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303" r:id="rId2"/>
    <p:sldId id="302" r:id="rId3"/>
    <p:sldId id="332" r:id="rId4"/>
    <p:sldId id="353" r:id="rId5"/>
    <p:sldId id="350" r:id="rId6"/>
    <p:sldId id="358" r:id="rId7"/>
    <p:sldId id="343" r:id="rId8"/>
    <p:sldId id="342" r:id="rId9"/>
    <p:sldId id="357" r:id="rId10"/>
    <p:sldId id="329" r:id="rId11"/>
    <p:sldId id="330" r:id="rId12"/>
    <p:sldId id="340" r:id="rId13"/>
    <p:sldId id="354" r:id="rId14"/>
    <p:sldId id="355" r:id="rId15"/>
    <p:sldId id="369" r:id="rId16"/>
    <p:sldId id="333" r:id="rId17"/>
    <p:sldId id="334" r:id="rId18"/>
    <p:sldId id="339" r:id="rId19"/>
    <p:sldId id="347" r:id="rId20"/>
    <p:sldId id="341" r:id="rId21"/>
    <p:sldId id="348" r:id="rId22"/>
    <p:sldId id="345" r:id="rId23"/>
    <p:sldId id="346" r:id="rId24"/>
    <p:sldId id="351" r:id="rId25"/>
    <p:sldId id="362" r:id="rId26"/>
    <p:sldId id="352" r:id="rId27"/>
    <p:sldId id="370" r:id="rId28"/>
    <p:sldId id="371" r:id="rId29"/>
    <p:sldId id="344" r:id="rId30"/>
    <p:sldId id="336" r:id="rId31"/>
    <p:sldId id="335" r:id="rId32"/>
    <p:sldId id="356" r:id="rId33"/>
    <p:sldId id="365" r:id="rId34"/>
    <p:sldId id="361" r:id="rId35"/>
    <p:sldId id="367" r:id="rId36"/>
    <p:sldId id="368" r:id="rId37"/>
    <p:sldId id="349" r:id="rId38"/>
    <p:sldId id="360" r:id="rId39"/>
    <p:sldId id="364" r:id="rId40"/>
    <p:sldId id="366" r:id="rId41"/>
    <p:sldId id="359" r:id="rId42"/>
    <p:sldId id="338" r:id="rId43"/>
  </p:sldIdLst>
  <p:sldSz cx="9144000" cy="6858000" type="screen4x3"/>
  <p:notesSz cx="6797675" cy="99250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A3B"/>
    <a:srgbClr val="F7F9AD"/>
    <a:srgbClr val="FF5353"/>
    <a:srgbClr val="F0B6CB"/>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641" autoAdjust="0"/>
  </p:normalViewPr>
  <p:slideViewPr>
    <p:cSldViewPr>
      <p:cViewPr varScale="1">
        <p:scale>
          <a:sx n="111" d="100"/>
          <a:sy n="111" d="100"/>
        </p:scale>
        <p:origin x="1188" y="126"/>
      </p:cViewPr>
      <p:guideLst>
        <p:guide orient="horz" pos="2160"/>
        <p:guide pos="2880"/>
      </p:guideLst>
    </p:cSldViewPr>
  </p:slideViewPr>
  <p:outlineViewPr>
    <p:cViewPr>
      <p:scale>
        <a:sx n="33" d="100"/>
        <a:sy n="33" d="100"/>
      </p:scale>
      <p:origin x="48" y="15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1ABDF089-47E4-4188-87F9-DF2F88D22C6D}" type="datetimeFigureOut">
              <a:rPr lang="ru-RU" smtClean="0"/>
              <a:pPr/>
              <a:t>18.12.2024</a:t>
            </a:fld>
            <a:endParaRPr lang="ru-RU"/>
          </a:p>
        </p:txBody>
      </p:sp>
      <p:sp>
        <p:nvSpPr>
          <p:cNvPr id="4" name="Образ слайда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79E0D4EA-4D1F-4B89-A223-600DA95219D9}" type="slidenum">
              <a:rPr lang="ru-RU" smtClean="0"/>
              <a:pPr/>
              <a:t>‹#›</a:t>
            </a:fld>
            <a:endParaRPr lang="ru-RU"/>
          </a:p>
        </p:txBody>
      </p:sp>
    </p:spTree>
    <p:extLst>
      <p:ext uri="{BB962C8B-B14F-4D97-AF65-F5344CB8AC3E}">
        <p14:creationId xmlns:p14="http://schemas.microsoft.com/office/powerpoint/2010/main" val="112791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E0D4EA-4D1F-4B89-A223-600DA95219D9}" type="slidenum">
              <a:rPr lang="ru-RU" smtClean="0"/>
              <a:pPr/>
              <a:t>27</a:t>
            </a:fld>
            <a:endParaRPr lang="ru-RU"/>
          </a:p>
        </p:txBody>
      </p:sp>
    </p:spTree>
    <p:extLst>
      <p:ext uri="{BB962C8B-B14F-4D97-AF65-F5344CB8AC3E}">
        <p14:creationId xmlns:p14="http://schemas.microsoft.com/office/powerpoint/2010/main" val="9972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E0D4EA-4D1F-4B89-A223-600DA95219D9}" type="slidenum">
              <a:rPr lang="ru-RU" smtClean="0"/>
              <a:pPr/>
              <a:t>28</a:t>
            </a:fld>
            <a:endParaRPr lang="ru-RU"/>
          </a:p>
        </p:txBody>
      </p:sp>
    </p:spTree>
    <p:extLst>
      <p:ext uri="{BB962C8B-B14F-4D97-AF65-F5344CB8AC3E}">
        <p14:creationId xmlns:p14="http://schemas.microsoft.com/office/powerpoint/2010/main" val="304457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E0D4EA-4D1F-4B89-A223-600DA95219D9}" type="slidenum">
              <a:rPr lang="ru-RU" smtClean="0"/>
              <a:pPr/>
              <a:t>30</a:t>
            </a:fld>
            <a:endParaRPr lang="ru-RU"/>
          </a:p>
        </p:txBody>
      </p:sp>
    </p:spTree>
    <p:extLst>
      <p:ext uri="{BB962C8B-B14F-4D97-AF65-F5344CB8AC3E}">
        <p14:creationId xmlns:p14="http://schemas.microsoft.com/office/powerpoint/2010/main" val="138371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269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7929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9782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8486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4087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3945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7951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2786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6381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391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9455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18.12.2024</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3211620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957" y="1248666"/>
            <a:ext cx="8371324" cy="2943442"/>
          </a:xfrm>
        </p:spPr>
        <p:txBody>
          <a:bodyPr>
            <a:noAutofit/>
          </a:bodyPr>
          <a:lstStyle/>
          <a:p>
            <a:r>
              <a:rPr lang="ru-RU" sz="4800" dirty="0">
                <a:solidFill>
                  <a:srgbClr val="FFFF00"/>
                </a:solidFill>
                <a:latin typeface="+mn-lt"/>
              </a:rPr>
              <a:t/>
            </a:r>
            <a:br>
              <a:rPr lang="ru-RU" sz="4800" dirty="0">
                <a:solidFill>
                  <a:srgbClr val="FFFF00"/>
                </a:solidFill>
                <a:latin typeface="+mn-lt"/>
              </a:rPr>
            </a:br>
            <a:r>
              <a:rPr lang="ru-RU" sz="4800" dirty="0">
                <a:solidFill>
                  <a:srgbClr val="FFFF00"/>
                </a:solidFill>
                <a:latin typeface="+mn-lt"/>
              </a:rPr>
              <a:t/>
            </a:r>
            <a:br>
              <a:rPr lang="ru-RU" sz="4800" dirty="0">
                <a:solidFill>
                  <a:srgbClr val="FFFF00"/>
                </a:solidFill>
                <a:latin typeface="+mn-lt"/>
              </a:rPr>
            </a:br>
            <a:r>
              <a:rPr lang="ru-RU" sz="4800" dirty="0">
                <a:solidFill>
                  <a:srgbClr val="FFFF00"/>
                </a:solidFill>
                <a:latin typeface="+mn-lt"/>
              </a:rPr>
              <a:t/>
            </a:r>
            <a:br>
              <a:rPr lang="ru-RU" sz="4800" dirty="0">
                <a:solidFill>
                  <a:srgbClr val="FFFF00"/>
                </a:solidFill>
                <a:latin typeface="+mn-lt"/>
              </a:rPr>
            </a:br>
            <a:r>
              <a:rPr lang="ru-RU" sz="2400" b="1" i="1" dirty="0">
                <a:solidFill>
                  <a:srgbClr val="002060"/>
                </a:solidFill>
                <a:latin typeface="Times New Roman" panose="02020603050405020304" pitchFamily="18" charset="0"/>
                <a:cs typeface="Times New Roman" panose="02020603050405020304" pitchFamily="18" charset="0"/>
              </a:rPr>
              <a:t>Электронная фотодокументальная выставка</a:t>
            </a:r>
            <a:r>
              <a:rPr lang="ru-RU" sz="4800" dirty="0">
                <a:solidFill>
                  <a:srgbClr val="FFFF00"/>
                </a:solidFill>
                <a:latin typeface="Times New Roman" panose="02020603050405020304" pitchFamily="18" charset="0"/>
                <a:cs typeface="Times New Roman" panose="02020603050405020304" pitchFamily="18" charset="0"/>
              </a:rPr>
              <a:t/>
            </a:r>
            <a:br>
              <a:rPr lang="ru-RU" sz="4800" dirty="0">
                <a:solidFill>
                  <a:srgbClr val="FFFF00"/>
                </a:solidFill>
                <a:latin typeface="Times New Roman" panose="02020603050405020304" pitchFamily="18" charset="0"/>
                <a:cs typeface="Times New Roman" panose="02020603050405020304" pitchFamily="18" charset="0"/>
              </a:rPr>
            </a:br>
            <a:r>
              <a:rPr lang="ru-RU" sz="4000" b="1" dirty="0">
                <a:solidFill>
                  <a:srgbClr val="C00000"/>
                </a:solidFill>
                <a:latin typeface="Times New Roman" pitchFamily="18" charset="0"/>
                <a:cs typeface="Times New Roman" pitchFamily="18" charset="0"/>
              </a:rPr>
              <a:t>«Тур Хейердал и Генрих Анохин. История одной дружбы»</a:t>
            </a:r>
            <a:br>
              <a:rPr lang="ru-RU" sz="4000" b="1" dirty="0">
                <a:solidFill>
                  <a:srgbClr val="C00000"/>
                </a:solidFill>
                <a:latin typeface="Times New Roman" pitchFamily="18" charset="0"/>
                <a:cs typeface="Times New Roman" pitchFamily="18" charset="0"/>
              </a:rPr>
            </a:br>
            <a:r>
              <a:rPr lang="ru-RU" sz="4800" dirty="0">
                <a:solidFill>
                  <a:srgbClr val="FFFF00"/>
                </a:solidFill>
                <a:latin typeface="+mn-lt"/>
              </a:rPr>
              <a:t/>
            </a:r>
            <a:br>
              <a:rPr lang="ru-RU" sz="4800" dirty="0">
                <a:solidFill>
                  <a:srgbClr val="FFFF00"/>
                </a:solidFill>
                <a:latin typeface="+mn-lt"/>
              </a:rPr>
            </a:br>
            <a:r>
              <a:rPr lang="ru-RU" sz="800" dirty="0">
                <a:solidFill>
                  <a:srgbClr val="FFFF00"/>
                </a:solidFill>
                <a:latin typeface="+mn-lt"/>
              </a:rPr>
              <a:t/>
            </a:r>
            <a:br>
              <a:rPr lang="ru-RU" sz="800" dirty="0">
                <a:solidFill>
                  <a:srgbClr val="FFFF00"/>
                </a:solidFill>
                <a:latin typeface="+mn-lt"/>
              </a:rPr>
            </a:br>
            <a:r>
              <a:rPr lang="ru-RU" sz="800" dirty="0">
                <a:solidFill>
                  <a:srgbClr val="FFFF00"/>
                </a:solidFill>
                <a:latin typeface="+mn-lt"/>
              </a:rPr>
              <a:t/>
            </a:r>
            <a:br>
              <a:rPr lang="ru-RU" sz="800" dirty="0">
                <a:solidFill>
                  <a:srgbClr val="FFFF00"/>
                </a:solidFill>
                <a:latin typeface="+mn-lt"/>
              </a:rPr>
            </a:br>
            <a:r>
              <a:rPr lang="ru-RU" sz="800" dirty="0">
                <a:solidFill>
                  <a:srgbClr val="FFFF00"/>
                </a:solidFill>
                <a:latin typeface="+mn-lt"/>
              </a:rPr>
              <a:t/>
            </a:r>
            <a:br>
              <a:rPr lang="ru-RU" sz="800" dirty="0">
                <a:solidFill>
                  <a:srgbClr val="FFFF00"/>
                </a:solidFill>
                <a:latin typeface="+mn-lt"/>
              </a:rPr>
            </a:br>
            <a:r>
              <a:rPr lang="ru-RU" sz="800" dirty="0">
                <a:solidFill>
                  <a:srgbClr val="FFFF00"/>
                </a:solidFill>
                <a:latin typeface="+mn-lt"/>
              </a:rPr>
              <a:t/>
            </a:r>
            <a:br>
              <a:rPr lang="ru-RU" sz="800" dirty="0">
                <a:solidFill>
                  <a:srgbClr val="FFFF00"/>
                </a:solidFill>
                <a:latin typeface="+mn-lt"/>
              </a:rPr>
            </a:br>
            <a:r>
              <a:rPr lang="ru-RU" sz="800" dirty="0">
                <a:solidFill>
                  <a:srgbClr val="FFFF00"/>
                </a:solidFill>
                <a:latin typeface="+mn-lt"/>
              </a:rPr>
              <a:t/>
            </a:r>
            <a:br>
              <a:rPr lang="ru-RU" sz="800" dirty="0">
                <a:solidFill>
                  <a:srgbClr val="FFFF00"/>
                </a:solidFill>
                <a:latin typeface="+mn-lt"/>
              </a:rPr>
            </a:br>
            <a:endParaRPr lang="ru-RU" sz="3600" b="1" dirty="0">
              <a:solidFill>
                <a:srgbClr val="C00000"/>
              </a:solidFill>
              <a:latin typeface="Times New Roman" pitchFamily="18" charset="0"/>
              <a:cs typeface="Times New Roman" pitchFamily="18" charset="0"/>
            </a:endParaRPr>
          </a:p>
        </p:txBody>
      </p:sp>
      <p:sp>
        <p:nvSpPr>
          <p:cNvPr id="7" name="TextBox 6"/>
          <p:cNvSpPr txBox="1"/>
          <p:nvPr/>
        </p:nvSpPr>
        <p:spPr>
          <a:xfrm>
            <a:off x="642910" y="500042"/>
            <a:ext cx="7858180" cy="923330"/>
          </a:xfrm>
          <a:prstGeom prst="rect">
            <a:avLst/>
          </a:prstGeom>
          <a:noFill/>
        </p:spPr>
        <p:txBody>
          <a:bodyPr wrap="square" rtlCol="0">
            <a:spAutoFit/>
          </a:bodyPr>
          <a:lstStyle/>
          <a:p>
            <a:pPr algn="ctr"/>
            <a:r>
              <a:rPr lang="ru-RU" b="1" i="1" dirty="0">
                <a:solidFill>
                  <a:srgbClr val="002060"/>
                </a:solidFill>
                <a:latin typeface="Times New Roman" pitchFamily="18" charset="0"/>
                <a:cs typeface="Times New Roman" pitchFamily="18" charset="0"/>
              </a:rPr>
              <a:t>Муниципальное казенное учреждение </a:t>
            </a:r>
          </a:p>
          <a:p>
            <a:pPr algn="ctr"/>
            <a:r>
              <a:rPr lang="ru-RU" b="1" i="1" dirty="0">
                <a:solidFill>
                  <a:srgbClr val="002060"/>
                </a:solidFill>
                <a:latin typeface="Times New Roman" pitchFamily="18" charset="0"/>
                <a:cs typeface="Times New Roman" pitchFamily="18" charset="0"/>
              </a:rPr>
              <a:t>муниципального образования Ейский район «Архив» </a:t>
            </a:r>
          </a:p>
          <a:p>
            <a:pPr algn="ctr"/>
            <a:r>
              <a:rPr lang="ru-RU" b="1" i="1" dirty="0">
                <a:solidFill>
                  <a:srgbClr val="002060"/>
                </a:solidFill>
                <a:latin typeface="Times New Roman" pitchFamily="18" charset="0"/>
                <a:cs typeface="Times New Roman" pitchFamily="18" charset="0"/>
              </a:rPr>
              <a:t>(МКУ «Архив»)</a:t>
            </a:r>
          </a:p>
        </p:txBody>
      </p:sp>
      <p:pic>
        <p:nvPicPr>
          <p:cNvPr id="5123" name="Picture 3" descr="\\192.168.1.222\обмен для всех\АРХИВ МКУ\ШАНАНИН\ЗНАКИ АРХИВА\Эмблема архива.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285728"/>
            <a:ext cx="1234707" cy="1199056"/>
          </a:xfrm>
          <a:prstGeom prst="rect">
            <a:avLst/>
          </a:prstGeom>
          <a:ln>
            <a:noFill/>
          </a:ln>
          <a:effectLst>
            <a:outerShdw blurRad="190500" algn="tl" rotWithShape="0">
              <a:srgbClr val="000000">
                <a:alpha val="70000"/>
              </a:srgbClr>
            </a:outerShdw>
          </a:effectLst>
        </p:spPr>
      </p:pic>
      <p:sp>
        <p:nvSpPr>
          <p:cNvPr id="10" name="TextBox 9"/>
          <p:cNvSpPr txBox="1"/>
          <p:nvPr/>
        </p:nvSpPr>
        <p:spPr>
          <a:xfrm>
            <a:off x="207921" y="3212976"/>
            <a:ext cx="8756567" cy="2031325"/>
          </a:xfrm>
          <a:prstGeom prst="rect">
            <a:avLst/>
          </a:prstGeom>
          <a:noFill/>
        </p:spPr>
        <p:txBody>
          <a:bodyPr wrap="square" rtlCol="0">
            <a:spAutoFit/>
          </a:bodyPr>
          <a:lstStyle/>
          <a:p>
            <a:pPr algn="ctr"/>
            <a:endParaRPr lang="ru-RU" b="1" dirty="0"/>
          </a:p>
          <a:p>
            <a:pPr algn="ctr"/>
            <a:endParaRPr lang="ru-RU" b="1" dirty="0"/>
          </a:p>
          <a:p>
            <a:pPr algn="ctr"/>
            <a:r>
              <a:rPr lang="ru-RU" sz="2200" b="1" dirty="0">
                <a:solidFill>
                  <a:srgbClr val="002060"/>
                </a:solidFill>
                <a:latin typeface="Monotype Corsiva" pitchFamily="66" charset="0"/>
              </a:rPr>
              <a:t>к 110-летию со дня рождения норвежского путешественника                               Тура Хейердала,</a:t>
            </a:r>
          </a:p>
          <a:p>
            <a:pPr algn="ctr"/>
            <a:r>
              <a:rPr lang="ru-RU" sz="2200" b="1" dirty="0">
                <a:solidFill>
                  <a:srgbClr val="002060"/>
                </a:solidFill>
                <a:latin typeface="Monotype Corsiva" pitchFamily="66" charset="0"/>
              </a:rPr>
              <a:t>к 100-летию со дня рождения учёного, Почётного гражданина города Ейска                                                      </a:t>
            </a:r>
          </a:p>
          <a:p>
            <a:pPr algn="ctr"/>
            <a:r>
              <a:rPr lang="ru-RU" sz="2200" b="1" dirty="0">
                <a:solidFill>
                  <a:srgbClr val="002060"/>
                </a:solidFill>
                <a:latin typeface="Monotype Corsiva" pitchFamily="66" charset="0"/>
              </a:rPr>
              <a:t>Генриха Иосифовича Анохина     </a:t>
            </a:r>
            <a:r>
              <a:rPr lang="ru-RU" sz="2400" b="1" dirty="0">
                <a:solidFill>
                  <a:srgbClr val="002060"/>
                </a:solidFill>
                <a:latin typeface="Monotype Corsiva" pitchFamily="66" charset="0"/>
              </a:rPr>
              <a:t>                                                                                             </a:t>
            </a:r>
          </a:p>
        </p:txBody>
      </p:sp>
      <p:sp>
        <p:nvSpPr>
          <p:cNvPr id="12" name="TextBox 11"/>
          <p:cNvSpPr txBox="1"/>
          <p:nvPr/>
        </p:nvSpPr>
        <p:spPr>
          <a:xfrm>
            <a:off x="3500429" y="5857892"/>
            <a:ext cx="2290381" cy="646331"/>
          </a:xfrm>
          <a:prstGeom prst="rect">
            <a:avLst/>
          </a:prstGeom>
          <a:noFill/>
        </p:spPr>
        <p:txBody>
          <a:bodyPr wrap="square" rtlCol="0">
            <a:spAutoFit/>
          </a:bodyPr>
          <a:lstStyle/>
          <a:p>
            <a:pPr algn="ctr"/>
            <a:r>
              <a:rPr lang="ru-RU" b="1" dirty="0">
                <a:latin typeface="Monotype Corsiva" pitchFamily="66" charset="0"/>
                <a:cs typeface="Vijaya" pitchFamily="34" charset="0"/>
              </a:rPr>
              <a:t> </a:t>
            </a:r>
            <a:r>
              <a:rPr lang="ru-RU" b="1" dirty="0">
                <a:solidFill>
                  <a:srgbClr val="002060"/>
                </a:solidFill>
                <a:latin typeface="Monotype Corsiva" pitchFamily="66" charset="0"/>
                <a:cs typeface="Vijaya" pitchFamily="34" charset="0"/>
              </a:rPr>
              <a:t>Ейск, </a:t>
            </a:r>
          </a:p>
          <a:p>
            <a:pPr algn="ctr"/>
            <a:r>
              <a:rPr lang="ru-RU" b="1" dirty="0">
                <a:solidFill>
                  <a:srgbClr val="002060"/>
                </a:solidFill>
                <a:latin typeface="Monotype Corsiva" pitchFamily="66" charset="0"/>
                <a:cs typeface="Vijaya" pitchFamily="34" charset="0"/>
              </a:rPr>
              <a:t>2024 </a:t>
            </a:r>
          </a:p>
        </p:txBody>
      </p:sp>
      <p:pic>
        <p:nvPicPr>
          <p:cNvPr id="3" name="Рисунок 2">
            <a:extLst>
              <a:ext uri="{FF2B5EF4-FFF2-40B4-BE49-F238E27FC236}">
                <a16:creationId xmlns:a16="http://schemas.microsoft.com/office/drawing/2014/main" id="{8D8ED38C-F3C0-B72A-E6A9-ACE9F27613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397279"/>
            <a:ext cx="1076898" cy="13143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21B2889C-3362-EC40-2CD4-0576BDC5076E}"/>
              </a:ext>
            </a:extLst>
          </p:cNvPr>
          <p:cNvSpPr txBox="1"/>
          <p:nvPr/>
        </p:nvSpPr>
        <p:spPr>
          <a:xfrm>
            <a:off x="285720" y="857232"/>
            <a:ext cx="8715436" cy="7448193"/>
          </a:xfrm>
          <a:prstGeom prst="rect">
            <a:avLst/>
          </a:prstGeom>
          <a:noFill/>
        </p:spPr>
        <p:txBody>
          <a:bodyPr wrap="square">
            <a:spAutoFit/>
          </a:bodyPr>
          <a:lstStyle/>
          <a:p>
            <a:pPr algn="ctr"/>
            <a:r>
              <a:rPr lang="ru-RU" sz="1600" dirty="0">
                <a:latin typeface="Times New Roman" pitchFamily="18" charset="0"/>
                <a:cs typeface="Times New Roman" pitchFamily="18" charset="0"/>
              </a:rPr>
              <a:t>	</a:t>
            </a:r>
            <a:r>
              <a:rPr lang="ru-RU" sz="1600" b="1" dirty="0"/>
              <a:t> </a:t>
            </a:r>
            <a:r>
              <a:rPr lang="ru-RU" sz="1600" b="1" dirty="0">
                <a:latin typeface="Times New Roman" pitchFamily="18" charset="0"/>
                <a:cs typeface="Times New Roman" pitchFamily="18" charset="0"/>
              </a:rPr>
              <a:t>2. Тур Хейердал</a:t>
            </a:r>
            <a:endParaRPr lang="ru-RU" sz="1600" dirty="0">
              <a:latin typeface="Times New Roman" pitchFamily="18" charset="0"/>
              <a:cs typeface="Times New Roman" pitchFamily="18" charset="0"/>
            </a:endParaRPr>
          </a:p>
          <a:p>
            <a:r>
              <a:rPr lang="ru-RU" sz="800" dirty="0"/>
              <a:t> </a:t>
            </a:r>
          </a:p>
          <a:p>
            <a:pPr algn="just"/>
            <a:r>
              <a:rPr lang="ru-RU" sz="1600" b="1" dirty="0"/>
              <a:t>	</a:t>
            </a:r>
            <a:r>
              <a:rPr lang="ru-RU" sz="1400" dirty="0">
                <a:latin typeface="Times New Roman" pitchFamily="18" charset="0"/>
                <a:cs typeface="Times New Roman" pitchFamily="18" charset="0"/>
              </a:rPr>
              <a:t>Тур Хейердал родился 6 октября 1914 года в небольшом городке </a:t>
            </a:r>
            <a:r>
              <a:rPr lang="ru-RU" sz="1400" dirty="0" err="1">
                <a:latin typeface="Times New Roman" pitchFamily="18" charset="0"/>
                <a:cs typeface="Times New Roman" pitchFamily="18" charset="0"/>
              </a:rPr>
              <a:t>Ларвик</a:t>
            </a:r>
            <a:r>
              <a:rPr lang="ru-RU" sz="1400" dirty="0">
                <a:latin typeface="Times New Roman" pitchFamily="18" charset="0"/>
                <a:cs typeface="Times New Roman" pitchFamily="18" charset="0"/>
              </a:rPr>
              <a:t> на юге Норвегии в семье Тура и </a:t>
            </a:r>
            <a:r>
              <a:rPr lang="ru-RU" sz="1400" dirty="0" err="1">
                <a:latin typeface="Times New Roman" pitchFamily="18" charset="0"/>
                <a:cs typeface="Times New Roman" pitchFamily="18" charset="0"/>
              </a:rPr>
              <a:t>Алисон</a:t>
            </a:r>
            <a:r>
              <a:rPr lang="ru-RU" sz="1400" dirty="0">
                <a:latin typeface="Times New Roman" pitchFamily="18" charset="0"/>
                <a:cs typeface="Times New Roman" pitchFamily="18" charset="0"/>
              </a:rPr>
              <a:t> Хейердал.  Его отец владел пивоварней, а мать работала в местном антропологическом музее.</a:t>
            </a:r>
          </a:p>
          <a:p>
            <a:pPr algn="just"/>
            <a:r>
              <a:rPr lang="ru-RU" sz="1400" dirty="0">
                <a:latin typeface="Times New Roman" pitchFamily="18" charset="0"/>
                <a:cs typeface="Times New Roman" pitchFamily="18" charset="0"/>
              </a:rPr>
              <a:t>	В 1933 году 19-летний Тур Хейердал поступил в университет Осло на естественно-географический факультет, где проучился 3,5 года.  Там он изучал зоологию и географию. В начале 1937 года, сразу после женитьбы, Хейердал с женой покинули Осло и прибыли на остров </a:t>
            </a:r>
            <a:r>
              <a:rPr lang="ru-RU" sz="1400" dirty="0" err="1">
                <a:latin typeface="Times New Roman" pitchFamily="18" charset="0"/>
                <a:cs typeface="Times New Roman" pitchFamily="18" charset="0"/>
              </a:rPr>
              <a:t>Таити</a:t>
            </a:r>
            <a:r>
              <a:rPr lang="ru-RU" sz="1400" dirty="0">
                <a:latin typeface="Times New Roman" pitchFamily="18" charset="0"/>
                <a:cs typeface="Times New Roman" pitchFamily="18" charset="0"/>
              </a:rPr>
              <a:t>. Затем они переехали на изолированный остров Фату-Хива, один из группы </a:t>
            </a:r>
            <a:r>
              <a:rPr lang="ru-RU" sz="1400" dirty="0" err="1">
                <a:latin typeface="Times New Roman" pitchFamily="18" charset="0"/>
                <a:cs typeface="Times New Roman" pitchFamily="18" charset="0"/>
              </a:rPr>
              <a:t>Маркизских</a:t>
            </a:r>
            <a:r>
              <a:rPr lang="ru-RU" sz="1400" dirty="0">
                <a:latin typeface="Times New Roman" pitchFamily="18" charset="0"/>
                <a:cs typeface="Times New Roman" pitchFamily="18" charset="0"/>
              </a:rPr>
              <a:t> островов в Тихом океане, где провели целый год в дали от цивилизации. Об этом рассказывает его первая книга «В поисках рая», написанная в 1938 году. В годы Второй мировой войны Тур переехал в США, где завербовался в армию. В звании лейтенанта в сентябре-октябре 1944 года он отправился на американском лайнере в составе конвоя в Мурманск. Хейердал принимал участие в Петсамо-</a:t>
            </a:r>
            <a:r>
              <a:rPr lang="ru-RU" sz="1400" dirty="0" err="1">
                <a:latin typeface="Times New Roman" pitchFamily="18" charset="0"/>
                <a:cs typeface="Times New Roman" pitchFamily="18" charset="0"/>
              </a:rPr>
              <a:t>Киркенесской</a:t>
            </a:r>
            <a:r>
              <a:rPr lang="ru-RU" sz="1400" dirty="0">
                <a:latin typeface="Times New Roman" pitchFamily="18" charset="0"/>
                <a:cs typeface="Times New Roman" pitchFamily="18" charset="0"/>
              </a:rPr>
              <a:t> операции, проходившей с 7 по 29 октября 1944 года и освобождении Северной Норвегии от немецко-фашистских войск с ноября 1944 года по май 1945 года.</a:t>
            </a:r>
          </a:p>
          <a:p>
            <a:pPr algn="just"/>
            <a:r>
              <a:rPr lang="ru-RU" sz="1400" dirty="0">
                <a:latin typeface="Times New Roman" pitchFamily="18" charset="0"/>
                <a:cs typeface="Times New Roman" pitchFamily="18" charset="0"/>
              </a:rPr>
              <a:t>	В 1947 году Хейердал и ещё четверо норвежцев и швед, из </a:t>
            </a:r>
            <a:r>
              <a:rPr lang="ru-RU" sz="1400" dirty="0" err="1">
                <a:latin typeface="Times New Roman" pitchFamily="18" charset="0"/>
                <a:cs typeface="Times New Roman" pitchFamily="18" charset="0"/>
              </a:rPr>
              <a:t>бальсового</a:t>
            </a:r>
            <a:r>
              <a:rPr lang="ru-RU" sz="1400" dirty="0">
                <a:latin typeface="Times New Roman" pitchFamily="18" charset="0"/>
                <a:cs typeface="Times New Roman" pitchFamily="18" charset="0"/>
              </a:rPr>
              <a:t> дерева и других природных материалов построили плот, который назвали «Кон-Тики». К плаванию на плоту через Тихий океан Хейердала подтолкнули старинные летописи и рисунки испанских конкистадоров с изображением плотов инков, а также местные легенды и археологические свидетельства, позволявшие предполагать, что между Южной Америкой и Полинезией могли быть контакты. Они вышли в Тихий океан 28 апреля, а на 102-й день мореплавания,                  7 августа 1947 года, их плот, преодолевший около 8000 км, прибило к рифам одного из островов Туамоту в Полинезии. «Кон-Тики» продемонстрировал, что примитивный плот, используя течение Гумбольдта и попутный ветер, действительно мог переплыть Тихий океан в западном направлении.</a:t>
            </a:r>
          </a:p>
          <a:p>
            <a:pPr algn="just"/>
            <a:r>
              <a:rPr lang="ru-RU" sz="1400" i="1" dirty="0">
                <a:latin typeface="Times New Roman" pitchFamily="18" charset="0"/>
                <a:cs typeface="Times New Roman" pitchFamily="18" charset="0"/>
              </a:rPr>
              <a:t>	</a:t>
            </a:r>
            <a:r>
              <a:rPr lang="ru-RU" sz="1400" dirty="0">
                <a:latin typeface="Times New Roman" pitchFamily="18" charset="0"/>
                <a:cs typeface="Times New Roman" pitchFamily="18" charset="0"/>
              </a:rPr>
              <a:t>В 1955-1956 годах Хейердал организовал Норвежскую археологическую экспедицию на остров Пасхи. В месте с археологами он провел на острове Пасхи несколько месяцев, исследовал местные археологические объекты, проводил эксперименты по высеканию, перетаскиванию и установлению знаменитых статуй.</a:t>
            </a:r>
          </a:p>
          <a:p>
            <a:pPr algn="just"/>
            <a:r>
              <a:rPr lang="ru-RU" sz="1400" i="1"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ea typeface="Calibri" panose="020F0502020204030204" pitchFamily="34" charset="0"/>
              <a:cs typeface="Times New Roman" pitchFamily="18" charset="0"/>
            </a:endParaRPr>
          </a:p>
          <a:p>
            <a:pPr algn="just"/>
            <a:endParaRPr lang="ru-RU" sz="1200" dirty="0">
              <a:effectLst/>
              <a:latin typeface="Times New Roman" pitchFamily="18" charset="0"/>
              <a:ea typeface="Calibri" panose="020F0502020204030204" pitchFamily="34" charset="0"/>
              <a:cs typeface="Times New Roman" pitchFamily="18" charset="0"/>
            </a:endParaRPr>
          </a:p>
          <a:p>
            <a:pPr algn="just"/>
            <a:endParaRPr lang="ru-RU" sz="1200" dirty="0">
              <a:effectLst/>
              <a:latin typeface="Times New Roman" pitchFamily="18" charset="0"/>
              <a:ea typeface="Calibri" panose="020F0502020204030204" pitchFamily="34" charset="0"/>
              <a:cs typeface="Times New Roman" pitchFamily="18" charset="0"/>
            </a:endParaRPr>
          </a:p>
          <a:p>
            <a:pPr algn="just"/>
            <a:endParaRPr lang="ru-RU" sz="1200" dirty="0">
              <a:effectLst/>
              <a:latin typeface="Times New Roman" pitchFamily="18" charset="0"/>
              <a:ea typeface="Calibri" panose="020F0502020204030204" pitchFamily="34" charset="0"/>
              <a:cs typeface="Times New Roman" pitchFamily="18" charset="0"/>
            </a:endParaRPr>
          </a:p>
          <a:p>
            <a:pPr algn="just"/>
            <a:endParaRPr lang="ru-RU" sz="1400" dirty="0">
              <a:effectLst/>
              <a:latin typeface="Times New Roman" pitchFamily="18" charset="0"/>
              <a:ea typeface="Calibri" panose="020F0502020204030204" pitchFamily="34" charset="0"/>
              <a:cs typeface="Times New Roman" pitchFamily="18" charset="0"/>
            </a:endParaRPr>
          </a:p>
          <a:p>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400" dirty="0">
                <a:effectLst/>
                <a:latin typeface="Times New Roman" panose="02020603050405020304" pitchFamily="18" charset="0"/>
                <a:ea typeface="Times New Roman" panose="02020603050405020304" pitchFamily="18" charset="0"/>
              </a:rPr>
              <a:t> </a:t>
            </a:r>
          </a:p>
          <a:p>
            <a:pPr algn="just"/>
            <a:r>
              <a:rPr lang="ru-RU" sz="1400" dirty="0">
                <a:effectLst/>
                <a:latin typeface="Times New Roman" panose="02020603050405020304" pitchFamily="18" charset="0"/>
                <a:ea typeface="Times New Roman" panose="02020603050405020304" pitchFamily="18" charset="0"/>
              </a:rPr>
              <a:t> </a:t>
            </a:r>
            <a:endParaRPr lang="ru-RU" sz="1400" dirty="0"/>
          </a:p>
        </p:txBody>
      </p:sp>
    </p:spTree>
    <p:extLst>
      <p:ext uri="{BB962C8B-B14F-4D97-AF65-F5344CB8AC3E}">
        <p14:creationId xmlns:p14="http://schemas.microsoft.com/office/powerpoint/2010/main" val="231744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21B2889C-3362-EC40-2CD4-0576BDC5076E}"/>
              </a:ext>
            </a:extLst>
          </p:cNvPr>
          <p:cNvSpPr txBox="1"/>
          <p:nvPr/>
        </p:nvSpPr>
        <p:spPr>
          <a:xfrm>
            <a:off x="214282" y="714356"/>
            <a:ext cx="8715436" cy="7663636"/>
          </a:xfrm>
          <a:prstGeom prst="rect">
            <a:avLst/>
          </a:prstGeom>
          <a:noFill/>
        </p:spPr>
        <p:txBody>
          <a:bodyPr wrap="square">
            <a:spAutoFit/>
          </a:bodyPr>
          <a:lstStyle/>
          <a:p>
            <a:pPr algn="just"/>
            <a:r>
              <a:rPr lang="ru-RU" sz="1200" i="1" dirty="0">
                <a:latin typeface="Times New Roman" pitchFamily="18" charset="0"/>
                <a:cs typeface="Times New Roman" pitchFamily="18" charset="0"/>
              </a:rPr>
              <a:t>	</a:t>
            </a:r>
          </a:p>
          <a:p>
            <a:pPr algn="just"/>
            <a:r>
              <a:rPr lang="ru-RU" sz="1200" dirty="0">
                <a:latin typeface="Times New Roman" pitchFamily="18" charset="0"/>
                <a:cs typeface="Times New Roman" pitchFamily="18" charset="0"/>
              </a:rPr>
              <a:t>	</a:t>
            </a:r>
            <a:r>
              <a:rPr lang="ru-RU" sz="1400" dirty="0">
                <a:latin typeface="Times New Roman" pitchFamily="18" charset="0"/>
                <a:cs typeface="Times New Roman" pitchFamily="18" charset="0"/>
              </a:rPr>
              <a:t>Следующим научно-практическим экспериментом Тура Хейердала была проверка гипотезы, что древние египетские мореплаватели, намеренно или случайно, могли совершать трансатлантические переходы на парусных судах, используя при этом Канарское течение от берегов Северной Африки до берегов Америки. В 1969 году первая лодка, названная «Ра», была изготовлена по рисункам и макетам лодок Древнего Египта, жителями с озера Чад из папируса, добытого на озере Тана в Эфиопии. Лодка вышла в плавание 25 мая 1969 года в Атлантический океан с побережья Марокко в составе семи человек международного экипажа. За восемь недель плавания лодка «Ра», из-за ошибок при строительстве и проектировании, стала погружаться в воду. Когда до американского берега оставалось несколько сотен километров, преодолев 5000 км, она начала разрушаться, и 16 июля 1969 года команда была вынуждена срочно покинуть лодку. </a:t>
            </a:r>
          </a:p>
          <a:p>
            <a:pPr algn="just"/>
            <a:r>
              <a:rPr lang="ru-RU" sz="1400" dirty="0">
                <a:latin typeface="Times New Roman" pitchFamily="18" charset="0"/>
                <a:cs typeface="Times New Roman" pitchFamily="18" charset="0"/>
              </a:rPr>
              <a:t>	Вторая лодка, «Ра-2», доработанная с учётом предыдущих ошибок, была построена мастерами с озера Титикака в Боливии. Она отправилась в плавание из Марокко 17 мая 1970 года в составе восьми человек международного экипажа. На этот раз экспедиция увенчалась полным успехом – лодка, преодолев 6100 км за 57 дней, достигла Барбадоса, продемонстрировав тем самым, что древние мореплаватели могли совершать плавания в Новый Свет.</a:t>
            </a:r>
          </a:p>
          <a:p>
            <a:pPr algn="just"/>
            <a:r>
              <a:rPr lang="ru-RU" sz="1400" dirty="0">
                <a:latin typeface="Times New Roman" pitchFamily="18" charset="0"/>
                <a:cs typeface="Times New Roman" pitchFamily="18" charset="0"/>
              </a:rPr>
              <a:t>	В 1977 году Тур Хейердал построил тростниковую лодку «</a:t>
            </a:r>
            <a:r>
              <a:rPr lang="ru-RU" sz="1400" dirty="0" err="1">
                <a:latin typeface="Times New Roman" pitchFamily="18" charset="0"/>
                <a:cs typeface="Times New Roman" pitchFamily="18" charset="0"/>
              </a:rPr>
              <a:t>Тигрис</a:t>
            </a:r>
            <a:r>
              <a:rPr lang="ru-RU" sz="1400" dirty="0">
                <a:latin typeface="Times New Roman" pitchFamily="18" charset="0"/>
                <a:cs typeface="Times New Roman" pitchFamily="18" charset="0"/>
              </a:rPr>
              <a:t>», задачей которой было продемонстрировать, что между Месопотамией и </a:t>
            </a:r>
            <a:r>
              <a:rPr lang="ru-RU" sz="1400" dirty="0" err="1">
                <a:latin typeface="Times New Roman" pitchFamily="18" charset="0"/>
                <a:cs typeface="Times New Roman" pitchFamily="18" charset="0"/>
              </a:rPr>
              <a:t>Индской</a:t>
            </a:r>
            <a:r>
              <a:rPr lang="ru-RU" sz="1400" dirty="0">
                <a:latin typeface="Times New Roman" pitchFamily="18" charset="0"/>
                <a:cs typeface="Times New Roman" pitchFamily="18" charset="0"/>
              </a:rPr>
              <a:t> цивилизацией (побережье современного Пакистана) могли существовать торговые и миграционные контакты. «</a:t>
            </a:r>
            <a:r>
              <a:rPr lang="ru-RU" sz="1400" dirty="0" err="1">
                <a:latin typeface="Times New Roman" pitchFamily="18" charset="0"/>
                <a:cs typeface="Times New Roman" pitchFamily="18" charset="0"/>
              </a:rPr>
              <a:t>Тигрис</a:t>
            </a:r>
            <a:r>
              <a:rPr lang="ru-RU" sz="1400" dirty="0">
                <a:latin typeface="Times New Roman" pitchFamily="18" charset="0"/>
                <a:cs typeface="Times New Roman" pitchFamily="18" charset="0"/>
              </a:rPr>
              <a:t>» был построен в Ираке и отправился в плавание с международным экипажем из одиннадцати человек на борту через Персидский залив в Пакистан, а оттуда к Красному морю. По прошествии 4,5 месяцев плавания «Тигрис», преодолев 7000 км и сохранив, свои мореходные качества, был сожжён в Джибути 3 апреля 1978 года в знак протеста против войн и военных манёвров НАТО в Красном море.</a:t>
            </a:r>
          </a:p>
          <a:p>
            <a:pPr algn="just"/>
            <a:r>
              <a:rPr lang="ru-RU" sz="1400" dirty="0">
                <a:latin typeface="Times New Roman" pitchFamily="18" charset="0"/>
                <a:cs typeface="Times New Roman" pitchFamily="18" charset="0"/>
              </a:rPr>
              <a:t>	В 1983-1984 годах Тур Хейердал обследовал курганы, найденные на Мальдивских островах в Индийском океане. В 1991 году он исследовал пирамиды </a:t>
            </a:r>
            <a:r>
              <a:rPr lang="ru-RU" sz="1400" dirty="0" err="1">
                <a:latin typeface="Times New Roman" pitchFamily="18" charset="0"/>
                <a:cs typeface="Times New Roman" pitchFamily="18" charset="0"/>
              </a:rPr>
              <a:t>Гуимар</a:t>
            </a:r>
            <a:r>
              <a:rPr lang="ru-RU" sz="1400" dirty="0">
                <a:latin typeface="Times New Roman" pitchFamily="18" charset="0"/>
                <a:cs typeface="Times New Roman" pitchFamily="18" charset="0"/>
              </a:rPr>
              <a:t> на острове Тенерифе, одном из Канарских островов в Атлантическом океане, и предположил, что они являются пирамидами и имеют астрономическую ориентацию. Хейердал выдвинул теорию, по которой Канарские острова в древности были перевалочным пунктом на пути между Америкой и Средиземноморьем.</a:t>
            </a:r>
          </a:p>
          <a:p>
            <a:pPr algn="just"/>
            <a:r>
              <a:rPr lang="ru-RU" sz="1200" dirty="0">
                <a:latin typeface="Times New Roman" pitchFamily="18" charset="0"/>
                <a:cs typeface="Times New Roman" pitchFamily="18" charset="0"/>
              </a:rPr>
              <a:t>.</a:t>
            </a:r>
          </a:p>
          <a:p>
            <a:pPr algn="just"/>
            <a:endParaRPr lang="ru-RU" sz="1200" dirty="0">
              <a:latin typeface="Times New Roman" pitchFamily="18" charset="0"/>
              <a:ea typeface="Calibri" panose="020F0502020204030204" pitchFamily="34" charset="0"/>
              <a:cs typeface="Times New Roman" pitchFamily="18" charset="0"/>
            </a:endParaRPr>
          </a:p>
          <a:p>
            <a:pPr algn="just"/>
            <a:endParaRPr lang="ru-RU" sz="1200" dirty="0">
              <a:effectLst/>
              <a:latin typeface="Times New Roman" pitchFamily="18" charset="0"/>
              <a:ea typeface="Calibri" panose="020F0502020204030204" pitchFamily="34" charset="0"/>
              <a:cs typeface="Times New Roman" pitchFamily="18" charset="0"/>
            </a:endParaRPr>
          </a:p>
          <a:p>
            <a:pPr algn="just"/>
            <a:endParaRPr lang="ru-RU" sz="1200" dirty="0">
              <a:effectLst/>
              <a:latin typeface="Times New Roman" pitchFamily="18" charset="0"/>
              <a:ea typeface="Calibri" panose="020F0502020204030204" pitchFamily="34" charset="0"/>
              <a:cs typeface="Times New Roman" pitchFamily="18" charset="0"/>
            </a:endParaRPr>
          </a:p>
          <a:p>
            <a:pPr algn="just"/>
            <a:endParaRPr lang="ru-RU" sz="1200" dirty="0">
              <a:effectLst/>
              <a:latin typeface="Times New Roman" pitchFamily="18" charset="0"/>
              <a:ea typeface="Calibri" panose="020F0502020204030204" pitchFamily="34" charset="0"/>
              <a:cs typeface="Times New Roman" pitchFamily="18" charset="0"/>
            </a:endParaRPr>
          </a:p>
          <a:p>
            <a:pPr algn="just"/>
            <a:endParaRPr lang="ru-RU" sz="1400" dirty="0">
              <a:effectLst/>
              <a:latin typeface="Times New Roman" pitchFamily="18" charset="0"/>
              <a:ea typeface="Calibri" panose="020F0502020204030204" pitchFamily="34" charset="0"/>
              <a:cs typeface="Times New Roman" pitchFamily="18" charset="0"/>
            </a:endParaRPr>
          </a:p>
          <a:p>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400" dirty="0">
                <a:effectLst/>
                <a:latin typeface="Times New Roman" panose="02020603050405020304" pitchFamily="18" charset="0"/>
                <a:ea typeface="Times New Roman" panose="02020603050405020304" pitchFamily="18" charset="0"/>
              </a:rPr>
              <a:t> </a:t>
            </a:r>
          </a:p>
          <a:p>
            <a:pPr algn="just"/>
            <a:r>
              <a:rPr lang="ru-RU" sz="1400" dirty="0">
                <a:effectLst/>
                <a:latin typeface="Times New Roman" panose="02020603050405020304" pitchFamily="18" charset="0"/>
                <a:ea typeface="Times New Roman" panose="02020603050405020304" pitchFamily="18" charset="0"/>
              </a:rPr>
              <a:t> </a:t>
            </a:r>
            <a:endParaRPr lang="ru-RU" sz="1400" dirty="0"/>
          </a:p>
        </p:txBody>
      </p:sp>
    </p:spTree>
    <p:extLst>
      <p:ext uri="{BB962C8B-B14F-4D97-AF65-F5344CB8AC3E}">
        <p14:creationId xmlns:p14="http://schemas.microsoft.com/office/powerpoint/2010/main" val="231744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214282" y="5301208"/>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Маршрут плота «Кон-Тики» </a:t>
            </a:r>
          </a:p>
          <a:p>
            <a:pPr algn="ctr"/>
            <a:r>
              <a:rPr lang="ru-RU" sz="1200" dirty="0">
                <a:latin typeface="Times New Roman" pitchFamily="18" charset="0"/>
                <a:cs typeface="Times New Roman" pitchFamily="18" charset="0"/>
              </a:rPr>
              <a:t>из </a:t>
            </a:r>
            <a:r>
              <a:rPr lang="ru-RU" sz="1200" dirty="0" err="1">
                <a:latin typeface="Times New Roman" pitchFamily="18" charset="0"/>
                <a:cs typeface="Times New Roman" pitchFamily="18" charset="0"/>
              </a:rPr>
              <a:t>бальсового</a:t>
            </a:r>
            <a:r>
              <a:rPr lang="ru-RU" sz="1200" dirty="0">
                <a:latin typeface="Times New Roman" pitchFamily="18" charset="0"/>
                <a:cs typeface="Times New Roman" pitchFamily="18" charset="0"/>
              </a:rPr>
              <a:t> дерева в Тихом океане.</a:t>
            </a:r>
          </a:p>
          <a:p>
            <a:pPr algn="ctr"/>
            <a:r>
              <a:rPr lang="ru-RU" sz="1200" dirty="0">
                <a:latin typeface="Times New Roman" pitchFamily="18" charset="0"/>
                <a:cs typeface="Times New Roman" pitchFamily="18" charset="0"/>
              </a:rPr>
              <a:t>1947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sp>
        <p:nvSpPr>
          <p:cNvPr id="8" name="Прямоугольник 7"/>
          <p:cNvSpPr/>
          <p:nvPr/>
        </p:nvSpPr>
        <p:spPr>
          <a:xfrm>
            <a:off x="4929158" y="5301208"/>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Плот «Кон-Тики» из </a:t>
            </a:r>
            <a:r>
              <a:rPr lang="ru-RU" sz="1200" dirty="0" err="1">
                <a:latin typeface="Times New Roman" pitchFamily="18" charset="0"/>
                <a:cs typeface="Times New Roman" pitchFamily="18" charset="0"/>
              </a:rPr>
              <a:t>бальсового</a:t>
            </a:r>
            <a:r>
              <a:rPr lang="ru-RU" sz="1200" dirty="0">
                <a:latin typeface="Times New Roman" pitchFamily="18" charset="0"/>
                <a:cs typeface="Times New Roman" pitchFamily="18" charset="0"/>
              </a:rPr>
              <a:t> дерева </a:t>
            </a:r>
          </a:p>
          <a:p>
            <a:pPr algn="ctr"/>
            <a:r>
              <a:rPr lang="ru-RU" sz="1200" dirty="0">
                <a:latin typeface="Times New Roman" pitchFamily="18" charset="0"/>
                <a:cs typeface="Times New Roman" pitchFamily="18" charset="0"/>
              </a:rPr>
              <a:t>во время плавания в Тихом океане.</a:t>
            </a:r>
          </a:p>
          <a:p>
            <a:pPr algn="ctr"/>
            <a:r>
              <a:rPr lang="ru-RU" sz="1200" dirty="0">
                <a:latin typeface="Times New Roman" pitchFamily="18" charset="0"/>
                <a:cs typeface="Times New Roman" pitchFamily="18" charset="0"/>
              </a:rPr>
              <a:t>1947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2052" name="Picture 4" descr="C:\Users\Maser\Downloads\ece16decf8f1317180a77441a485d0c5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1285860"/>
            <a:ext cx="4857784" cy="3649675"/>
          </a:xfrm>
          <a:prstGeom prst="rect">
            <a:avLst/>
          </a:prstGeom>
          <a:noFill/>
        </p:spPr>
      </p:pic>
      <p:pic>
        <p:nvPicPr>
          <p:cNvPr id="2054" name="Picture 6" descr="C:\Users\Maser\Downloads\scale_1200 (5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380" y="2000240"/>
            <a:ext cx="3710087" cy="2652712"/>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35496" y="5618422"/>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Маршрут папирусных лодок «Ра» (1969 год) и                                    «Ра-2» (1970 год) в Атлантическом океане</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 Личный архив Е.А. Котенко </a:t>
            </a:r>
          </a:p>
        </p:txBody>
      </p:sp>
      <p:sp>
        <p:nvSpPr>
          <p:cNvPr id="8" name="Прямоугольник 7"/>
          <p:cNvSpPr/>
          <p:nvPr/>
        </p:nvSpPr>
        <p:spPr>
          <a:xfrm>
            <a:off x="4778987" y="5618422"/>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Папирусная лодка «Ра» во время плавания                                               в Атлантическом океане. 1969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6146" name="Picture 2" descr="C:\Users\Maser\Downloads\MV5000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571612"/>
            <a:ext cx="3214710" cy="3643338"/>
          </a:xfrm>
          <a:prstGeom prst="rect">
            <a:avLst/>
          </a:prstGeom>
          <a:noFill/>
        </p:spPr>
      </p:pic>
      <p:pic>
        <p:nvPicPr>
          <p:cNvPr id="6147" name="Picture 3" descr="C:\Users\Maser\Downloads\maxresdefault.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l="16506" r="-161"/>
          <a:stretch>
            <a:fillRect/>
          </a:stretch>
        </p:blipFill>
        <p:spPr bwMode="auto">
          <a:xfrm>
            <a:off x="4000496" y="1714488"/>
            <a:ext cx="4993333" cy="3357586"/>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07504" y="5737195"/>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Маршрут тростниковой лодки «Тигрис» в Индийском океане.  Ноябрь 1977 года - апрель 1980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a:p>
            <a:pPr algn="ctr"/>
            <a:endParaRPr lang="ru-RU" sz="1200" i="1" dirty="0">
              <a:latin typeface="Times New Roman" pitchFamily="18" charset="0"/>
              <a:cs typeface="Times New Roman" pitchFamily="18" charset="0"/>
            </a:endParaRPr>
          </a:p>
        </p:txBody>
      </p:sp>
      <p:sp>
        <p:nvSpPr>
          <p:cNvPr id="8" name="Прямоугольник 7"/>
          <p:cNvSpPr/>
          <p:nvPr/>
        </p:nvSpPr>
        <p:spPr>
          <a:xfrm>
            <a:off x="4724400" y="5733256"/>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Тростниковая лодка «Тигрис» во время плавания </a:t>
            </a:r>
          </a:p>
          <a:p>
            <a:pPr algn="ctr"/>
            <a:r>
              <a:rPr lang="ru-RU" sz="1200" dirty="0">
                <a:latin typeface="Times New Roman" pitchFamily="18" charset="0"/>
                <a:cs typeface="Times New Roman" pitchFamily="18" charset="0"/>
              </a:rPr>
              <a:t>в Индийском океане</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8194" name="Picture 2" descr="C:\Users\Maser\Downloads\scale_1200 (4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1357298"/>
            <a:ext cx="4071966" cy="4071966"/>
          </a:xfrm>
          <a:prstGeom prst="rect">
            <a:avLst/>
          </a:prstGeom>
          <a:noFill/>
        </p:spPr>
      </p:pic>
      <p:pic>
        <p:nvPicPr>
          <p:cNvPr id="8195" name="Picture 3" descr="C:\Users\Maser\Downloads\тигрис(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1785926"/>
            <a:ext cx="4186238" cy="3181670"/>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4744140" y="5640836"/>
            <a:ext cx="4214842" cy="1200329"/>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во время экспедиции на остров Пасхи.</a:t>
            </a:r>
          </a:p>
          <a:p>
            <a:pPr algn="ctr"/>
            <a:r>
              <a:rPr lang="ru-RU" sz="1200">
                <a:latin typeface="Times New Roman" pitchFamily="18" charset="0"/>
                <a:cs typeface="Times New Roman" pitchFamily="18" charset="0"/>
              </a:rPr>
              <a:t>Чили, </a:t>
            </a:r>
            <a:r>
              <a:rPr lang="ru-RU" sz="1200" dirty="0">
                <a:latin typeface="Times New Roman" pitchFamily="18" charset="0"/>
                <a:cs typeface="Times New Roman" pitchFamily="18" charset="0"/>
              </a:rPr>
              <a:t>1986 год</a:t>
            </a:r>
          </a:p>
          <a:p>
            <a:pPr algn="ctr"/>
            <a:endParaRPr lang="ru-RU" sz="1200"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a:p>
            <a:pPr algn="ctr"/>
            <a:endParaRPr lang="ru-RU" sz="1200" dirty="0">
              <a:latin typeface="Times New Roman" pitchFamily="18" charset="0"/>
              <a:cs typeface="Times New Roman" pitchFamily="18" charset="0"/>
            </a:endParaRPr>
          </a:p>
          <a:p>
            <a:pPr algn="ctr"/>
            <a:endParaRPr lang="ru-RU" sz="1200" i="1" dirty="0">
              <a:latin typeface="Times New Roman" pitchFamily="18" charset="0"/>
              <a:cs typeface="Times New Roman" pitchFamily="18" charset="0"/>
            </a:endParaRPr>
          </a:p>
        </p:txBody>
      </p:sp>
      <p:sp>
        <p:nvSpPr>
          <p:cNvPr id="8" name="Прямоугольник 7"/>
          <p:cNvSpPr/>
          <p:nvPr/>
        </p:nvSpPr>
        <p:spPr>
          <a:xfrm>
            <a:off x="0" y="5713225"/>
            <a:ext cx="4613134" cy="1015663"/>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во время экспедиции                                                                       на Мальдивских островах</a:t>
            </a:r>
          </a:p>
          <a:p>
            <a:pPr algn="ctr"/>
            <a:r>
              <a:rPr lang="ru-RU" sz="1200" dirty="0">
                <a:latin typeface="Times New Roman" pitchFamily="18" charset="0"/>
                <a:cs typeface="Times New Roman" pitchFamily="18" charset="0"/>
              </a:rPr>
              <a:t>в 1983-1984 годах</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3" name="Рисунок 2">
            <a:extLst>
              <a:ext uri="{FF2B5EF4-FFF2-40B4-BE49-F238E27FC236}">
                <a16:creationId xmlns:a16="http://schemas.microsoft.com/office/drawing/2014/main" id="{1BD63416-7CFE-7517-C16E-6B3C7ABB53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1960" y="1844824"/>
            <a:ext cx="4714645" cy="3150954"/>
          </a:xfrm>
          <a:prstGeom prst="rect">
            <a:avLst/>
          </a:prstGeom>
        </p:spPr>
      </p:pic>
      <p:pic>
        <p:nvPicPr>
          <p:cNvPr id="10" name="Рисунок 9">
            <a:extLst>
              <a:ext uri="{FF2B5EF4-FFF2-40B4-BE49-F238E27FC236}">
                <a16:creationId xmlns:a16="http://schemas.microsoft.com/office/drawing/2014/main" id="{E7838BD8-E8CA-6680-BA6E-D888505F494B}"/>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27584" y="769481"/>
            <a:ext cx="3198754" cy="4871355"/>
          </a:xfrm>
          <a:prstGeom prst="rect">
            <a:avLst/>
          </a:prstGeom>
        </p:spPr>
      </p:pic>
    </p:spTree>
    <p:extLst>
      <p:ext uri="{BB962C8B-B14F-4D97-AF65-F5344CB8AC3E}">
        <p14:creationId xmlns:p14="http://schemas.microsoft.com/office/powerpoint/2010/main" val="187660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21B2889C-3362-EC40-2CD4-0576BDC5076E}"/>
              </a:ext>
            </a:extLst>
          </p:cNvPr>
          <p:cNvSpPr txBox="1"/>
          <p:nvPr/>
        </p:nvSpPr>
        <p:spPr>
          <a:xfrm>
            <a:off x="214282" y="764704"/>
            <a:ext cx="8715436" cy="5847755"/>
          </a:xfrm>
          <a:prstGeom prst="rect">
            <a:avLst/>
          </a:prstGeom>
          <a:noFill/>
        </p:spPr>
        <p:txBody>
          <a:bodyPr wrap="square">
            <a:spAutoFit/>
          </a:bodyPr>
          <a:lstStyle/>
          <a:p>
            <a:pPr algn="ctr"/>
            <a:r>
              <a:rPr lang="ru-RU" sz="1600" b="1" dirty="0">
                <a:latin typeface="Times New Roman" panose="02020603050405020304" pitchFamily="18" charset="0"/>
                <a:cs typeface="Times New Roman" panose="02020603050405020304" pitchFamily="18" charset="0"/>
              </a:rPr>
              <a:t>3. Дружба Генриха Анохина и Тура Хейердала</a:t>
            </a:r>
            <a:endParaRPr lang="ru-RU" sz="1600" dirty="0">
              <a:latin typeface="Times New Roman" panose="02020603050405020304" pitchFamily="18" charset="0"/>
              <a:cs typeface="Times New Roman" panose="02020603050405020304" pitchFamily="18" charset="0"/>
            </a:endParaRPr>
          </a:p>
          <a:p>
            <a:pPr algn="ctr"/>
            <a:endParaRPr lang="ru-RU" sz="800" dirty="0"/>
          </a:p>
          <a:p>
            <a:pPr algn="just"/>
            <a:r>
              <a:rPr lang="ru-RU" sz="1400" dirty="0">
                <a:latin typeface="Times New Roman" pitchFamily="18" charset="0"/>
                <a:cs typeface="Times New Roman" pitchFamily="18" charset="0"/>
              </a:rPr>
              <a:t>	Первый раз Анохин услышал о Хейердале во время учёбы в аспирантуре в Институте этнографии Академии наук СССР (далее – АН СССР) в Москве весной 1958 года, после выхода перевода его книги «Путешествие на Кон-Тики». Анохину, изучавшему скандинавские страны, понадобилась литература по культуре и быту норвежцев. Своё первое письмо Генрих Анохин написал Туру Хейердалу в Норвегию 28 сентября 1958 года на русском языке. Тур нашёл переводчика и прислал ответ через месяц из Италии, где он проживал уже некоторое время. В то время руководство Института этнографии АН СССР во главе с членом-корреспондентом АН СССР Сергеем Павловичем Толстовым (1907-1976) открыто считало Тура Хейердала «фашистом» и «расистом», и у Генриха Анохина начались проблемы. В феврале 1961 года Анохин, после окончании аспирантуры, был уволен из института за поддержку гипотез Тура Хейердала. Но Анохина поддержали ряд учёных из АН СССР и Лев Львович Жданов (1924-1995), переводивший на русский язык книги Тура Хейердала и других путешественников. В результате, в мае 1961 года Анохина пригласили на работу в Институт этнографии АН СССР, в котором он проработал до 1990 года, сначала младшим, потом старшим научным сотрудником, а затем ученым секретарём по этнографическим выставкам Президиума АН СССР. В 1966 году Генрих Анохин защитил кандидатскую диссертацию. </a:t>
            </a:r>
          </a:p>
          <a:p>
            <a:pPr algn="just"/>
            <a:r>
              <a:rPr lang="ru-RU" sz="1400" dirty="0">
                <a:latin typeface="Times New Roman" pitchFamily="18" charset="0"/>
                <a:cs typeface="Times New Roman" pitchFamily="18" charset="0"/>
              </a:rPr>
              <a:t>	Первый раз Тур Хейердал приехал в СССР по приглашению Института географии СССР и общества «СССР-Норвегия» 27 апреля 1962 года. Первая его встреча с Анохиным состоялась 28 апреля                          1962 года в институте этнографии СССР, так началось их многолетнее общение. Отныне во всех посещениях Хейердалом нашей страны его всегда сопровождал Генрих Анохин. Второй раз Тур Хейердал приезжал в СССР в августе 1964 года в качестве учёного и гостя АН СССР, как и во все последующие визиты, он проводил многочисленные встречи с советскими учёными, студентами различных ВУЗов и общественностью.                                                                                      	В третий раз Тур был в СССР вместе с интернациональным экипажем знаменитой лодки «Ра» в сентябре-октябре 1969 года, они встречались с общественностью в Москве, Ленинграде, Таганроге. Посетил Тур Хейердал Институт виноградарства и виноделия, а также экспериментальные виноградники под городом                                     Новочеркасском Ростовской области, на которых выращивали новые сорта винограда: «Тут Хейердал», «Кон-Тики», «Аку-Аку». </a:t>
            </a:r>
            <a:endParaRPr lang="ru-RU" sz="1400" dirty="0"/>
          </a:p>
        </p:txBody>
      </p:sp>
    </p:spTree>
    <p:extLst>
      <p:ext uri="{BB962C8B-B14F-4D97-AF65-F5344CB8AC3E}">
        <p14:creationId xmlns:p14="http://schemas.microsoft.com/office/powerpoint/2010/main" val="231744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21B2889C-3362-EC40-2CD4-0576BDC5076E}"/>
              </a:ext>
            </a:extLst>
          </p:cNvPr>
          <p:cNvSpPr txBox="1"/>
          <p:nvPr/>
        </p:nvSpPr>
        <p:spPr>
          <a:xfrm>
            <a:off x="214282" y="836712"/>
            <a:ext cx="8715436" cy="6555641"/>
          </a:xfrm>
          <a:prstGeom prst="rect">
            <a:avLst/>
          </a:prstGeom>
          <a:noFill/>
        </p:spPr>
        <p:txBody>
          <a:bodyPr wrap="square">
            <a:spAutoFit/>
          </a:bodyPr>
          <a:lstStyle/>
          <a:p>
            <a:pPr algn="just"/>
            <a:r>
              <a:rPr lang="ru-RU" sz="1400" dirty="0">
                <a:latin typeface="Times New Roman" pitchFamily="18" charset="0"/>
                <a:cs typeface="Times New Roman" pitchFamily="18" charset="0"/>
              </a:rPr>
              <a:t>	В четвёртый визит, в августе-сентябре 1981 года, Тур выступал с докладами на семинарах и провёл встречи в Москве, Хабаровске, Находке, Баку. Во время этого визита Тур посетил археологический памятник в Гобустане, в 35 километрах от Баку, и исследовал наскальные рисунки камышовых лодок, датированные                                </a:t>
            </a:r>
            <a:r>
              <a:rPr lang="en-US" sz="1400" dirty="0">
                <a:latin typeface="Times New Roman" pitchFamily="18" charset="0"/>
                <a:cs typeface="Times New Roman" pitchFamily="18" charset="0"/>
              </a:rPr>
              <a:t>VI</a:t>
            </a:r>
            <a:r>
              <a:rPr lang="ru-RU" sz="1400" dirty="0">
                <a:latin typeface="Times New Roman" pitchFamily="18" charset="0"/>
                <a:cs typeface="Times New Roman" pitchFamily="18" charset="0"/>
              </a:rPr>
              <a:t>-</a:t>
            </a:r>
            <a:r>
              <a:rPr lang="en-US" sz="1400" dirty="0">
                <a:latin typeface="Times New Roman" pitchFamily="18" charset="0"/>
                <a:cs typeface="Times New Roman" pitchFamily="18" charset="0"/>
              </a:rPr>
              <a:t>III</a:t>
            </a:r>
            <a:r>
              <a:rPr lang="ru-RU" sz="1400" dirty="0">
                <a:latin typeface="Times New Roman" pitchFamily="18" charset="0"/>
                <a:cs typeface="Times New Roman" pitchFamily="18" charset="0"/>
              </a:rPr>
              <a:t> тыс. лет до н. э. Эти рисунки подобны рисункам, найденным в песках Сахары, датированных                                  </a:t>
            </a:r>
            <a:r>
              <a:rPr lang="en-US" sz="1400" dirty="0">
                <a:latin typeface="Times New Roman" pitchFamily="18" charset="0"/>
                <a:cs typeface="Times New Roman" pitchFamily="18" charset="0"/>
              </a:rPr>
              <a:t>VI</a:t>
            </a:r>
            <a:r>
              <a:rPr lang="ru-RU" sz="1400" dirty="0">
                <a:latin typeface="Times New Roman" pitchFamily="18" charset="0"/>
                <a:cs typeface="Times New Roman" pitchFamily="18" charset="0"/>
              </a:rPr>
              <a:t> тыс. лет до н. э., в то время на месте пустыни был влажный климат. </a:t>
            </a:r>
          </a:p>
          <a:p>
            <a:pPr algn="just"/>
            <a:r>
              <a:rPr lang="ru-RU" sz="1400" dirty="0">
                <a:latin typeface="Times New Roman" pitchFamily="18" charset="0"/>
                <a:cs typeface="Times New Roman" pitchFamily="18" charset="0"/>
              </a:rPr>
              <a:t>	В пятый раз в СССР Тур побывал в октябре-ноябре 1984 года, в Москве и Ленинграде, где провёл встречи с учёными и студентами различных институтов, том числе в МГУ имени М.В. Ломоносова. Во время своего визита Тур Хейердал позировал известному скульптору Ю.Л. Чернову, работавшему над бюстом Тура. Побывал в гостях у Генриха Анохина. Как пишет Г.И. Анохин в своей книге «Крутые маршруты Тура Хейердала»: «… в один и тот же день 28 октября 1984 года на моей квартире в Москве мы отметили одновременно три дня рождения: 70-летие Хейердала, прошедшее 6 октября, 60-летие Льва Жданова, прошедшее 20 октября, и 37-летие именно в этот день моей последней супруги Натальи...».</a:t>
            </a:r>
          </a:p>
          <a:p>
            <a:pPr algn="just"/>
            <a:r>
              <a:rPr lang="ru-RU" sz="1400" dirty="0">
                <a:latin typeface="Times New Roman" pitchFamily="18" charset="0"/>
                <a:cs typeface="Times New Roman" pitchFamily="18" charset="0"/>
              </a:rPr>
              <a:t>	 В октябре 1989 года Тур снова в Москве, ему вручили диплом и медаль почётного доктора МГУ имени М.В. Ломоносова. Визит Тура Хейердала, теперь уже в Россию, планировался с 5 по 10 октября 1993 года, но из-за внутриполитического конфликта, происходившего в Москве 3-4 октября 1993 года, он был отменён. Поэтому последующий визит Тура в Москву состоялся только в октябре 1994 года. В  норвежском посольстве 19 октября 1994 года прошёл приём, посвящённый 80-летию со дня рождения Тура Хейердала, на котором присутствовал  Г.И. Анохин.</a:t>
            </a:r>
          </a:p>
          <a:p>
            <a:pPr algn="just"/>
            <a:r>
              <a:rPr lang="ru-RU" sz="1400" dirty="0">
                <a:latin typeface="Times New Roman" pitchFamily="18" charset="0"/>
                <a:cs typeface="Times New Roman" pitchFamily="18" charset="0"/>
              </a:rPr>
              <a:t>	Генрих Анохин был приглашён в качестве участника Парада Союзных Армий к 50-летию окончания Второй мировой войны 1939-1945 годов, проходившего в столице Норвегии городе Осло 8 мая 1995 года. В это время Тур Хейердал находился в своей очередной экспедиции, поэтому не смог прилететь на торжества. Встреча друзей снова не состоялась. В последний раз они встретились только в 2001 году. </a:t>
            </a:r>
          </a:p>
          <a:p>
            <a:pPr algn="just"/>
            <a:r>
              <a:rPr lang="ru-RU" sz="1400" dirty="0">
                <a:latin typeface="Times New Roman" pitchFamily="18" charset="0"/>
                <a:cs typeface="Times New Roman" pitchFamily="18" charset="0"/>
              </a:rPr>
              <a:t>	В начале апреле 2002 года Генрих Анохин получил от Тура Хейердала бандероль (которая шла три месяца) с его последней книгой «В погоне за Одином. По следам нашего прошлого» с дарственной надписью: «Моему другу Генриху Анохину с наилучшими пожеланиями тебе и твоей семье от Тура Хейердала.                                  2 января 2002 года». Через две недели Тура не стало.</a:t>
            </a:r>
          </a:p>
          <a:p>
            <a:pPr algn="just"/>
            <a:endParaRPr lang="ru-RU" sz="1400" dirty="0">
              <a:effectLst/>
              <a:latin typeface="Times New Roman" pitchFamily="18" charset="0"/>
              <a:ea typeface="Calibri" panose="020F0502020204030204" pitchFamily="34" charset="0"/>
              <a:cs typeface="Times New Roman" pitchFamily="18" charset="0"/>
            </a:endParaRPr>
          </a:p>
          <a:p>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400" dirty="0">
                <a:effectLst/>
                <a:latin typeface="Times New Roman" panose="02020603050405020304" pitchFamily="18" charset="0"/>
                <a:ea typeface="Times New Roman" panose="02020603050405020304" pitchFamily="18" charset="0"/>
              </a:rPr>
              <a:t> </a:t>
            </a:r>
          </a:p>
          <a:p>
            <a:pPr algn="just"/>
            <a:r>
              <a:rPr lang="ru-RU" sz="1400" dirty="0">
                <a:effectLst/>
                <a:latin typeface="Times New Roman" panose="02020603050405020304" pitchFamily="18" charset="0"/>
                <a:ea typeface="Times New Roman" panose="02020603050405020304" pitchFamily="18" charset="0"/>
              </a:rPr>
              <a:t> </a:t>
            </a:r>
            <a:endParaRPr lang="ru-RU" sz="1400" dirty="0"/>
          </a:p>
        </p:txBody>
      </p:sp>
    </p:spTree>
    <p:extLst>
      <p:ext uri="{BB962C8B-B14F-4D97-AF65-F5344CB8AC3E}">
        <p14:creationId xmlns:p14="http://schemas.microsoft.com/office/powerpoint/2010/main" val="231744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pic>
        <p:nvPicPr>
          <p:cNvPr id="1027" name="Picture 3" descr="D:\0-ВЫСТАВКА ТУР\Выставка Анохина 02.06.2024\Фото к статье Шананина С.П\1. Тур Хейердал. 1960-е годы.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3092" y="857232"/>
            <a:ext cx="3471828" cy="4857785"/>
          </a:xfrm>
          <a:prstGeom prst="rect">
            <a:avLst/>
          </a:prstGeom>
          <a:noFill/>
        </p:spPr>
      </p:pic>
      <p:sp>
        <p:nvSpPr>
          <p:cNvPr id="5" name="Прямоугольник 4"/>
          <p:cNvSpPr/>
          <p:nvPr/>
        </p:nvSpPr>
        <p:spPr>
          <a:xfrm>
            <a:off x="428596" y="5733256"/>
            <a:ext cx="4214842" cy="984885"/>
          </a:xfrm>
          <a:prstGeom prst="rect">
            <a:avLst/>
          </a:prstGeom>
        </p:spPr>
        <p:txBody>
          <a:bodyPr wrap="square">
            <a:spAutoFit/>
          </a:bodyPr>
          <a:lstStyle/>
          <a:p>
            <a:pPr algn="ctr"/>
            <a:r>
              <a:rPr lang="ru-RU" sz="1200" dirty="0">
                <a:latin typeface="Times New Roman" pitchFamily="18" charset="0"/>
                <a:cs typeface="Times New Roman" pitchFamily="18" charset="0"/>
              </a:rPr>
              <a:t>Фотопортрет Тура Хейердала</a:t>
            </a:r>
          </a:p>
          <a:p>
            <a:pPr algn="ctr"/>
            <a:r>
              <a:rPr lang="ru-RU" sz="1200" dirty="0">
                <a:latin typeface="Times New Roman" pitchFamily="18" charset="0"/>
                <a:cs typeface="Times New Roman" pitchFamily="18" charset="0"/>
              </a:rPr>
              <a:t>(с автографом Тура Хейердала, датированным </a:t>
            </a:r>
          </a:p>
          <a:p>
            <a:pPr algn="ctr"/>
            <a:r>
              <a:rPr lang="ru-RU" sz="1200" dirty="0">
                <a:latin typeface="Times New Roman" pitchFamily="18" charset="0"/>
                <a:cs typeface="Times New Roman" pitchFamily="18" charset="0"/>
              </a:rPr>
              <a:t>6 октября 1960 года)</a:t>
            </a:r>
          </a:p>
          <a:p>
            <a:pPr algn="ctr"/>
            <a:endParaRPr lang="ru-RU" sz="10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Д.329. Л.1.</a:t>
            </a:r>
          </a:p>
        </p:txBody>
      </p:sp>
      <p:pic>
        <p:nvPicPr>
          <p:cNvPr id="4098" name="Picture 2" descr="D:\0-ВЫСТАВКА ТУР\АНОХИН\АНОХИН\АНОХИН\fГ.Анохин, 1969 год-44 года._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4615" y="928670"/>
            <a:ext cx="3162409" cy="4786347"/>
          </a:xfrm>
          <a:prstGeom prst="rect">
            <a:avLst/>
          </a:prstGeom>
          <a:noFill/>
        </p:spPr>
      </p:pic>
      <p:sp>
        <p:nvSpPr>
          <p:cNvPr id="7" name="Прямоугольник 6"/>
          <p:cNvSpPr/>
          <p:nvPr/>
        </p:nvSpPr>
        <p:spPr>
          <a:xfrm>
            <a:off x="4524800" y="5733256"/>
            <a:ext cx="4214842" cy="800219"/>
          </a:xfrm>
          <a:prstGeom prst="rect">
            <a:avLst/>
          </a:prstGeom>
        </p:spPr>
        <p:txBody>
          <a:bodyPr wrap="square">
            <a:spAutoFit/>
          </a:bodyPr>
          <a:lstStyle/>
          <a:p>
            <a:pPr algn="ctr"/>
            <a:r>
              <a:rPr lang="ru-RU" sz="1200" dirty="0">
                <a:latin typeface="Times New Roman" pitchFamily="18" charset="0"/>
                <a:cs typeface="Times New Roman" pitchFamily="18" charset="0"/>
              </a:rPr>
              <a:t>Фотопортрет Анохина, </a:t>
            </a:r>
          </a:p>
          <a:p>
            <a:pPr algn="ctr"/>
            <a:r>
              <a:rPr lang="ru-RU" sz="1200" dirty="0">
                <a:latin typeface="Times New Roman" pitchFamily="18" charset="0"/>
                <a:cs typeface="Times New Roman" pitchFamily="18" charset="0"/>
              </a:rPr>
              <a:t> 1969 год</a:t>
            </a:r>
          </a:p>
          <a:p>
            <a:pPr algn="ctr"/>
            <a:endParaRPr lang="ru-RU" sz="10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spTree>
    <p:extLst>
      <p:ext uri="{BB962C8B-B14F-4D97-AF65-F5344CB8AC3E}">
        <p14:creationId xmlns:p14="http://schemas.microsoft.com/office/powerpoint/2010/main" val="231744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0" y="5741469"/>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 Генрих Анохин (слева) и Тур Хейердал (справа)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возле гостиницы «Украина».</a:t>
            </a:r>
          </a:p>
          <a:p>
            <a:pPr algn="ctr"/>
            <a:r>
              <a:rPr lang="ru-RU" sz="1200" dirty="0">
                <a:latin typeface="Times New Roman" pitchFamily="18" charset="0"/>
                <a:cs typeface="Times New Roman" pitchFamily="18" charset="0"/>
              </a:rPr>
              <a:t> Москва, 29 апреля 1962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Д.330. </a:t>
            </a:r>
          </a:p>
        </p:txBody>
      </p:sp>
      <p:sp>
        <p:nvSpPr>
          <p:cNvPr id="8" name="Прямоугольник 7"/>
          <p:cNvSpPr/>
          <p:nvPr/>
        </p:nvSpPr>
        <p:spPr>
          <a:xfrm>
            <a:off x="4724400" y="5867416"/>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Фотопортрет Тура Хейердала,</a:t>
            </a:r>
          </a:p>
          <a:p>
            <a:pPr algn="ctr"/>
            <a:r>
              <a:rPr lang="ru-RU" sz="1200" dirty="0">
                <a:latin typeface="Times New Roman" pitchFamily="18" charset="0"/>
                <a:cs typeface="Times New Roman" pitchFamily="18" charset="0"/>
              </a:rPr>
              <a:t>60-е годы ХХ века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Д.330. </a:t>
            </a:r>
          </a:p>
        </p:txBody>
      </p:sp>
      <p:pic>
        <p:nvPicPr>
          <p:cNvPr id="15362" name="Picture 2" descr="D:\0-ВЫСТАВКА ТУР\АНОХИН\АНОХИН\АНОХИН\f29.04.1962г. Г.Анохин и Т.Хейердал_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660" y="908720"/>
            <a:ext cx="3150213" cy="4804074"/>
          </a:xfrm>
          <a:prstGeom prst="rect">
            <a:avLst/>
          </a:prstGeom>
          <a:noFill/>
        </p:spPr>
      </p:pic>
      <p:pic>
        <p:nvPicPr>
          <p:cNvPr id="15363" name="Picture 3" descr="D:\0-ВЫСТАВКА ТУР\Новая папка\image10357.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004048" y="933016"/>
            <a:ext cx="3468028" cy="4779778"/>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21B2889C-3362-EC40-2CD4-0576BDC5076E}"/>
              </a:ext>
            </a:extLst>
          </p:cNvPr>
          <p:cNvSpPr txBox="1"/>
          <p:nvPr/>
        </p:nvSpPr>
        <p:spPr>
          <a:xfrm>
            <a:off x="392877" y="980728"/>
            <a:ext cx="8358246" cy="6863417"/>
          </a:xfrm>
          <a:prstGeom prst="rect">
            <a:avLst/>
          </a:prstGeom>
          <a:noFill/>
        </p:spPr>
        <p:txBody>
          <a:bodyPr wrap="square">
            <a:spAutoFit/>
          </a:bodyPr>
          <a:lstStyle/>
          <a:p>
            <a:pPr algn="ct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Предисловие</a:t>
            </a:r>
          </a:p>
          <a:p>
            <a:pPr algn="ctr"/>
            <a:endParaRPr lang="ru-RU" sz="1600" b="1"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	В Ейском муниципальном архиве в фонде личного происхождения                                             № Р-602 «Котенко Евгений Александрович (1930-2012), учёный, поэт, писатель» хранятся три фотографии с автографами известного норвежского учёного и путешественника –                      Тура Хейердала (1914-2002) и другие архивные документы, которые легли в основу настоящей электронной фотодокументальной выставки. </a:t>
            </a:r>
          </a:p>
          <a:p>
            <a:pPr algn="just"/>
            <a:r>
              <a:rPr lang="ru-RU" sz="1600" dirty="0">
                <a:latin typeface="Times New Roman" pitchFamily="18" charset="0"/>
                <a:cs typeface="Times New Roman" pitchFamily="18" charset="0"/>
              </a:rPr>
              <a:t>	В 70-90-е годы ХХ века на советском центральном телевидении, а затем на российском телевидении была популярна телепередача «Клуб путешественников»,                                с бессменным телеведущем, учёным Юрием Александровичем Сенкевичем (1937-2003).                  В этой телепередаче принимали участие известные в мире учёные и путешественники:                             Тур </a:t>
            </a:r>
            <a:r>
              <a:rPr lang="ru-RU" sz="1600" dirty="0" err="1">
                <a:latin typeface="Times New Roman" pitchFamily="18" charset="0"/>
                <a:cs typeface="Times New Roman" pitchFamily="18" charset="0"/>
              </a:rPr>
              <a:t>Хейердар</a:t>
            </a:r>
            <a:r>
              <a:rPr lang="ru-RU" sz="1600" dirty="0">
                <a:latin typeface="Times New Roman" pitchFamily="18" charset="0"/>
                <a:cs typeface="Times New Roman" pitchFamily="18" charset="0"/>
              </a:rPr>
              <a:t>, Бернхард </a:t>
            </a:r>
            <a:r>
              <a:rPr lang="ru-RU" sz="1600" dirty="0" err="1">
                <a:latin typeface="Times New Roman" pitchFamily="18" charset="0"/>
                <a:cs typeface="Times New Roman" pitchFamily="18" charset="0"/>
              </a:rPr>
              <a:t>Гржимек</a:t>
            </a:r>
            <a:r>
              <a:rPr lang="ru-RU" sz="1600" dirty="0">
                <a:latin typeface="Times New Roman" pitchFamily="18" charset="0"/>
                <a:cs typeface="Times New Roman" pitchFamily="18" charset="0"/>
              </a:rPr>
              <a:t>, Джеральд Даррелл, Жак-Ив Кусто и многие другие, а также демонстрировались документальные фильмы с их участием. Сам Ю.А. Сенкевич был известен тем, что по приглашению известного норвежского исследователя Тура Хейердала совершил путешествия на папирусных лодках «Ра», «Ра-2», а затем на тростниковой лодке «Тигрис». Но, к сожалению, осталось «за кадром» этой популярной передачи – многолетняя дружба Тура Хейердала и </a:t>
            </a:r>
            <a:r>
              <a:rPr lang="ru-RU" sz="1600" dirty="0" err="1">
                <a:latin typeface="Times New Roman" pitchFamily="18" charset="0"/>
                <a:cs typeface="Times New Roman" pitchFamily="18" charset="0"/>
              </a:rPr>
              <a:t>ейчанина</a:t>
            </a:r>
            <a:r>
              <a:rPr lang="ru-RU" sz="1600" dirty="0">
                <a:latin typeface="Times New Roman" pitchFamily="18" charset="0"/>
                <a:cs typeface="Times New Roman" pitchFamily="18" charset="0"/>
              </a:rPr>
              <a:t>, учёного-этнографа Генриха Иосифовича Анохина. Этим малоизвестным страницам биографий двух учёных посвящена электронная фотодокументальная выставка</a:t>
            </a:r>
            <a:r>
              <a:rPr lang="ru-RU" sz="1600" b="1" dirty="0"/>
              <a:t> «</a:t>
            </a:r>
            <a:r>
              <a:rPr lang="ru-RU" sz="1600" b="1" dirty="0">
                <a:latin typeface="Times New Roman" pitchFamily="18" charset="0"/>
                <a:cs typeface="Times New Roman" pitchFamily="18" charset="0"/>
              </a:rPr>
              <a:t>Тур Хейердал и Генрих Анохин. История одной дружбы».</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 </a:t>
            </a:r>
            <a:r>
              <a:rPr lang="ru-RU" sz="1600" dirty="0"/>
              <a:t>.</a:t>
            </a:r>
          </a:p>
          <a:p>
            <a:pPr algn="just"/>
            <a:endParaRPr lang="ru-RU" sz="12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400" dirty="0">
                <a:effectLst/>
                <a:latin typeface="Times New Roman" panose="02020603050405020304" pitchFamily="18" charset="0"/>
                <a:ea typeface="Times New Roman" panose="02020603050405020304" pitchFamily="18" charset="0"/>
              </a:rPr>
              <a:t> </a:t>
            </a:r>
          </a:p>
          <a:p>
            <a:pPr algn="just"/>
            <a:r>
              <a:rPr lang="ru-RU" sz="1400" dirty="0">
                <a:effectLst/>
                <a:latin typeface="Times New Roman" panose="02020603050405020304" pitchFamily="18" charset="0"/>
                <a:ea typeface="Times New Roman" panose="02020603050405020304" pitchFamily="18" charset="0"/>
              </a:rPr>
              <a:t> </a:t>
            </a:r>
            <a:endParaRPr lang="ru-RU" sz="1400" dirty="0"/>
          </a:p>
        </p:txBody>
      </p:sp>
    </p:spTree>
    <p:extLst>
      <p:ext uri="{BB962C8B-B14F-4D97-AF65-F5344CB8AC3E}">
        <p14:creationId xmlns:p14="http://schemas.microsoft.com/office/powerpoint/2010/main" val="2317447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pic>
        <p:nvPicPr>
          <p:cNvPr id="2050" name="Picture 2" descr="D:\0-ВЫСТАВКА ТУР\Выставка Анохина 02.06.2024\Фото к статье Шананина С.П\2. В Боткинской больнице, 06.05.1962.jpg"/>
          <p:cNvPicPr>
            <a:picLocks noChangeAspect="1" noChangeArrowheads="1"/>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5324535" y="764704"/>
            <a:ext cx="3550920" cy="4934074"/>
          </a:xfrm>
          <a:prstGeom prst="rect">
            <a:avLst/>
          </a:prstGeom>
          <a:noFill/>
        </p:spPr>
      </p:pic>
      <p:pic>
        <p:nvPicPr>
          <p:cNvPr id="2051" name="Picture 3" descr="D:\0-ВЫСТАВКА ТУР\Выставка Анохина 02.06.2024\Фото к статье Шананина С.П\3.В институте этнографии, Москва, 28.04.196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1428736"/>
            <a:ext cx="4808585" cy="3465519"/>
          </a:xfrm>
          <a:prstGeom prst="rect">
            <a:avLst/>
          </a:prstGeom>
          <a:noFill/>
        </p:spPr>
      </p:pic>
      <p:sp>
        <p:nvSpPr>
          <p:cNvPr id="7" name="Прямоугольник 6"/>
          <p:cNvSpPr/>
          <p:nvPr/>
        </p:nvSpPr>
        <p:spPr>
          <a:xfrm>
            <a:off x="4770849" y="5767762"/>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в Боткинской больнице.                                                     Внизу фотографии автограф Тура Хейердала.</a:t>
            </a:r>
          </a:p>
          <a:p>
            <a:pPr algn="ctr"/>
            <a:r>
              <a:rPr lang="ru-RU" sz="1200" dirty="0">
                <a:latin typeface="Times New Roman" pitchFamily="18" charset="0"/>
                <a:cs typeface="Times New Roman" pitchFamily="18" charset="0"/>
              </a:rPr>
              <a:t>Москва, 6 мая 1962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Д.329. Л.3.</a:t>
            </a:r>
          </a:p>
        </p:txBody>
      </p:sp>
      <p:sp>
        <p:nvSpPr>
          <p:cNvPr id="8" name="Прямоугольник 7"/>
          <p:cNvSpPr/>
          <p:nvPr/>
        </p:nvSpPr>
        <p:spPr>
          <a:xfrm>
            <a:off x="268545" y="5184774"/>
            <a:ext cx="4502304" cy="1384995"/>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на встрече в Институте этнографии АН СССР:   Тур Хейердал  (первый слева), С.П. Толстов – директор Института этнографии (второй слева).                                                                Вверху фотографии автограф Тура Хейердала.</a:t>
            </a:r>
          </a:p>
          <a:p>
            <a:pPr algn="ctr"/>
            <a:r>
              <a:rPr lang="ru-RU" sz="1200" dirty="0">
                <a:latin typeface="Times New Roman" pitchFamily="18" charset="0"/>
                <a:cs typeface="Times New Roman" pitchFamily="18" charset="0"/>
              </a:rPr>
              <a:t>Москва, 28 апреля 1962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Д.329. Л.2.</a:t>
            </a:r>
          </a:p>
        </p:txBody>
      </p:sp>
    </p:spTree>
    <p:extLst>
      <p:ext uri="{BB962C8B-B14F-4D97-AF65-F5344CB8AC3E}">
        <p14:creationId xmlns:p14="http://schemas.microsoft.com/office/powerpoint/2010/main" val="2317447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285150" y="5879070"/>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в своём номере в гостинице «Украина».</a:t>
            </a:r>
          </a:p>
          <a:p>
            <a:pPr algn="ctr"/>
            <a:r>
              <a:rPr lang="ru-RU" sz="1200" dirty="0">
                <a:latin typeface="Times New Roman" pitchFamily="18" charset="0"/>
                <a:cs typeface="Times New Roman" pitchFamily="18" charset="0"/>
              </a:rPr>
              <a:t>Москва, август 1964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 МКУ «Архив». Ф.Р-602. Оп.1. Д.330. </a:t>
            </a:r>
          </a:p>
        </p:txBody>
      </p:sp>
      <p:sp>
        <p:nvSpPr>
          <p:cNvPr id="8" name="Прямоугольник 7"/>
          <p:cNvSpPr/>
          <p:nvPr/>
        </p:nvSpPr>
        <p:spPr>
          <a:xfrm>
            <a:off x="4644010" y="5340851"/>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Торт, которым встречал Генрих Анохин Тура Хейердала                      у себя дома  9 августа 1964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МКУ «Архив». Ф.Р-602. Оп.1. Д.330.</a:t>
            </a:r>
          </a:p>
        </p:txBody>
      </p:sp>
      <p:pic>
        <p:nvPicPr>
          <p:cNvPr id="14338" name="Picture 2" descr="D:\0-ВЫСТАВКА ТУР\Новая папка\image103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866575"/>
            <a:ext cx="4226653" cy="2851891"/>
          </a:xfrm>
          <a:prstGeom prst="rect">
            <a:avLst/>
          </a:prstGeom>
          <a:noFill/>
        </p:spPr>
      </p:pic>
      <p:pic>
        <p:nvPicPr>
          <p:cNvPr id="14339" name="Picture 3" descr="D:\0-ВЫСТАВКА ТУР\Новая папка\image103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879695"/>
            <a:ext cx="3746126" cy="4876655"/>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259737" y="4988551"/>
            <a:ext cx="4214842" cy="1754326"/>
          </a:xfrm>
          <a:prstGeom prst="rect">
            <a:avLst/>
          </a:prstGeom>
        </p:spPr>
        <p:txBody>
          <a:bodyPr wrap="square">
            <a:spAutoFit/>
          </a:bodyPr>
          <a:lstStyle/>
          <a:p>
            <a:pPr algn="ctr"/>
            <a:r>
              <a:rPr lang="ru-RU" sz="1200" dirty="0">
                <a:latin typeface="Times New Roman" pitchFamily="18" charset="0"/>
                <a:cs typeface="Times New Roman" pitchFamily="18" charset="0"/>
              </a:rPr>
              <a:t>Директор Всероссийского института виноградарства и виноделия, профессор Яков Иванович Потапенко (слева) в опытном хозяйстве знакомит Тура Хейердала (справа)                      с новыми сортами винограда: «Тур Хейердал», «Кон-Тики», «Аку-Аку».</a:t>
            </a:r>
          </a:p>
          <a:p>
            <a:pPr algn="ctr"/>
            <a:r>
              <a:rPr lang="ru-RU" sz="1200" dirty="0">
                <a:latin typeface="Times New Roman" pitchFamily="18" charset="0"/>
                <a:cs typeface="Times New Roman" pitchFamily="18" charset="0"/>
              </a:rPr>
              <a:t>Новочеркасск, 28 сентября 1969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 МКУ «Архив». Ф.Р-602. Оп.1. Д.330. </a:t>
            </a:r>
          </a:p>
          <a:p>
            <a:pPr algn="ctr"/>
            <a:endParaRPr lang="ru-RU" sz="1200" i="1" dirty="0">
              <a:latin typeface="Times New Roman" pitchFamily="18" charset="0"/>
              <a:cs typeface="Times New Roman" pitchFamily="18" charset="0"/>
            </a:endParaRPr>
          </a:p>
        </p:txBody>
      </p:sp>
      <p:sp>
        <p:nvSpPr>
          <p:cNvPr id="8" name="Прямоугольник 7"/>
          <p:cNvSpPr/>
          <p:nvPr/>
        </p:nvSpPr>
        <p:spPr>
          <a:xfrm>
            <a:off x="4876865" y="4997882"/>
            <a:ext cx="4214842" cy="1569660"/>
          </a:xfrm>
          <a:prstGeom prst="rect">
            <a:avLst/>
          </a:prstGeom>
        </p:spPr>
        <p:txBody>
          <a:bodyPr wrap="square">
            <a:spAutoFit/>
          </a:bodyPr>
          <a:lstStyle/>
          <a:p>
            <a:pPr algn="ctr"/>
            <a:r>
              <a:rPr lang="ru-RU" sz="1200" dirty="0">
                <a:latin typeface="Times New Roman" pitchFamily="18" charset="0"/>
                <a:cs typeface="Times New Roman" pitchFamily="18" charset="0"/>
              </a:rPr>
              <a:t>На встрече в Центральном Доме литераторов (ЦДЛ)                              с интернациональным экипажем лодки «Ра» (слева на право): поэт Евгений Долматовский, Тур Хейердал,                           переводчик Лев Жданов, писатель Геннадий Фиш и                                                участник экспедиции, врач Юрий Сенкевич .                                  Москва, 3 октября 1969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Д.330. </a:t>
            </a:r>
          </a:p>
        </p:txBody>
      </p:sp>
      <p:pic>
        <p:nvPicPr>
          <p:cNvPr id="20482" name="Picture 2" descr="D:\0-ВЫСТАВКА ТУР\Новая папка\image1036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0804" y="1713891"/>
            <a:ext cx="4214843" cy="3094492"/>
          </a:xfrm>
          <a:prstGeom prst="rect">
            <a:avLst/>
          </a:prstGeom>
          <a:noFill/>
        </p:spPr>
      </p:pic>
      <p:pic>
        <p:nvPicPr>
          <p:cNvPr id="3" name="Рисунок 2">
            <a:extLst>
              <a:ext uri="{FF2B5EF4-FFF2-40B4-BE49-F238E27FC236}">
                <a16:creationId xmlns:a16="http://schemas.microsoft.com/office/drawing/2014/main" id="{CCEC8265-31FB-E796-BEFA-A8B51D3D13E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9413" y="1700808"/>
            <a:ext cx="4456453" cy="3085668"/>
          </a:xfrm>
          <a:prstGeom prst="rect">
            <a:avLst/>
          </a:prstGeom>
        </p:spPr>
      </p:pic>
    </p:spTree>
    <p:extLst>
      <p:ext uri="{BB962C8B-B14F-4D97-AF65-F5344CB8AC3E}">
        <p14:creationId xmlns:p14="http://schemas.microsoft.com/office/powerpoint/2010/main" val="231744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357159" y="4990251"/>
            <a:ext cx="4214842" cy="1384995"/>
          </a:xfrm>
          <a:prstGeom prst="rect">
            <a:avLst/>
          </a:prstGeom>
        </p:spPr>
        <p:txBody>
          <a:bodyPr wrap="square">
            <a:spAutoFit/>
          </a:bodyPr>
          <a:lstStyle/>
          <a:p>
            <a:pPr algn="ctr"/>
            <a:r>
              <a:rPr lang="ru-RU" sz="1200" dirty="0">
                <a:latin typeface="Times New Roman" pitchFamily="18" charset="0"/>
                <a:cs typeface="Times New Roman" pitchFamily="18" charset="0"/>
              </a:rPr>
              <a:t>Во время одной из встреч (слева на право):                              полковник в отставке Михаил Янкелевич, Тур Хейердал, Генрих Анохин, переводчик Лев Жданов, профессор Ленинградского педагогического института Павел Сутягин.</a:t>
            </a:r>
          </a:p>
          <a:p>
            <a:pPr algn="ctr"/>
            <a:r>
              <a:rPr lang="ru-RU" sz="1200" dirty="0">
                <a:latin typeface="Times New Roman" pitchFamily="18" charset="0"/>
                <a:cs typeface="Times New Roman" pitchFamily="18" charset="0"/>
              </a:rPr>
              <a:t>Ленинград, 24 октября 1984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 МКУ «Архив». Ф.Р-602. Оп.1. Д.330. </a:t>
            </a:r>
          </a:p>
        </p:txBody>
      </p:sp>
      <p:sp>
        <p:nvSpPr>
          <p:cNvPr id="8" name="Прямоугольник 7"/>
          <p:cNvSpPr/>
          <p:nvPr/>
        </p:nvSpPr>
        <p:spPr>
          <a:xfrm>
            <a:off x="5076056" y="4994613"/>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Во время одной из встреч (слева на право):                                     переводчик Лев Жданов, Генрих Анохин, Тур Хейердал.</a:t>
            </a:r>
          </a:p>
          <a:p>
            <a:pPr algn="ctr"/>
            <a:r>
              <a:rPr lang="ru-RU" sz="1200" dirty="0">
                <a:latin typeface="Times New Roman" pitchFamily="18" charset="0"/>
                <a:cs typeface="Times New Roman" pitchFamily="18" charset="0"/>
              </a:rPr>
              <a:t> Ленинград, 24 октября 1984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Д.330. </a:t>
            </a:r>
          </a:p>
        </p:txBody>
      </p:sp>
      <p:pic>
        <p:nvPicPr>
          <p:cNvPr id="17410" name="Picture 2" descr="D:\0-ВЫСТАВКА ТУР\Новая папка\image1038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3" y="1428736"/>
            <a:ext cx="4500594" cy="3307354"/>
          </a:xfrm>
          <a:prstGeom prst="rect">
            <a:avLst/>
          </a:prstGeom>
          <a:noFill/>
        </p:spPr>
      </p:pic>
      <p:pic>
        <p:nvPicPr>
          <p:cNvPr id="17411" name="Picture 3" descr="D:\0-ВЫСТАВКА ТУР\Новая папка\fЛев Жданов, Г.Анохин и Х_32.jpg"/>
          <p:cNvPicPr>
            <a:picLocks noChangeAspect="1" noChangeArrowheads="1"/>
          </p:cNvPicPr>
          <p:nvPr/>
        </p:nvPicPr>
        <p:blipFill>
          <a:blip r:embed="rId3" cstate="email">
            <a:lum contrast="10000"/>
            <a:extLst>
              <a:ext uri="{28A0092B-C50C-407E-A947-70E740481C1C}">
                <a14:useLocalDpi xmlns:a14="http://schemas.microsoft.com/office/drawing/2010/main"/>
              </a:ext>
            </a:extLst>
          </a:blip>
          <a:srcRect t="-2736"/>
          <a:stretch>
            <a:fillRect/>
          </a:stretch>
        </p:blipFill>
        <p:spPr bwMode="auto">
          <a:xfrm>
            <a:off x="4840266" y="1357298"/>
            <a:ext cx="4179428" cy="3357586"/>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78563" y="5939611"/>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Переводчик Лев Жданов с книгам Тура Хейердала.</a:t>
            </a:r>
          </a:p>
          <a:p>
            <a:pPr algn="ctr"/>
            <a:r>
              <a:rPr lang="ru-RU" sz="1200" dirty="0">
                <a:latin typeface="Times New Roman" pitchFamily="18" charset="0"/>
                <a:cs typeface="Times New Roman" pitchFamily="18" charset="0"/>
              </a:rPr>
              <a:t>Москва, 14 февраля 1983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 МКУ «Архив».Ф.Р-602. Оп.1. Д.330.</a:t>
            </a:r>
          </a:p>
        </p:txBody>
      </p:sp>
      <p:sp>
        <p:nvSpPr>
          <p:cNvPr id="8" name="Прямоугольник 7"/>
          <p:cNvSpPr/>
          <p:nvPr/>
        </p:nvSpPr>
        <p:spPr>
          <a:xfrm>
            <a:off x="4747459" y="5751322"/>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Статья Тура Хейердала «От Пасхи до </a:t>
            </a:r>
            <a:r>
              <a:rPr lang="ru-RU" sz="1200" dirty="0" err="1">
                <a:latin typeface="Times New Roman" pitchFamily="18" charset="0"/>
                <a:cs typeface="Times New Roman" pitchFamily="18" charset="0"/>
              </a:rPr>
              <a:t>Мальдивов</a:t>
            </a:r>
            <a:r>
              <a:rPr lang="ru-RU" sz="1200" dirty="0">
                <a:latin typeface="Times New Roman" pitchFamily="18" charset="0"/>
                <a:cs typeface="Times New Roman" pitchFamily="18" charset="0"/>
              </a:rPr>
              <a:t>»                                   в журнале «Юность», 1984 год № 9. с автографами членов редакции журнала «Юность»</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Д.324. Л.1</a:t>
            </a:r>
          </a:p>
        </p:txBody>
      </p:sp>
      <p:pic>
        <p:nvPicPr>
          <p:cNvPr id="13314" name="Picture 2" descr="D:\0-ВЫСТАВКА ТУР\Новая папка\image103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472" y="857231"/>
            <a:ext cx="3429024" cy="4988521"/>
          </a:xfrm>
          <a:prstGeom prst="rect">
            <a:avLst/>
          </a:prstGeom>
          <a:noFill/>
        </p:spPr>
      </p:pic>
      <p:pic>
        <p:nvPicPr>
          <p:cNvPr id="13315" name="Picture 3" descr="D:\0-ВЫСТАВКА ТУР\Новая папка\image1046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785794"/>
            <a:ext cx="3602677" cy="4875454"/>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285150" y="5157192"/>
            <a:ext cx="4214842" cy="1384995"/>
          </a:xfrm>
          <a:prstGeom prst="rect">
            <a:avLst/>
          </a:prstGeom>
        </p:spPr>
        <p:txBody>
          <a:bodyPr wrap="square">
            <a:spAutoFit/>
          </a:bodyPr>
          <a:lstStyle/>
          <a:p>
            <a:pPr algn="ctr"/>
            <a:r>
              <a:rPr lang="ru-RU" sz="1200" dirty="0">
                <a:latin typeface="Times New Roman" pitchFamily="18" charset="0"/>
                <a:cs typeface="Times New Roman" pitchFamily="18" charset="0"/>
              </a:rPr>
              <a:t>Первый заместитель Главного учёного секретаря Президиума АН СССР академик Юлиан Владимирович </a:t>
            </a:r>
            <a:r>
              <a:rPr lang="ru-RU" sz="1200" dirty="0" err="1">
                <a:latin typeface="Times New Roman" pitchFamily="18" charset="0"/>
                <a:cs typeface="Times New Roman" pitchFamily="18" charset="0"/>
              </a:rPr>
              <a:t>Бромлей</a:t>
            </a:r>
            <a:r>
              <a:rPr lang="ru-RU" sz="1200" dirty="0">
                <a:latin typeface="Times New Roman" pitchFamily="18" charset="0"/>
                <a:cs typeface="Times New Roman" pitchFamily="18" charset="0"/>
              </a:rPr>
              <a:t> (справа) обсуждает с Туром Хейердалом (слева) его поездку                             в  Азербайджанскую ССР,</a:t>
            </a:r>
          </a:p>
          <a:p>
            <a:pPr algn="ctr"/>
            <a:r>
              <a:rPr lang="ru-RU" sz="1200" dirty="0">
                <a:latin typeface="Times New Roman" pitchFamily="18" charset="0"/>
                <a:cs typeface="Times New Roman" pitchFamily="18" charset="0"/>
              </a:rPr>
              <a:t>Москва. 27 августа 1981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«Архив».Ф.Р-602. Оп.1. Д.330.</a:t>
            </a:r>
          </a:p>
        </p:txBody>
      </p:sp>
      <p:sp>
        <p:nvSpPr>
          <p:cNvPr id="8" name="Прямоугольник 7"/>
          <p:cNvSpPr/>
          <p:nvPr/>
        </p:nvSpPr>
        <p:spPr>
          <a:xfrm>
            <a:off x="4728467" y="5163622"/>
            <a:ext cx="4214842" cy="1200329"/>
          </a:xfrm>
          <a:prstGeom prst="rect">
            <a:avLst/>
          </a:prstGeom>
        </p:spPr>
        <p:txBody>
          <a:bodyPr wrap="square">
            <a:spAutoFit/>
          </a:bodyPr>
          <a:lstStyle/>
          <a:p>
            <a:pPr algn="ctr"/>
            <a:r>
              <a:rPr lang="ru-RU" sz="1200" dirty="0">
                <a:latin typeface="Times New Roman" pitchFamily="18" charset="0"/>
                <a:cs typeface="Times New Roman" pitchFamily="18" charset="0"/>
              </a:rPr>
              <a:t>Слева направо: Генрих Иосифович Анохин, Тур Хейердал                                            и академик АН АзССР Гасан Алиевич Алиев                                         на берегу Каспийского моря.                                                                                     Азербайджанская ССР, 30 августа 1981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21506" name="Picture 2" descr="D:\0-ВЫСТАВКА ТУР\Новая папка\Анохин, Хейердал, брат Гейдара Алиеf_38.jpg"/>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4572000" y="2073336"/>
            <a:ext cx="4371310" cy="2435784"/>
          </a:xfrm>
          <a:prstGeom prst="rect">
            <a:avLst/>
          </a:prstGeom>
          <a:noFill/>
        </p:spPr>
      </p:pic>
      <p:pic>
        <p:nvPicPr>
          <p:cNvPr id="21507" name="Picture 3" descr="D:\0-ВЫСТАВКА ТУР\Новая папка\image1038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137" y="1700808"/>
            <a:ext cx="4259900" cy="3122608"/>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357158" y="5157192"/>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осматривает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петроглифы в Гобустане (Азербайджан).</a:t>
            </a:r>
          </a:p>
          <a:p>
            <a:pPr algn="ctr"/>
            <a:r>
              <a:rPr lang="ru-RU" sz="1200" dirty="0">
                <a:latin typeface="Times New Roman" pitchFamily="18" charset="0"/>
                <a:cs typeface="Times New Roman" pitchFamily="18" charset="0"/>
              </a:rPr>
              <a:t>29 августа 1981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Д.330. </a:t>
            </a:r>
          </a:p>
        </p:txBody>
      </p:sp>
      <p:sp>
        <p:nvSpPr>
          <p:cNvPr id="8" name="Прямоугольник 7"/>
          <p:cNvSpPr/>
          <p:nvPr/>
        </p:nvSpPr>
        <p:spPr>
          <a:xfrm>
            <a:off x="4959618" y="5157192"/>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Генрих Анохин рассказывает Туру Хейердалу</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о петроглифах в Гобустане (Азербайджан).</a:t>
            </a:r>
          </a:p>
          <a:p>
            <a:pPr algn="ctr"/>
            <a:r>
              <a:rPr lang="ru-RU" sz="1200" dirty="0">
                <a:latin typeface="Times New Roman" pitchFamily="18" charset="0"/>
                <a:cs typeface="Times New Roman" pitchFamily="18" charset="0"/>
              </a:rPr>
              <a:t>29 августа 1981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Д.330.</a:t>
            </a:r>
          </a:p>
        </p:txBody>
      </p:sp>
      <p:pic>
        <p:nvPicPr>
          <p:cNvPr id="12290" name="Picture 2" descr="D:\0-ВЫСТАВКА ТУР\2024. АНОХИН\Новая папка\image1037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3" y="1071546"/>
            <a:ext cx="4572032" cy="4037044"/>
          </a:xfrm>
          <a:prstGeom prst="rect">
            <a:avLst/>
          </a:prstGeom>
          <a:noFill/>
        </p:spPr>
      </p:pic>
      <p:pic>
        <p:nvPicPr>
          <p:cNvPr id="12291" name="Picture 3" descr="D:\0-ВЫСТАВКА ТУР\Новая папка\Анохин рассказывает Туру Хейердалу f_3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2" y="1500174"/>
            <a:ext cx="4114800" cy="2998787"/>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255647" y="5131864"/>
            <a:ext cx="4214842" cy="1384995"/>
          </a:xfrm>
          <a:prstGeom prst="rect">
            <a:avLst/>
          </a:prstGeom>
        </p:spPr>
        <p:txBody>
          <a:bodyPr wrap="square">
            <a:spAutoFit/>
          </a:bodyPr>
          <a:lstStyle/>
          <a:p>
            <a:pPr algn="ctr"/>
            <a:r>
              <a:rPr lang="ru-RU" sz="1200" dirty="0">
                <a:latin typeface="Times New Roman" pitchFamily="18" charset="0"/>
                <a:cs typeface="Times New Roman" pitchFamily="18" charset="0"/>
              </a:rPr>
              <a:t>Перед выступлением Тура Хейердала (второй слева)                          в лектории Географического общества СССР. </a:t>
            </a:r>
          </a:p>
          <a:p>
            <a:pPr algn="ctr"/>
            <a:r>
              <a:rPr lang="ru-RU" sz="1200" dirty="0">
                <a:latin typeface="Times New Roman" pitchFamily="18" charset="0"/>
                <a:cs typeface="Times New Roman" pitchFamily="18" charset="0"/>
              </a:rPr>
              <a:t> Ленинград, 26 октября 1984 года</a:t>
            </a:r>
          </a:p>
          <a:p>
            <a:pPr algn="ctr"/>
            <a:endParaRPr lang="ru-RU" sz="1200"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a:p>
            <a:pPr algn="ctr"/>
            <a:endParaRPr lang="ru-RU" sz="1200" dirty="0">
              <a:latin typeface="Times New Roman" pitchFamily="18" charset="0"/>
              <a:cs typeface="Times New Roman" pitchFamily="18" charset="0"/>
            </a:endParaRPr>
          </a:p>
          <a:p>
            <a:pPr algn="ctr"/>
            <a:endParaRPr lang="ru-RU" sz="1200" i="1" dirty="0">
              <a:latin typeface="Times New Roman" pitchFamily="18" charset="0"/>
              <a:cs typeface="Times New Roman" pitchFamily="18" charset="0"/>
            </a:endParaRPr>
          </a:p>
        </p:txBody>
      </p:sp>
      <p:sp>
        <p:nvSpPr>
          <p:cNvPr id="8" name="Прямоугольник 7"/>
          <p:cNvSpPr/>
          <p:nvPr/>
        </p:nvSpPr>
        <p:spPr>
          <a:xfrm>
            <a:off x="4644008" y="5157192"/>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Участники встречи с Туром Хейердалом                                                    в Географическом обществе СССР.                                             Ленинград, 26 октября 1984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4" name="Рисунок 3">
            <a:extLst>
              <a:ext uri="{FF2B5EF4-FFF2-40B4-BE49-F238E27FC236}">
                <a16:creationId xmlns:a16="http://schemas.microsoft.com/office/drawing/2014/main" id="{00AACEE4-67DC-7966-5CAC-B61D3511E5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8371" y="1916833"/>
            <a:ext cx="4320212" cy="2952328"/>
          </a:xfrm>
          <a:prstGeom prst="rect">
            <a:avLst/>
          </a:prstGeom>
        </p:spPr>
      </p:pic>
      <p:pic>
        <p:nvPicPr>
          <p:cNvPr id="10" name="Рисунок 9">
            <a:extLst>
              <a:ext uri="{FF2B5EF4-FFF2-40B4-BE49-F238E27FC236}">
                <a16:creationId xmlns:a16="http://schemas.microsoft.com/office/drawing/2014/main" id="{B7D3744F-3827-9949-4A0A-21E61E828C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7458" y="1988839"/>
            <a:ext cx="4534287" cy="2887217"/>
          </a:xfrm>
          <a:prstGeom prst="rect">
            <a:avLst/>
          </a:prstGeom>
        </p:spPr>
      </p:pic>
    </p:spTree>
    <p:extLst>
      <p:ext uri="{BB962C8B-B14F-4D97-AF65-F5344CB8AC3E}">
        <p14:creationId xmlns:p14="http://schemas.microsoft.com/office/powerpoint/2010/main" val="468959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63613" y="5085184"/>
            <a:ext cx="4306876" cy="1384995"/>
          </a:xfrm>
          <a:prstGeom prst="rect">
            <a:avLst/>
          </a:prstGeom>
        </p:spPr>
        <p:txBody>
          <a:bodyPr wrap="square">
            <a:spAutoFit/>
          </a:bodyPr>
          <a:lstStyle/>
          <a:p>
            <a:pPr algn="ctr"/>
            <a:r>
              <a:rPr lang="ru-RU" sz="1200" dirty="0">
                <a:latin typeface="Times New Roman" pitchFamily="18" charset="0"/>
                <a:cs typeface="Times New Roman" pitchFamily="18" charset="0"/>
              </a:rPr>
              <a:t>Пригласительный билет Генриха Анохина на встречу                            с  Туром Хейердалом в Центральном Доме литераторов (ЦДЛ).</a:t>
            </a:r>
          </a:p>
          <a:p>
            <a:pPr algn="ctr"/>
            <a:r>
              <a:rPr lang="ru-RU" sz="1200" dirty="0">
                <a:latin typeface="Times New Roman" pitchFamily="18" charset="0"/>
                <a:cs typeface="Times New Roman" pitchFamily="18" charset="0"/>
              </a:rPr>
              <a:t>Москва, 29 октября 1984 года</a:t>
            </a:r>
          </a:p>
          <a:p>
            <a:pPr algn="ctr"/>
            <a:endParaRPr lang="ru-RU" sz="1200"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 308. Л.1.</a:t>
            </a:r>
          </a:p>
          <a:p>
            <a:pPr algn="ctr"/>
            <a:endParaRPr lang="ru-RU" sz="1200" i="1" dirty="0">
              <a:latin typeface="Times New Roman" pitchFamily="18" charset="0"/>
              <a:cs typeface="Times New Roman" pitchFamily="18" charset="0"/>
            </a:endParaRPr>
          </a:p>
          <a:p>
            <a:pPr algn="ctr"/>
            <a:endParaRPr lang="ru-RU" sz="1200" i="1" dirty="0">
              <a:latin typeface="Times New Roman" pitchFamily="18" charset="0"/>
              <a:cs typeface="Times New Roman" pitchFamily="18" charset="0"/>
            </a:endParaRPr>
          </a:p>
        </p:txBody>
      </p:sp>
      <p:sp>
        <p:nvSpPr>
          <p:cNvPr id="8" name="Прямоугольник 7"/>
          <p:cNvSpPr/>
          <p:nvPr/>
        </p:nvSpPr>
        <p:spPr>
          <a:xfrm>
            <a:off x="4644008" y="5013176"/>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Российский скульптор Юрия Львовича Чернов (слева)                       за работой над бюстом Тура Хейердала, стоящего справа.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Москва, 30 октября 1984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5" name="Рисунок 4">
            <a:extLst>
              <a:ext uri="{FF2B5EF4-FFF2-40B4-BE49-F238E27FC236}">
                <a16:creationId xmlns:a16="http://schemas.microsoft.com/office/drawing/2014/main" id="{53055DD6-1DDD-1C85-A7FC-9A54272CE2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6283" y="2060848"/>
            <a:ext cx="4535891" cy="2555432"/>
          </a:xfrm>
          <a:prstGeom prst="rect">
            <a:avLst/>
          </a:prstGeom>
        </p:spPr>
      </p:pic>
      <p:pic>
        <p:nvPicPr>
          <p:cNvPr id="2" name="Рисунок 1">
            <a:extLst>
              <a:ext uri="{FF2B5EF4-FFF2-40B4-BE49-F238E27FC236}">
                <a16:creationId xmlns:a16="http://schemas.microsoft.com/office/drawing/2014/main" id="{C68ACA5A-0909-E8A1-56E0-E40E7AF45E66}"/>
              </a:ext>
            </a:extLst>
          </p:cNvPr>
          <p:cNvPicPr>
            <a:picLocks noChangeAspect="1"/>
          </p:cNvPicPr>
          <p:nvPr/>
        </p:nvPicPr>
        <p:blipFill>
          <a:blip r:embed="rId4" cstate="email">
            <a:extLst>
              <a:ext uri="{28A0092B-C50C-407E-A947-70E740481C1C}">
                <a14:useLocalDpi xmlns:a14="http://schemas.microsoft.com/office/drawing/2010/main"/>
              </a:ext>
            </a:extLst>
          </a:blip>
          <a:srcRect r="-1595"/>
          <a:stretch/>
        </p:blipFill>
        <p:spPr>
          <a:xfrm>
            <a:off x="163613" y="1988840"/>
            <a:ext cx="4244032" cy="2632136"/>
          </a:xfrm>
          <a:prstGeom prst="rect">
            <a:avLst/>
          </a:prstGeom>
        </p:spPr>
      </p:pic>
    </p:spTree>
    <p:extLst>
      <p:ext uri="{BB962C8B-B14F-4D97-AF65-F5344CB8AC3E}">
        <p14:creationId xmlns:p14="http://schemas.microsoft.com/office/powerpoint/2010/main" val="587559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461933" y="5591492"/>
            <a:ext cx="4399151" cy="1200329"/>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в посольстве Королевства Норвегии во время приёма, посвящённого его 80-летию со дня рождения.</a:t>
            </a:r>
          </a:p>
          <a:p>
            <a:pPr algn="ctr"/>
            <a:r>
              <a:rPr lang="ru-RU" sz="1200" dirty="0">
                <a:latin typeface="Times New Roman" pitchFamily="18" charset="0"/>
                <a:cs typeface="Times New Roman" pitchFamily="18" charset="0"/>
              </a:rPr>
              <a:t> Москва, 19 октября 1994 года</a:t>
            </a:r>
          </a:p>
          <a:p>
            <a:pPr algn="ctr"/>
            <a:endParaRPr lang="ru-RU" sz="1200"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«Архив».Ф.Р-602. Оп.1. Д.330</a:t>
            </a:r>
            <a:r>
              <a:rPr lang="ru-RU" sz="1200" dirty="0">
                <a:latin typeface="Times New Roman" pitchFamily="18" charset="0"/>
                <a:cs typeface="Times New Roman" pitchFamily="18" charset="0"/>
              </a:rPr>
              <a:t>.</a:t>
            </a:r>
          </a:p>
          <a:p>
            <a:pPr algn="ctr"/>
            <a:endParaRPr lang="ru-RU" sz="1200" i="1" dirty="0">
              <a:latin typeface="Times New Roman" pitchFamily="18" charset="0"/>
              <a:cs typeface="Times New Roman" pitchFamily="18" charset="0"/>
            </a:endParaRPr>
          </a:p>
        </p:txBody>
      </p:sp>
      <p:sp>
        <p:nvSpPr>
          <p:cNvPr id="8" name="Прямоугольник 7"/>
          <p:cNvSpPr/>
          <p:nvPr/>
        </p:nvSpPr>
        <p:spPr>
          <a:xfrm>
            <a:off x="4724400" y="5867416"/>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даёт интервью.</a:t>
            </a:r>
          </a:p>
          <a:p>
            <a:pPr algn="ctr"/>
            <a:r>
              <a:rPr lang="ru-RU" sz="1200" dirty="0">
                <a:latin typeface="Times New Roman" pitchFamily="18" charset="0"/>
                <a:cs typeface="Times New Roman" pitchFamily="18" charset="0"/>
              </a:rPr>
              <a:t> Москва, 19 октября 1994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«Архив».Ф.Р-602. Оп.1. Д.330.</a:t>
            </a:r>
          </a:p>
        </p:txBody>
      </p:sp>
      <p:pic>
        <p:nvPicPr>
          <p:cNvPr id="22530" name="Picture 2" descr="D:\0-ВЫСТАВКА ТУР\Новая папка\image103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4284" y="857232"/>
            <a:ext cx="3286148" cy="4897148"/>
          </a:xfrm>
          <a:prstGeom prst="rect">
            <a:avLst/>
          </a:prstGeom>
          <a:noFill/>
        </p:spPr>
      </p:pic>
      <p:pic>
        <p:nvPicPr>
          <p:cNvPr id="3" name="Рисунок 2">
            <a:extLst>
              <a:ext uri="{FF2B5EF4-FFF2-40B4-BE49-F238E27FC236}">
                <a16:creationId xmlns:a16="http://schemas.microsoft.com/office/drawing/2014/main" id="{8768294E-88A9-DD36-14AC-F3B20B9BF7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077762"/>
            <a:ext cx="4256624" cy="4210236"/>
          </a:xfrm>
          <a:prstGeom prst="rect">
            <a:avLst/>
          </a:prstGeom>
        </p:spPr>
      </p:pic>
    </p:spTree>
    <p:extLst>
      <p:ext uri="{BB962C8B-B14F-4D97-AF65-F5344CB8AC3E}">
        <p14:creationId xmlns:p14="http://schemas.microsoft.com/office/powerpoint/2010/main" val="231744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21B2889C-3362-EC40-2CD4-0576BDC5076E}"/>
              </a:ext>
            </a:extLst>
          </p:cNvPr>
          <p:cNvSpPr txBox="1"/>
          <p:nvPr/>
        </p:nvSpPr>
        <p:spPr>
          <a:xfrm>
            <a:off x="214282" y="685983"/>
            <a:ext cx="8715436" cy="7632859"/>
          </a:xfrm>
          <a:prstGeom prst="rect">
            <a:avLst/>
          </a:prstGeom>
          <a:noFill/>
        </p:spPr>
        <p:txBody>
          <a:bodyPr wrap="square">
            <a:spAutoFit/>
          </a:bodyPr>
          <a:lstStyle/>
          <a:p>
            <a:pPr algn="just"/>
            <a:r>
              <a:rPr lang="ru-RU" sz="1200" i="1" dirty="0">
                <a:latin typeface="Times New Roman" pitchFamily="18" charset="0"/>
                <a:cs typeface="Times New Roman" pitchFamily="18" charset="0"/>
              </a:rPr>
              <a:t>	</a:t>
            </a:r>
          </a:p>
          <a:p>
            <a:pPr algn="ctr"/>
            <a:r>
              <a:rPr lang="ru-RU" sz="1200" dirty="0">
                <a:latin typeface="Times New Roman" pitchFamily="18" charset="0"/>
                <a:cs typeface="Times New Roman" pitchFamily="18" charset="0"/>
              </a:rPr>
              <a:t>	</a:t>
            </a:r>
            <a:r>
              <a:rPr lang="ru-RU" sz="1600" b="1" dirty="0">
                <a:latin typeface="Times New Roman" pitchFamily="18" charset="0"/>
                <a:cs typeface="Times New Roman" pitchFamily="18" charset="0"/>
              </a:rPr>
              <a:t> 1. Генрих Анохин</a:t>
            </a:r>
          </a:p>
          <a:p>
            <a:endParaRPr lang="ru-RU" sz="800" dirty="0"/>
          </a:p>
          <a:p>
            <a:pPr algn="just"/>
            <a:r>
              <a:rPr lang="ru-RU" sz="1400" dirty="0"/>
              <a:t>	</a:t>
            </a:r>
            <a:r>
              <a:rPr lang="ru-RU" sz="1400" dirty="0">
                <a:latin typeface="Times New Roman" pitchFamily="18" charset="0"/>
                <a:cs typeface="Times New Roman" pitchFamily="18" charset="0"/>
              </a:rPr>
              <a:t>Генрих Иосифович Анохин родился в г. Ейске Северо-Кавказского края (сейчас Краснодарского края) 17 января 1925 года в семье каретника Иосифа Афанасьевича Анохина (1894-1947) и домохозяйки Клавдии Степановны (1904-1992). Он являлся представителем пятого поколения семьи </a:t>
            </a:r>
            <a:r>
              <a:rPr lang="ru-RU" sz="1400" dirty="0" err="1">
                <a:latin typeface="Times New Roman" pitchFamily="18" charset="0"/>
                <a:cs typeface="Times New Roman" pitchFamily="18" charset="0"/>
              </a:rPr>
              <a:t>ейских</a:t>
            </a:r>
            <a:r>
              <a:rPr lang="ru-RU" sz="1400" dirty="0">
                <a:latin typeface="Times New Roman" pitchFamily="18" charset="0"/>
                <a:cs typeface="Times New Roman" pitchFamily="18" charset="0"/>
              </a:rPr>
              <a:t> мещан Анохиных в Ейске. Его прапрадед был из государственных крестьян села Белая Глина Ставропольской губернии (сейчас город Белая Глина Краснодарского края) и в 1849 году с семьёй переселился в Портовый город Ейск. В 1929 году семья Анохиных из Ейска переехала в город Таганрог. Отец Генриха, Афанасий Михайлович, был арестован 13 июля 1938 года, а затем осуждён. Он умер в заключении в 1947 году, а в 1957 году был реабилитирован. С июля 1941 по август 1943 года во время оккупации немецко-фашистскими войсками Таганрога Генрих Анохин принимал участие в антифашистском подполье. С сентября 1943 по август 1944 года служил в рядах Красной Армии, был ранен и дважды контужен. С сентября 1946 года по июнь 1950 года учился на историческом факультете Днепропетровского Государственного университета, который окончил с отличием. Одновременно экстерном с отличием он окончил Украинскую школу инструкторов альпинизма в 1948 году. В 1950-1954 годах Анохин – преподаватель в Днепропетровском техникуме физической культуры. В 1953 году Генрих получил звание – мастер спорта СССР по альпинизму, а в 1960 году – мастер спорта СССР по туризму. С конца 1949 по 1960-е годы Г.И. Анохин принимал участие в чемпионатах СССР по скалолазанию, совершил несколько восхождений на горные вершины Кавказа, с 1952 года по 1981 год – руководитель сборных Днепропетровской Областной, Всероссийской и Всесоюзной команд горных туристов в экспериментальных спортивно-исследовательских траверсах высокогорных хребтов. Г.И. Анохин автор десятка книг и монографий, более 500 публикаций в газетах и журналах по этнографии и истории; с 1964 года он действительный член Русского Географического общества Академии наук СССР; с 1964 года – член Союза журналистов СССР и Союза журналистов Москвы; с 1990 года – действительный член Фарерской Академии наук и литературы (Дания); с 1998 года – Почетный Гражданин города Ейска; с 2000 года – Заслуженный путешественник Российской Федерации.</a:t>
            </a:r>
          </a:p>
          <a:p>
            <a:pPr algn="just"/>
            <a:r>
              <a:rPr lang="ru-RU" sz="1400" dirty="0">
                <a:latin typeface="Times New Roman" pitchFamily="18" charset="0"/>
                <a:cs typeface="Times New Roman" pitchFamily="18" charset="0"/>
              </a:rPr>
              <a:t>	</a:t>
            </a:r>
          </a:p>
          <a:p>
            <a:pPr algn="just"/>
            <a:r>
              <a:rPr lang="ru-RU" sz="1400" dirty="0">
                <a:latin typeface="Times New Roman" pitchFamily="18" charset="0"/>
                <a:cs typeface="Times New Roman" pitchFamily="18" charset="0"/>
              </a:rPr>
              <a:t>.</a:t>
            </a:r>
          </a:p>
          <a:p>
            <a:pPr algn="just"/>
            <a:endParaRPr lang="ru-RU" sz="1200" dirty="0">
              <a:latin typeface="Times New Roman" pitchFamily="18" charset="0"/>
              <a:ea typeface="Calibri" panose="020F0502020204030204" pitchFamily="34" charset="0"/>
              <a:cs typeface="Times New Roman" pitchFamily="18" charset="0"/>
            </a:endParaRPr>
          </a:p>
          <a:p>
            <a:pPr algn="just"/>
            <a:endParaRPr lang="ru-RU" sz="1200" dirty="0">
              <a:effectLst/>
              <a:latin typeface="Times New Roman" pitchFamily="18" charset="0"/>
              <a:ea typeface="Calibri" panose="020F0502020204030204" pitchFamily="34" charset="0"/>
              <a:cs typeface="Times New Roman" pitchFamily="18" charset="0"/>
            </a:endParaRPr>
          </a:p>
          <a:p>
            <a:pPr algn="just"/>
            <a:endParaRPr lang="ru-RU" sz="1200" dirty="0">
              <a:effectLst/>
              <a:latin typeface="Times New Roman" pitchFamily="18" charset="0"/>
              <a:ea typeface="Calibri" panose="020F0502020204030204" pitchFamily="34" charset="0"/>
              <a:cs typeface="Times New Roman" pitchFamily="18" charset="0"/>
            </a:endParaRPr>
          </a:p>
          <a:p>
            <a:pPr algn="just"/>
            <a:endParaRPr lang="ru-RU" sz="1200" dirty="0">
              <a:effectLst/>
              <a:latin typeface="Times New Roman" pitchFamily="18" charset="0"/>
              <a:ea typeface="Calibri" panose="020F0502020204030204" pitchFamily="34" charset="0"/>
              <a:cs typeface="Times New Roman" pitchFamily="18" charset="0"/>
            </a:endParaRPr>
          </a:p>
          <a:p>
            <a:pPr algn="just"/>
            <a:endParaRPr lang="ru-RU" sz="1400" dirty="0">
              <a:effectLst/>
              <a:latin typeface="Times New Roman" pitchFamily="18" charset="0"/>
              <a:ea typeface="Calibri" panose="020F0502020204030204" pitchFamily="34" charset="0"/>
              <a:cs typeface="Times New Roman" pitchFamily="18" charset="0"/>
            </a:endParaRPr>
          </a:p>
          <a:p>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400" dirty="0">
                <a:effectLst/>
                <a:latin typeface="Times New Roman" panose="02020603050405020304" pitchFamily="18" charset="0"/>
                <a:ea typeface="Times New Roman" panose="02020603050405020304" pitchFamily="18" charset="0"/>
              </a:rPr>
              <a:t> </a:t>
            </a:r>
          </a:p>
          <a:p>
            <a:pPr algn="just"/>
            <a:r>
              <a:rPr lang="ru-RU" sz="1400" dirty="0">
                <a:effectLst/>
                <a:latin typeface="Times New Roman" panose="02020603050405020304" pitchFamily="18" charset="0"/>
                <a:ea typeface="Times New Roman" panose="02020603050405020304" pitchFamily="18" charset="0"/>
              </a:rPr>
              <a:t> </a:t>
            </a:r>
            <a:endParaRPr lang="ru-RU" sz="1400" dirty="0"/>
          </a:p>
        </p:txBody>
      </p:sp>
    </p:spTree>
    <p:extLst>
      <p:ext uri="{BB962C8B-B14F-4D97-AF65-F5344CB8AC3E}">
        <p14:creationId xmlns:p14="http://schemas.microsoft.com/office/powerpoint/2010/main" val="2317447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21B2889C-3362-EC40-2CD4-0576BDC5076E}"/>
              </a:ext>
            </a:extLst>
          </p:cNvPr>
          <p:cNvSpPr txBox="1"/>
          <p:nvPr/>
        </p:nvSpPr>
        <p:spPr>
          <a:xfrm>
            <a:off x="214282" y="714356"/>
            <a:ext cx="8715436" cy="6524863"/>
          </a:xfrm>
          <a:prstGeom prst="rect">
            <a:avLst/>
          </a:prstGeom>
          <a:noFill/>
        </p:spPr>
        <p:txBody>
          <a:bodyPr wrap="square">
            <a:spAutoFit/>
          </a:bodyPr>
          <a:lstStyle/>
          <a:p>
            <a:pPr algn="ctr"/>
            <a:r>
              <a:rPr lang="ru-RU" sz="1600" b="1" dirty="0">
                <a:latin typeface="Times New Roman" pitchFamily="18" charset="0"/>
                <a:cs typeface="Times New Roman" pitchFamily="18" charset="0"/>
              </a:rPr>
              <a:t>4. Последние работы Генриха Анохина и Тура Хейердала, </a:t>
            </a:r>
          </a:p>
          <a:p>
            <a:pPr algn="ctr"/>
            <a:r>
              <a:rPr lang="ru-RU" sz="1600" b="1" dirty="0">
                <a:latin typeface="Times New Roman" pitchFamily="18" charset="0"/>
                <a:cs typeface="Times New Roman" pitchFamily="18" charset="0"/>
              </a:rPr>
              <a:t>посвящённые истории древнего Приазовья</a:t>
            </a:r>
            <a:endParaRPr lang="ru-RU" sz="1600" dirty="0">
              <a:latin typeface="Times New Roman" pitchFamily="18" charset="0"/>
              <a:cs typeface="Times New Roman" pitchFamily="18" charset="0"/>
            </a:endParaRPr>
          </a:p>
          <a:p>
            <a:r>
              <a:rPr lang="ru-RU" sz="800" b="1" dirty="0"/>
              <a:t> </a:t>
            </a:r>
            <a:endParaRPr lang="ru-RU" sz="800" dirty="0"/>
          </a:p>
          <a:p>
            <a:pPr algn="just"/>
            <a:r>
              <a:rPr lang="ru-RU" sz="1400" dirty="0">
                <a:latin typeface="Times New Roman" pitchFamily="18" charset="0"/>
                <a:cs typeface="Times New Roman" pitchFamily="18" charset="0"/>
              </a:rPr>
              <a:t>	В конце 2001 года вышла в свет последняя книга Хейердала в соавторстве со шведским историком Пером </a:t>
            </a:r>
            <a:r>
              <a:rPr lang="ru-RU" sz="1400" dirty="0" err="1">
                <a:latin typeface="Times New Roman" pitchFamily="18" charset="0"/>
                <a:cs typeface="Times New Roman" pitchFamily="18" charset="0"/>
              </a:rPr>
              <a:t>Лиллиестрёмом</a:t>
            </a:r>
            <a:r>
              <a:rPr lang="ru-RU" sz="1400" dirty="0">
                <a:latin typeface="Times New Roman" pitchFamily="18" charset="0"/>
                <a:cs typeface="Times New Roman" pitchFamily="18" charset="0"/>
              </a:rPr>
              <a:t> «В погоне за Одином. По следам нашего прошлого». В основу её легли итоги археологических раскопок, возглавляемых Хейердалом и проводившихся с 10 апреля по 10 июня 2001 года в                    г. Азове Ростовской области, неподалёку от Азовского моря, в которых также участвовали специалисты Ростовского Государственного университета и Азовского историко-археологического и палеонтологического музея-заповедника. За два месяца раскопок было извлечено из-под земли 35 тысяч артефактов, в том числе три фибулы – застёжки для плащей, атрибуты одежды германцев (у Тура – викингов). В ходе раскопок Хейердал пытался отыскать следы древней скандинавской цивилизации </a:t>
            </a:r>
            <a:r>
              <a:rPr lang="ru-RU" sz="1400" dirty="0" err="1">
                <a:latin typeface="Times New Roman" pitchFamily="18" charset="0"/>
                <a:cs typeface="Times New Roman" pitchFamily="18" charset="0"/>
              </a:rPr>
              <a:t>Асгарда</a:t>
            </a:r>
            <a:r>
              <a:rPr lang="ru-RU" sz="1400" dirty="0">
                <a:latin typeface="Times New Roman" pitchFamily="18" charset="0"/>
                <a:cs typeface="Times New Roman" pitchFamily="18" charset="0"/>
              </a:rPr>
              <a:t>. В германо-скандинавской мифологии </a:t>
            </a:r>
            <a:r>
              <a:rPr lang="ru-RU" sz="1400" dirty="0" err="1">
                <a:latin typeface="Times New Roman" pitchFamily="18" charset="0"/>
                <a:cs typeface="Times New Roman" pitchFamily="18" charset="0"/>
              </a:rPr>
              <a:t>Асгард</a:t>
            </a:r>
            <a:r>
              <a:rPr lang="ru-RU" sz="1400" dirty="0">
                <a:latin typeface="Times New Roman" pitchFamily="18" charset="0"/>
                <a:cs typeface="Times New Roman" pitchFamily="18" charset="0"/>
              </a:rPr>
              <a:t> – небесный город, обитель богов-асов. Тур основывался на текстах произведения «Сага об </a:t>
            </a:r>
            <a:r>
              <a:rPr lang="ru-RU" sz="1400" dirty="0" err="1">
                <a:latin typeface="Times New Roman" pitchFamily="18" charset="0"/>
                <a:cs typeface="Times New Roman" pitchFamily="18" charset="0"/>
              </a:rPr>
              <a:t>Инглингах</a:t>
            </a:r>
            <a:r>
              <a:rPr lang="ru-RU" sz="1400" dirty="0">
                <a:latin typeface="Times New Roman" pitchFamily="18" charset="0"/>
                <a:cs typeface="Times New Roman" pitchFamily="18" charset="0"/>
              </a:rPr>
              <a:t>» исландского скальда (поэта) </a:t>
            </a:r>
            <a:r>
              <a:rPr lang="ru-RU" sz="1400" dirty="0" err="1">
                <a:latin typeface="Times New Roman" pitchFamily="18" charset="0"/>
                <a:cs typeface="Times New Roman" pitchFamily="18" charset="0"/>
              </a:rPr>
              <a:t>Снорри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Стурлусона</a:t>
            </a:r>
            <a:r>
              <a:rPr lang="ru-RU" sz="1400" dirty="0">
                <a:latin typeface="Times New Roman" pitchFamily="18" charset="0"/>
                <a:cs typeface="Times New Roman" pitchFamily="18" charset="0"/>
              </a:rPr>
              <a:t> (1178-1241). Эта сага повествует о том, что вождь по имени Один, в начале </a:t>
            </a:r>
            <a:r>
              <a:rPr lang="en-US" sz="1400" dirty="0">
                <a:latin typeface="Times New Roman" pitchFamily="18" charset="0"/>
                <a:cs typeface="Times New Roman" pitchFamily="18" charset="0"/>
              </a:rPr>
              <a:t>I</a:t>
            </a:r>
            <a:r>
              <a:rPr lang="ru-RU" sz="1400" dirty="0">
                <a:latin typeface="Times New Roman" pitchFamily="18" charset="0"/>
                <a:cs typeface="Times New Roman" pitchFamily="18" charset="0"/>
              </a:rPr>
              <a:t> тыс. н.э., возглавил племя, называемое асами, и с низовий реки Дона (</a:t>
            </a:r>
            <a:r>
              <a:rPr lang="ru-RU" sz="1400" dirty="0" err="1">
                <a:latin typeface="Times New Roman" pitchFamily="18" charset="0"/>
                <a:cs typeface="Times New Roman" pitchFamily="18" charset="0"/>
              </a:rPr>
              <a:t>Танаквисля</a:t>
            </a:r>
            <a:r>
              <a:rPr lang="ru-RU" sz="1400" dirty="0">
                <a:latin typeface="Times New Roman" pitchFamily="18" charset="0"/>
                <a:cs typeface="Times New Roman" pitchFamily="18" charset="0"/>
              </a:rPr>
              <a:t>) повёл его на север, через Саксонию на датский остров Фюн, а затем переселился в Швецию. Там местные жители, попав под мощное влияние Одина, стали поклоняться ему после его смерти. По мнению Хейердала, история, изложенная в «Саге об </a:t>
            </a:r>
            <a:r>
              <a:rPr lang="ru-RU" sz="1400" dirty="0" err="1">
                <a:latin typeface="Times New Roman" pitchFamily="18" charset="0"/>
                <a:cs typeface="Times New Roman" pitchFamily="18" charset="0"/>
              </a:rPr>
              <a:t>Инглингах</a:t>
            </a:r>
            <a:r>
              <a:rPr lang="ru-RU" sz="1400" dirty="0">
                <a:latin typeface="Times New Roman" pitchFamily="18" charset="0"/>
                <a:cs typeface="Times New Roman" pitchFamily="18" charset="0"/>
              </a:rPr>
              <a:t>», основана на реальных событиях. В книге Хейердала и </a:t>
            </a:r>
            <a:r>
              <a:rPr lang="ru-RU" sz="1400" dirty="0" err="1">
                <a:latin typeface="Times New Roman" pitchFamily="18" charset="0"/>
                <a:cs typeface="Times New Roman" pitchFamily="18" charset="0"/>
              </a:rPr>
              <a:t>Лиллиестрема</a:t>
            </a:r>
            <a:r>
              <a:rPr lang="ru-RU" sz="1400" dirty="0">
                <a:latin typeface="Times New Roman" pitchFamily="18" charset="0"/>
                <a:cs typeface="Times New Roman" pitchFamily="18" charset="0"/>
              </a:rPr>
              <a:t> упоминается и норманнская теория происхождения государственности на Руси. Авторы приходят к выводу, что </a:t>
            </a:r>
            <a:r>
              <a:rPr lang="ru-RU" sz="1400" dirty="0" err="1">
                <a:latin typeface="Times New Roman" pitchFamily="18" charset="0"/>
                <a:cs typeface="Times New Roman" pitchFamily="18" charset="0"/>
              </a:rPr>
              <a:t>Рюрик</a:t>
            </a:r>
            <a:r>
              <a:rPr lang="ru-RU" sz="1400" dirty="0">
                <a:latin typeface="Times New Roman" pitchFamily="18" charset="0"/>
                <a:cs typeface="Times New Roman" pitchFamily="18" charset="0"/>
              </a:rPr>
              <a:t> – швед, но при этом государственность славян образовалась намного раньше. Эта последняя книга Хейердала вызвала в Норвегии резкую критику со стороны историков, археологов и лингвистов и была признана псевдонаучной, на основании того, что авторы основывали свои доводы на сходстве имён в норвежской мифологии и географических названий черноморского региона. Некоторые эпизоды истории германских народов, изложенные в книге, являются не новыми, а некоторые были подтверждены научными открытиями за последние 20 лет, особенно в области генетики. Немногие знают, что германские племена готов жили с середины </a:t>
            </a:r>
            <a:r>
              <a:rPr lang="en-US" sz="1400" dirty="0">
                <a:latin typeface="Times New Roman" pitchFamily="18" charset="0"/>
                <a:cs typeface="Times New Roman" pitchFamily="18" charset="0"/>
              </a:rPr>
              <a:t>II</a:t>
            </a:r>
            <a:r>
              <a:rPr lang="ru-RU" sz="1400" dirty="0">
                <a:latin typeface="Times New Roman" pitchFamily="18" charset="0"/>
                <a:cs typeface="Times New Roman" pitchFamily="18" charset="0"/>
              </a:rPr>
              <a:t> века н.э. по северному побережью Черного и Азовского морей, от реки Дуная до реки Дон. Большинство готов после разгрома в 375 году гуннами ушли в Западную Европу, но германская речь готов звучала в средневековом автономном княжестве </a:t>
            </a:r>
            <a:r>
              <a:rPr lang="ru-RU" sz="1400" dirty="0" err="1">
                <a:latin typeface="Times New Roman" pitchFamily="18" charset="0"/>
                <a:cs typeface="Times New Roman" pitchFamily="18" charset="0"/>
              </a:rPr>
              <a:t>Феодоро</a:t>
            </a:r>
            <a:r>
              <a:rPr lang="ru-RU" sz="1400" dirty="0">
                <a:latin typeface="Times New Roman" pitchFamily="18" charset="0"/>
                <a:cs typeface="Times New Roman" pitchFamily="18" charset="0"/>
              </a:rPr>
              <a:t>, на южном берегу Крыма до </a:t>
            </a:r>
            <a:r>
              <a:rPr lang="en-US" sz="1400" dirty="0">
                <a:latin typeface="Times New Roman" pitchFamily="18" charset="0"/>
                <a:cs typeface="Times New Roman" pitchFamily="18" charset="0"/>
              </a:rPr>
              <a:t>XVII</a:t>
            </a:r>
            <a:r>
              <a:rPr lang="ru-RU" sz="1400" dirty="0">
                <a:latin typeface="Times New Roman" pitchFamily="18" charset="0"/>
                <a:cs typeface="Times New Roman" pitchFamily="18" charset="0"/>
              </a:rPr>
              <a:t> века, пока остатки готов не были ассимилированы крымскими татарами и греками. </a:t>
            </a:r>
          </a:p>
          <a:p>
            <a:pPr algn="just"/>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	</a:t>
            </a:r>
            <a:endParaRPr lang="ru-RU" sz="1400" dirty="0"/>
          </a:p>
        </p:txBody>
      </p:sp>
    </p:spTree>
    <p:extLst>
      <p:ext uri="{BB962C8B-B14F-4D97-AF65-F5344CB8AC3E}">
        <p14:creationId xmlns:p14="http://schemas.microsoft.com/office/powerpoint/2010/main" val="2317447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21B2889C-3362-EC40-2CD4-0576BDC5076E}"/>
              </a:ext>
            </a:extLst>
          </p:cNvPr>
          <p:cNvSpPr txBox="1"/>
          <p:nvPr/>
        </p:nvSpPr>
        <p:spPr>
          <a:xfrm>
            <a:off x="214282" y="714356"/>
            <a:ext cx="8715436" cy="6986528"/>
          </a:xfrm>
          <a:prstGeom prst="rect">
            <a:avLst/>
          </a:prstGeom>
          <a:noFill/>
        </p:spPr>
        <p:txBody>
          <a:bodyPr wrap="square">
            <a:spAutoFit/>
          </a:bodyPr>
          <a:lstStyle/>
          <a:p>
            <a:pPr algn="just"/>
            <a:r>
              <a:rPr lang="ru-RU" sz="1400" dirty="0">
                <a:latin typeface="Times New Roman" pitchFamily="18" charset="0"/>
                <a:cs typeface="Times New Roman" pitchFamily="18" charset="0"/>
              </a:rPr>
              <a:t>	В первой половине ХХ века эти исторические данные были использованы германскими нацистами для обоснования исторической принадлежности Крыма и Причерноморья к «арийской территории». Нацисты предполагали создать в Крыму немецкую колонию под названием «</a:t>
            </a:r>
            <a:r>
              <a:rPr lang="ru-RU" sz="1400" dirty="0" err="1">
                <a:latin typeface="Times New Roman" pitchFamily="18" charset="0"/>
                <a:cs typeface="Times New Roman" pitchFamily="18" charset="0"/>
              </a:rPr>
              <a:t>Готенланд</a:t>
            </a:r>
            <a:r>
              <a:rPr lang="ru-RU" sz="1400" dirty="0">
                <a:latin typeface="Times New Roman" pitchFamily="18" charset="0"/>
                <a:cs typeface="Times New Roman" pitchFamily="18" charset="0"/>
              </a:rPr>
              <a:t>» – «земля готов» и переселить туда жителей Южного Тироля. Согласно этой же теории, казаки являлись потомками славянизированных готов.</a:t>
            </a:r>
          </a:p>
          <a:p>
            <a:pPr algn="just"/>
            <a:r>
              <a:rPr lang="ru-RU" sz="1400" dirty="0">
                <a:latin typeface="Times New Roman" pitchFamily="18" charset="0"/>
                <a:cs typeface="Times New Roman" pitchFamily="18" charset="0"/>
              </a:rPr>
              <a:t>	Тур Хейердал умер 18 апреля 2002 года в возрасте 87 лет от опухоли головного мозга в своём имении </a:t>
            </a:r>
            <a:r>
              <a:rPr lang="ru-RU" sz="1400" dirty="0" err="1">
                <a:latin typeface="Times New Roman" pitchFamily="18" charset="0"/>
                <a:cs typeface="Times New Roman" pitchFamily="18" charset="0"/>
              </a:rPr>
              <a:t>Колла-Микери</a:t>
            </a:r>
            <a:r>
              <a:rPr lang="ru-RU" sz="1400" dirty="0">
                <a:latin typeface="Times New Roman" pitchFamily="18" charset="0"/>
                <a:cs typeface="Times New Roman" pitchFamily="18" charset="0"/>
              </a:rPr>
              <a:t> в итальянском городке </a:t>
            </a:r>
            <a:r>
              <a:rPr lang="ru-RU" sz="1400" dirty="0" err="1">
                <a:latin typeface="Times New Roman" pitchFamily="18" charset="0"/>
                <a:cs typeface="Times New Roman" pitchFamily="18" charset="0"/>
              </a:rPr>
              <a:t>Алассио</a:t>
            </a:r>
            <a:r>
              <a:rPr lang="ru-RU" sz="1400" dirty="0">
                <a:latin typeface="Times New Roman" pitchFamily="18" charset="0"/>
                <a:cs typeface="Times New Roman" pitchFamily="18" charset="0"/>
              </a:rPr>
              <a:t>, в окружении своей семьи. Родные рассказывали о его последних днях: «Он отказался от приёма еды, воды и лекарств, и приготовился к смерти». Тура Хейердала похоронили в Италии на территории его имения.</a:t>
            </a:r>
          </a:p>
          <a:p>
            <a:pPr algn="just"/>
            <a:r>
              <a:rPr lang="ru-RU" sz="1400" dirty="0">
                <a:latin typeface="Times New Roman" pitchFamily="18" charset="0"/>
                <a:cs typeface="Times New Roman" pitchFamily="18" charset="0"/>
              </a:rPr>
              <a:t>	Генрих Анохин в последние годы своей жизни, пытаясь не отстать от своего друга, разработал новую </a:t>
            </a:r>
            <a:r>
              <a:rPr lang="ru-RU" sz="1400" dirty="0" err="1">
                <a:latin typeface="Times New Roman" pitchFamily="18" charset="0"/>
                <a:cs typeface="Times New Roman" pitchFamily="18" charset="0"/>
              </a:rPr>
              <a:t>антинорманскую</a:t>
            </a:r>
            <a:r>
              <a:rPr lang="ru-RU" sz="1400" dirty="0">
                <a:latin typeface="Times New Roman" pitchFamily="18" charset="0"/>
                <a:cs typeface="Times New Roman" pitchFamily="18" charset="0"/>
              </a:rPr>
              <a:t> концепцию местного славянского происхождения государственности на Руси. Он предложил новое толкование старых летописей, в духе популярного в 90-е годы ХХ века направления – «современное толкование классической, академической истории». Анохин опубликовал несколько работ в газетах и журналах, согласно своей концепции по истории Древней Руси. В статье «Тайные маршруты </a:t>
            </a:r>
            <a:r>
              <a:rPr lang="ru-RU" sz="1400" dirty="0" err="1">
                <a:latin typeface="Times New Roman" pitchFamily="18" charset="0"/>
                <a:cs typeface="Times New Roman" pitchFamily="18" charset="0"/>
              </a:rPr>
              <a:t>русов</a:t>
            </a:r>
            <a:r>
              <a:rPr lang="ru-RU" sz="1400" dirty="0">
                <a:latin typeface="Times New Roman" pitchFamily="18" charset="0"/>
                <a:cs typeface="Times New Roman" pitchFamily="18" charset="0"/>
              </a:rPr>
              <a:t>» он предположил, что русы во время походов в </a:t>
            </a:r>
            <a:r>
              <a:rPr lang="en-US" sz="1400" dirty="0">
                <a:latin typeface="Times New Roman" pitchFamily="18" charset="0"/>
                <a:cs typeface="Times New Roman" pitchFamily="18" charset="0"/>
              </a:rPr>
              <a:t>IX</a:t>
            </a:r>
            <a:r>
              <a:rPr lang="ru-RU" sz="1400" dirty="0">
                <a:latin typeface="Times New Roman" pitchFamily="18" charset="0"/>
                <a:cs typeface="Times New Roman" pitchFamily="18" charset="0"/>
              </a:rPr>
              <a:t>-</a:t>
            </a:r>
            <a:r>
              <a:rPr lang="en-US" sz="1400" dirty="0">
                <a:latin typeface="Times New Roman" pitchFamily="18" charset="0"/>
                <a:cs typeface="Times New Roman" pitchFamily="18" charset="0"/>
              </a:rPr>
              <a:t>X</a:t>
            </a:r>
            <a:r>
              <a:rPr lang="ru-RU" sz="1400" dirty="0">
                <a:latin typeface="Times New Roman" pitchFamily="18" charset="0"/>
                <a:cs typeface="Times New Roman" pitchFamily="18" charset="0"/>
              </a:rPr>
              <a:t> веках в Каспийское море, могли избирать один из возможных вариантов выхода: из Таганрогского залива по реке Дон в реку Маныч или второй вариант – по реке Ее, затем волоком в бассейн реки Маныч и далее волоком к реке Куме, а затем русы выходили в Каспийское море. В другой своей работе «</a:t>
            </a:r>
            <a:r>
              <a:rPr lang="ru-RU" sz="1400" dirty="0" err="1">
                <a:latin typeface="Times New Roman" pitchFamily="18" charset="0"/>
                <a:cs typeface="Times New Roman" pitchFamily="18" charset="0"/>
              </a:rPr>
              <a:t>Рюрик</a:t>
            </a:r>
            <a:r>
              <a:rPr lang="ru-RU" sz="1400" dirty="0">
                <a:latin typeface="Times New Roman" pitchFamily="18" charset="0"/>
                <a:cs typeface="Times New Roman" pitchFamily="18" charset="0"/>
              </a:rPr>
              <a:t> – солевар из Руссы», написанной в 1998 году, Генрих Анохин предлагает считать термин «Русь» происходящим от города солеваров Русса в </a:t>
            </a:r>
            <a:r>
              <a:rPr lang="ru-RU" sz="1400" dirty="0" err="1">
                <a:latin typeface="Times New Roman" pitchFamily="18" charset="0"/>
                <a:cs typeface="Times New Roman" pitchFamily="18" charset="0"/>
              </a:rPr>
              <a:t>Приильменье</a:t>
            </a:r>
            <a:r>
              <a:rPr lang="ru-RU" sz="1400" dirty="0">
                <a:latin typeface="Times New Roman" pitchFamily="18" charset="0"/>
                <a:cs typeface="Times New Roman" pitchFamily="18" charset="0"/>
              </a:rPr>
              <a:t>, и оттуда же происходят варяги, а вовсе не из Скандинавии. Слово «</a:t>
            </a:r>
            <a:r>
              <a:rPr lang="ru-RU" sz="1400" dirty="0" err="1">
                <a:latin typeface="Times New Roman" pitchFamily="18" charset="0"/>
                <a:cs typeface="Times New Roman" pitchFamily="18" charset="0"/>
              </a:rPr>
              <a:t>русь</a:t>
            </a:r>
            <a:r>
              <a:rPr lang="ru-RU" sz="1400" dirty="0">
                <a:latin typeface="Times New Roman" pitchFamily="18" charset="0"/>
                <a:cs typeface="Times New Roman" pitchFamily="18" charset="0"/>
              </a:rPr>
              <a:t>» он считает определением знати, а слово «славянин» означает простолюдин. Эта теория Анохина подвергалась резкой критике, как «</a:t>
            </a:r>
            <a:r>
              <a:rPr lang="ru-RU" sz="1400" dirty="0" err="1">
                <a:latin typeface="Times New Roman" pitchFamily="18" charset="0"/>
                <a:cs typeface="Times New Roman" pitchFamily="18" charset="0"/>
              </a:rPr>
              <a:t>норманистами</a:t>
            </a:r>
            <a:r>
              <a:rPr lang="ru-RU" sz="1400" dirty="0">
                <a:latin typeface="Times New Roman" pitchFamily="18" charset="0"/>
                <a:cs typeface="Times New Roman" pitchFamily="18" charset="0"/>
              </a:rPr>
              <a:t>», так и «</a:t>
            </a:r>
            <a:r>
              <a:rPr lang="ru-RU" sz="1400" dirty="0" err="1">
                <a:latin typeface="Times New Roman" pitchFamily="18" charset="0"/>
                <a:cs typeface="Times New Roman" pitchFamily="18" charset="0"/>
              </a:rPr>
              <a:t>антинорманистами</a:t>
            </a:r>
            <a:r>
              <a:rPr lang="ru-RU" sz="1400" dirty="0">
                <a:latin typeface="Times New Roman" pitchFamily="18" charset="0"/>
                <a:cs typeface="Times New Roman" pitchFamily="18" charset="0"/>
              </a:rPr>
              <a:t>».</a:t>
            </a:r>
          </a:p>
          <a:p>
            <a:pPr algn="just"/>
            <a:r>
              <a:rPr lang="ru-RU" sz="1400" dirty="0">
                <a:latin typeface="Times New Roman" pitchFamily="18" charset="0"/>
                <a:cs typeface="Times New Roman" pitchFamily="18" charset="0"/>
              </a:rPr>
              <a:t>	Последняя книга Генриха Анохина называется «Крутые маршруты Тура Хейердала», она посвящена не столько экспедициям Тура, сколько его визитам в СССР и Россию. Эта книга стала как бы итогом их 44-летней дружбы. К сожалению, Генрих Анохин не увидел выхода в свет этой своей книги. Он умер                         28 марта 2006 года у себя дома в окружении родных, а книга была издана в 2007 году, уже после его смерти.</a:t>
            </a:r>
          </a:p>
          <a:p>
            <a:pPr algn="just"/>
            <a:r>
              <a:rPr lang="ru-RU" sz="1400" dirty="0">
                <a:latin typeface="Times New Roman" pitchFamily="18" charset="0"/>
                <a:cs typeface="Times New Roman" pitchFamily="18" charset="0"/>
              </a:rPr>
              <a:t>	</a:t>
            </a:r>
          </a:p>
          <a:p>
            <a:r>
              <a:rPr lang="ru-RU" sz="1400" dirty="0"/>
              <a:t> </a:t>
            </a:r>
          </a:p>
          <a:p>
            <a:pPr algn="just"/>
            <a:r>
              <a:rPr lang="ru-RU" sz="1400" dirty="0">
                <a:latin typeface="Times New Roman" pitchFamily="18" charset="0"/>
                <a:cs typeface="Times New Roman" pitchFamily="18" charset="0"/>
              </a:rPr>
              <a:t>	</a:t>
            </a:r>
            <a:endParaRPr lang="ru-RU" sz="1400" dirty="0">
              <a:effectLst/>
              <a:latin typeface="Times New Roman" pitchFamily="18" charset="0"/>
              <a:ea typeface="Calibri" panose="020F0502020204030204" pitchFamily="34" charset="0"/>
              <a:cs typeface="Times New Roman" pitchFamily="18" charset="0"/>
            </a:endParaRPr>
          </a:p>
          <a:p>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400" dirty="0">
                <a:effectLst/>
                <a:latin typeface="Times New Roman" panose="02020603050405020304" pitchFamily="18" charset="0"/>
                <a:ea typeface="Times New Roman" panose="02020603050405020304" pitchFamily="18" charset="0"/>
              </a:rPr>
              <a:t> </a:t>
            </a:r>
          </a:p>
          <a:p>
            <a:pPr algn="just"/>
            <a:r>
              <a:rPr lang="ru-RU" sz="1400" dirty="0">
                <a:effectLst/>
                <a:latin typeface="Times New Roman" panose="02020603050405020304" pitchFamily="18" charset="0"/>
                <a:ea typeface="Times New Roman" panose="02020603050405020304" pitchFamily="18" charset="0"/>
              </a:rPr>
              <a:t> </a:t>
            </a:r>
            <a:endParaRPr lang="ru-RU" sz="1400" dirty="0"/>
          </a:p>
        </p:txBody>
      </p:sp>
    </p:spTree>
    <p:extLst>
      <p:ext uri="{BB962C8B-B14F-4D97-AF65-F5344CB8AC3E}">
        <p14:creationId xmlns:p14="http://schemas.microsoft.com/office/powerpoint/2010/main" val="231744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1420" y="5445224"/>
            <a:ext cx="4214842" cy="1200329"/>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(второй слева) и его жена Жаклин                      (первая справа), осматривают археологические раскопки                      в г. Азове Ростовской области, </a:t>
            </a:r>
          </a:p>
          <a:p>
            <a:pPr algn="ctr"/>
            <a:r>
              <a:rPr lang="ru-RU" sz="1200" dirty="0">
                <a:latin typeface="Times New Roman" pitchFamily="18" charset="0"/>
                <a:cs typeface="Times New Roman" pitchFamily="18" charset="0"/>
              </a:rPr>
              <a:t>2001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sp>
        <p:nvSpPr>
          <p:cNvPr id="8" name="Прямоугольник 7"/>
          <p:cNvSpPr/>
          <p:nvPr/>
        </p:nvSpPr>
        <p:spPr>
          <a:xfrm>
            <a:off x="4708603" y="5445224"/>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осматривает археологические раскопки                      в г. Азове Ростовской области,</a:t>
            </a:r>
          </a:p>
          <a:p>
            <a:pPr algn="ctr"/>
            <a:r>
              <a:rPr lang="ru-RU" sz="1200" dirty="0">
                <a:latin typeface="Times New Roman" pitchFamily="18" charset="0"/>
                <a:cs typeface="Times New Roman" pitchFamily="18" charset="0"/>
              </a:rPr>
              <a:t>2001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10" name="Рисунок 9" descr="Почему легендарный исследователь Тур Хейердал искал родину викингов в Ростовской области"/>
          <p:cNvPicPr/>
          <p:nvPr/>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142844" y="1785926"/>
            <a:ext cx="4000528" cy="3286148"/>
          </a:xfrm>
          <a:prstGeom prst="rect">
            <a:avLst/>
          </a:prstGeom>
          <a:noFill/>
          <a:ln w="9525">
            <a:noFill/>
            <a:miter lim="800000"/>
            <a:headEnd/>
            <a:tailEnd/>
          </a:ln>
        </p:spPr>
      </p:pic>
      <p:pic>
        <p:nvPicPr>
          <p:cNvPr id="7170" name="Picture 2" descr="D:\0-ВЫСТАВКА ТУР\ФОТО\maxresdefault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0776" y="1785926"/>
            <a:ext cx="4602669" cy="3357570"/>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500050" y="5217790"/>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осматривает артефакты, найденные на археологических раскопках в г. Азове Ростовской области. </a:t>
            </a:r>
          </a:p>
          <a:p>
            <a:pPr algn="ctr"/>
            <a:r>
              <a:rPr lang="ru-RU" sz="1200" dirty="0">
                <a:latin typeface="Times New Roman" pitchFamily="18" charset="0"/>
                <a:cs typeface="Times New Roman" pitchFamily="18" charset="0"/>
              </a:rPr>
              <a:t>2001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sp>
        <p:nvSpPr>
          <p:cNvPr id="8" name="Прямоугольник 7"/>
          <p:cNvSpPr/>
          <p:nvPr/>
        </p:nvSpPr>
        <p:spPr>
          <a:xfrm>
            <a:off x="4953898" y="5217790"/>
            <a:ext cx="4214842" cy="1200329"/>
          </a:xfrm>
          <a:prstGeom prst="rect">
            <a:avLst/>
          </a:prstGeom>
        </p:spPr>
        <p:txBody>
          <a:bodyPr wrap="square">
            <a:spAutoFit/>
          </a:bodyPr>
          <a:lstStyle/>
          <a:p>
            <a:pPr algn="ctr"/>
            <a:r>
              <a:rPr lang="ru-RU" sz="1200" dirty="0">
                <a:latin typeface="Times New Roman" pitchFamily="18" charset="0"/>
                <a:cs typeface="Times New Roman" pitchFamily="18" charset="0"/>
              </a:rPr>
              <a:t>Тур Хейердал держит три фибулы – застёжки для плащей, атрибуты одежды древних германцев, найденные на археологических раскопках в г. Азове Ростовской области.                                           2001 год  </a:t>
            </a:r>
          </a:p>
          <a:p>
            <a:pPr algn="ctr"/>
            <a:r>
              <a:rPr lang="ru-RU" sz="1200" dirty="0">
                <a:latin typeface="Times New Roman" pitchFamily="18" charset="0"/>
                <a:cs typeface="Times New Roman" pitchFamily="18" charset="0"/>
              </a:rPr>
              <a:t>                                        </a:t>
            </a: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6146" name="Picture 2" descr="D:\0-ВЫСТАВКА ТУР\2024-09-29_13-56-04.png"/>
          <p:cNvPicPr>
            <a:picLocks noChangeAspect="1" noChangeArrowheads="1"/>
          </p:cNvPicPr>
          <p:nvPr/>
        </p:nvPicPr>
        <p:blipFill>
          <a:blip r:embed="rId2" cstate="email">
            <a:extLst>
              <a:ext uri="{28A0092B-C50C-407E-A947-70E740481C1C}">
                <a14:useLocalDpi xmlns:a14="http://schemas.microsoft.com/office/drawing/2010/main"/>
              </a:ext>
            </a:extLst>
          </a:blip>
          <a:srcRect t="-4892"/>
          <a:stretch>
            <a:fillRect/>
          </a:stretch>
        </p:blipFill>
        <p:spPr bwMode="auto">
          <a:xfrm>
            <a:off x="5072066" y="1556792"/>
            <a:ext cx="3857620" cy="3184067"/>
          </a:xfrm>
          <a:prstGeom prst="rect">
            <a:avLst/>
          </a:prstGeom>
          <a:noFill/>
        </p:spPr>
      </p:pic>
      <p:pic>
        <p:nvPicPr>
          <p:cNvPr id="9" name="Рисунок 8" descr="Почему легендарный исследователь Тур Хейердал искал родину викингов в Ростовской области"/>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4" y="1772816"/>
            <a:ext cx="4786314" cy="2981482"/>
          </a:xfrm>
          <a:prstGeom prst="rect">
            <a:avLst/>
          </a:prstGeom>
          <a:noFill/>
          <a:ln w="9525">
            <a:noFill/>
            <a:miter lim="800000"/>
            <a:headEnd/>
            <a:tailEnd/>
          </a:ln>
        </p:spPr>
      </p:pic>
    </p:spTree>
    <p:extLst>
      <p:ext uri="{BB962C8B-B14F-4D97-AF65-F5344CB8AC3E}">
        <p14:creationId xmlns:p14="http://schemas.microsoft.com/office/powerpoint/2010/main" val="2317447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9675" y="5605275"/>
            <a:ext cx="5630678" cy="1015663"/>
          </a:xfrm>
          <a:prstGeom prst="rect">
            <a:avLst/>
          </a:prstGeom>
        </p:spPr>
        <p:txBody>
          <a:bodyPr wrap="square">
            <a:spAutoFit/>
          </a:bodyPr>
          <a:lstStyle/>
          <a:p>
            <a:pPr algn="ctr"/>
            <a:r>
              <a:rPr lang="ru-RU" sz="1200" dirty="0">
                <a:latin typeface="Times New Roman" pitchFamily="18" charset="0"/>
                <a:cs typeface="Times New Roman" pitchFamily="18" charset="0"/>
              </a:rPr>
              <a:t>Карта расселения древних германских и иранских племён,                                                              в Северном Приазовье и Северном Причерноморье в </a:t>
            </a:r>
            <a:r>
              <a:rPr lang="en-US" sz="1200" dirty="0">
                <a:latin typeface="Times New Roman" pitchFamily="18" charset="0"/>
                <a:cs typeface="Times New Roman" pitchFamily="18" charset="0"/>
              </a:rPr>
              <a:t>II</a:t>
            </a:r>
            <a:r>
              <a:rPr lang="ru-RU" sz="1200" dirty="0">
                <a:latin typeface="Times New Roman" pitchFamily="18" charset="0"/>
                <a:cs typeface="Times New Roman" pitchFamily="18" charset="0"/>
              </a:rPr>
              <a:t>-</a:t>
            </a:r>
            <a:r>
              <a:rPr lang="en-US" sz="1200" dirty="0">
                <a:latin typeface="Times New Roman" pitchFamily="18" charset="0"/>
                <a:cs typeface="Times New Roman" pitchFamily="18" charset="0"/>
              </a:rPr>
              <a:t>IV </a:t>
            </a:r>
            <a:r>
              <a:rPr lang="ru-RU" sz="1200" dirty="0">
                <a:latin typeface="Times New Roman" pitchFamily="18" charset="0"/>
                <a:cs typeface="Times New Roman" pitchFamily="18" charset="0"/>
              </a:rPr>
              <a:t>веках </a:t>
            </a:r>
            <a:r>
              <a:rPr lang="ru-RU" sz="1200" dirty="0" err="1">
                <a:latin typeface="Times New Roman" pitchFamily="18" charset="0"/>
                <a:cs typeface="Times New Roman" pitchFamily="18" charset="0"/>
              </a:rPr>
              <a:t>н.э</a:t>
            </a:r>
            <a:endParaRPr lang="ru-RU" sz="1200" dirty="0">
              <a:latin typeface="Times New Roman" pitchFamily="18" charset="0"/>
              <a:cs typeface="Times New Roman" pitchFamily="18" charset="0"/>
            </a:endParaRPr>
          </a:p>
          <a:p>
            <a:pPr algn="ctr"/>
            <a:endParaRPr lang="ru-RU" sz="1200"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a:p>
            <a:pPr algn="ctr"/>
            <a:r>
              <a:rPr lang="ru-RU" sz="1200" dirty="0">
                <a:latin typeface="Times New Roman" pitchFamily="18" charset="0"/>
                <a:cs typeface="Times New Roman" pitchFamily="18" charset="0"/>
              </a:rPr>
              <a:t>.</a:t>
            </a:r>
          </a:p>
        </p:txBody>
      </p:sp>
      <p:sp>
        <p:nvSpPr>
          <p:cNvPr id="8" name="Прямоугольник 7"/>
          <p:cNvSpPr/>
          <p:nvPr/>
        </p:nvSpPr>
        <p:spPr>
          <a:xfrm>
            <a:off x="5148064" y="5599595"/>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Книга Тура Хейердала и Пера </a:t>
            </a:r>
            <a:r>
              <a:rPr lang="ru-RU" sz="1200" dirty="0" err="1">
                <a:latin typeface="Times New Roman" pitchFamily="18" charset="0"/>
                <a:cs typeface="Times New Roman" pitchFamily="18" charset="0"/>
              </a:rPr>
              <a:t>Лиллиестрёма</a:t>
            </a:r>
            <a:r>
              <a:rPr lang="ru-RU" sz="1200" dirty="0">
                <a:latin typeface="Times New Roman" pitchFamily="18" charset="0"/>
                <a:cs typeface="Times New Roman" pitchFamily="18" charset="0"/>
              </a:rPr>
              <a:t>                                   «В погоне за Одином. По следам нашего прошлого», переведённая на русский язык с норвежского языка                                                С. Карпушиной и С. Хоркиной. – М.: </a:t>
            </a:r>
          </a:p>
          <a:p>
            <a:pPr algn="ctr"/>
            <a:r>
              <a:rPr lang="ru-RU" sz="1200" dirty="0">
                <a:latin typeface="Times New Roman" pitchFamily="18" charset="0"/>
                <a:cs typeface="Times New Roman" pitchFamily="18" charset="0"/>
              </a:rPr>
              <a:t>Менеджер, 2008. – 429 с.</a:t>
            </a:r>
            <a:endParaRPr lang="ru-RU" sz="1200" i="1" dirty="0">
              <a:latin typeface="Times New Roman" pitchFamily="18" charset="0"/>
              <a:cs typeface="Times New Roman" pitchFamily="18" charset="0"/>
            </a:endParaRPr>
          </a:p>
        </p:txBody>
      </p:sp>
      <p:pic>
        <p:nvPicPr>
          <p:cNvPr id="7170" name="Picture 2" descr="C:\Users\Maser\Downloads\cover_3227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66685" y="1052736"/>
            <a:ext cx="3107963" cy="4411581"/>
          </a:xfrm>
          <a:prstGeom prst="rect">
            <a:avLst/>
          </a:prstGeom>
          <a:noFill/>
        </p:spPr>
      </p:pic>
      <p:pic>
        <p:nvPicPr>
          <p:cNvPr id="3" name="Рисунок 2">
            <a:extLst>
              <a:ext uri="{FF2B5EF4-FFF2-40B4-BE49-F238E27FC236}">
                <a16:creationId xmlns:a16="http://schemas.microsoft.com/office/drawing/2014/main" id="{780DB42D-8B90-605D-64AB-0CA7D40B5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411744"/>
            <a:ext cx="5337566" cy="3986968"/>
          </a:xfrm>
          <a:prstGeom prst="rect">
            <a:avLst/>
          </a:prstGeom>
        </p:spPr>
      </p:pic>
    </p:spTree>
    <p:extLst>
      <p:ext uri="{BB962C8B-B14F-4D97-AF65-F5344CB8AC3E}">
        <p14:creationId xmlns:p14="http://schemas.microsoft.com/office/powerpoint/2010/main" val="2317447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89507" y="5715467"/>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Статья Г.И. Анохина «Об истоках государства на Руси»                     в журнале «Вестник академии права и управления»                              от 2001 года № 1</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Д.316. Л.22.</a:t>
            </a:r>
          </a:p>
        </p:txBody>
      </p:sp>
      <p:sp>
        <p:nvSpPr>
          <p:cNvPr id="8" name="Прямоугольник 7"/>
          <p:cNvSpPr/>
          <p:nvPr/>
        </p:nvSpPr>
        <p:spPr>
          <a:xfrm>
            <a:off x="4317598" y="5664616"/>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Карта к статье Г.И. Анохина «Тайные маршруты </a:t>
            </a:r>
            <a:r>
              <a:rPr lang="ru-RU" sz="1200" dirty="0" err="1">
                <a:latin typeface="Times New Roman" pitchFamily="18" charset="0"/>
                <a:cs typeface="Times New Roman" pitchFamily="18" charset="0"/>
              </a:rPr>
              <a:t>русов</a:t>
            </a:r>
            <a:r>
              <a:rPr lang="ru-RU" sz="1200" dirty="0">
                <a:latin typeface="Times New Roman" pitchFamily="18" charset="0"/>
                <a:cs typeface="Times New Roman" pitchFamily="18" charset="0"/>
              </a:rPr>
              <a:t>»            в газете «Экономическая газета» г. Москва,                                               ноябрь 1998 года № 48</a:t>
            </a:r>
            <a:endParaRPr lang="ru-RU" sz="1200" i="1" dirty="0">
              <a:latin typeface="Times New Roman" pitchFamily="18" charset="0"/>
              <a:cs typeface="Times New Roman" pitchFamily="18" charset="0"/>
            </a:endParaRP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Д.314. Л.8.</a:t>
            </a:r>
          </a:p>
        </p:txBody>
      </p:sp>
      <p:pic>
        <p:nvPicPr>
          <p:cNvPr id="3" name="Рисунок 2">
            <a:extLst>
              <a:ext uri="{FF2B5EF4-FFF2-40B4-BE49-F238E27FC236}">
                <a16:creationId xmlns:a16="http://schemas.microsoft.com/office/drawing/2014/main" id="{02B62FE8-B2A9-C43C-5873-E3303D6BE9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5936" y="1791091"/>
            <a:ext cx="4922579" cy="3275817"/>
          </a:xfrm>
          <a:prstGeom prst="rect">
            <a:avLst/>
          </a:prstGeom>
        </p:spPr>
      </p:pic>
      <p:pic>
        <p:nvPicPr>
          <p:cNvPr id="5" name="Рисунок 4">
            <a:extLst>
              <a:ext uri="{FF2B5EF4-FFF2-40B4-BE49-F238E27FC236}">
                <a16:creationId xmlns:a16="http://schemas.microsoft.com/office/drawing/2014/main" id="{5FEB027B-6246-5D9F-C332-AC701EBEF1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836712"/>
            <a:ext cx="3458769" cy="4738939"/>
          </a:xfrm>
          <a:prstGeom prst="rect">
            <a:avLst/>
          </a:prstGeom>
        </p:spPr>
      </p:pic>
    </p:spTree>
    <p:extLst>
      <p:ext uri="{BB962C8B-B14F-4D97-AF65-F5344CB8AC3E}">
        <p14:creationId xmlns:p14="http://schemas.microsoft.com/office/powerpoint/2010/main" val="2317447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79512" y="6027003"/>
            <a:ext cx="4214842" cy="646331"/>
          </a:xfrm>
          <a:prstGeom prst="rect">
            <a:avLst/>
          </a:prstGeom>
        </p:spPr>
        <p:txBody>
          <a:bodyPr wrap="square">
            <a:spAutoFit/>
          </a:bodyPr>
          <a:lstStyle/>
          <a:p>
            <a:pPr algn="ctr"/>
            <a:r>
              <a:rPr lang="ru-RU" sz="1200" dirty="0">
                <a:latin typeface="Times New Roman" pitchFamily="18" charset="0"/>
                <a:cs typeface="Times New Roman" pitchFamily="18" charset="0"/>
              </a:rPr>
              <a:t>Книга Г.И. Анохина «Крутые маршруты Тура Хейердала»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Д.17.</a:t>
            </a:r>
          </a:p>
        </p:txBody>
      </p:sp>
      <p:sp>
        <p:nvSpPr>
          <p:cNvPr id="8" name="Прямоугольник 7"/>
          <p:cNvSpPr/>
          <p:nvPr/>
        </p:nvSpPr>
        <p:spPr>
          <a:xfrm>
            <a:off x="4788024" y="5949280"/>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Рукопись Е.А. Котенко «Предисловие»                                                       к книге Г.И. Анохина «Крутые маршруты Тура Хейердала»</a:t>
            </a:r>
          </a:p>
          <a:p>
            <a:pPr algn="ctr"/>
            <a:endParaRPr lang="ru-RU" sz="1200"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Д.323. Л.1.</a:t>
            </a:r>
          </a:p>
        </p:txBody>
      </p:sp>
      <p:pic>
        <p:nvPicPr>
          <p:cNvPr id="3" name="Рисунок 2">
            <a:extLst>
              <a:ext uri="{FF2B5EF4-FFF2-40B4-BE49-F238E27FC236}">
                <a16:creationId xmlns:a16="http://schemas.microsoft.com/office/drawing/2014/main" id="{84376699-5921-41CA-084A-3F7F177EF6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318" y="958416"/>
            <a:ext cx="3573524" cy="4941168"/>
          </a:xfrm>
          <a:prstGeom prst="rect">
            <a:avLst/>
          </a:prstGeom>
        </p:spPr>
      </p:pic>
      <p:pic>
        <p:nvPicPr>
          <p:cNvPr id="5" name="Рисунок 4">
            <a:extLst>
              <a:ext uri="{FF2B5EF4-FFF2-40B4-BE49-F238E27FC236}">
                <a16:creationId xmlns:a16="http://schemas.microsoft.com/office/drawing/2014/main" id="{E814948A-A85D-F7CE-AECC-3391CD1E49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056" y="948709"/>
            <a:ext cx="3494353" cy="4941168"/>
          </a:xfrm>
          <a:prstGeom prst="rect">
            <a:avLst/>
          </a:prstGeom>
        </p:spPr>
      </p:pic>
    </p:spTree>
    <p:extLst>
      <p:ext uri="{BB962C8B-B14F-4D97-AF65-F5344CB8AC3E}">
        <p14:creationId xmlns:p14="http://schemas.microsoft.com/office/powerpoint/2010/main" val="1384799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21B2889C-3362-EC40-2CD4-0576BDC5076E}"/>
              </a:ext>
            </a:extLst>
          </p:cNvPr>
          <p:cNvSpPr txBox="1"/>
          <p:nvPr/>
        </p:nvSpPr>
        <p:spPr>
          <a:xfrm>
            <a:off x="214282" y="714356"/>
            <a:ext cx="8715436" cy="5386090"/>
          </a:xfrm>
          <a:prstGeom prst="rect">
            <a:avLst/>
          </a:prstGeom>
          <a:noFill/>
        </p:spPr>
        <p:txBody>
          <a:bodyPr wrap="square">
            <a:spAutoFit/>
          </a:bodyPr>
          <a:lstStyle/>
          <a:p>
            <a:pPr algn="ctr"/>
            <a:r>
              <a:rPr lang="ru-RU" sz="1400" dirty="0">
                <a:latin typeface="Times New Roman" pitchFamily="18" charset="0"/>
                <a:cs typeface="Times New Roman" pitchFamily="18" charset="0"/>
              </a:rPr>
              <a:t>	</a:t>
            </a:r>
            <a:r>
              <a:rPr lang="ru-RU" sz="1400" b="1" dirty="0">
                <a:latin typeface="Times New Roman" pitchFamily="18" charset="0"/>
                <a:cs typeface="Times New Roman" pitchFamily="18" charset="0"/>
              </a:rPr>
              <a:t> Послесловие</a:t>
            </a:r>
            <a:endParaRPr lang="ru-RU" sz="1400" dirty="0">
              <a:latin typeface="Times New Roman" pitchFamily="18" charset="0"/>
              <a:cs typeface="Times New Roman" pitchFamily="18" charset="0"/>
            </a:endParaRPr>
          </a:p>
          <a:p>
            <a:r>
              <a:rPr lang="ru-RU" sz="800" dirty="0"/>
              <a:t> </a:t>
            </a:r>
          </a:p>
          <a:p>
            <a:pPr algn="just"/>
            <a:r>
              <a:rPr lang="ru-RU" sz="1400" dirty="0">
                <a:latin typeface="Times New Roman" pitchFamily="18" charset="0"/>
                <a:cs typeface="Times New Roman" pitchFamily="18" charset="0"/>
              </a:rPr>
              <a:t>	Евгений Александрович Котенко (1930-2012), доктор технических наук, член Союза писателей России, Лауреат Государственной премии СССР, Почётный гражданин города Ейска и Ейского района, с начала 60-х годов ХХ века собирал информацию о знаменитых </a:t>
            </a:r>
            <a:r>
              <a:rPr lang="ru-RU" sz="1400" dirty="0" err="1">
                <a:latin typeface="Times New Roman" pitchFamily="18" charset="0"/>
                <a:cs typeface="Times New Roman" pitchFamily="18" charset="0"/>
              </a:rPr>
              <a:t>ейчанах</a:t>
            </a:r>
            <a:r>
              <a:rPr lang="ru-RU" sz="1400" dirty="0">
                <a:latin typeface="Times New Roman" pitchFamily="18" charset="0"/>
                <a:cs typeface="Times New Roman" pitchFamily="18" charset="0"/>
              </a:rPr>
              <a:t>, о которых он писал в газетных статьях и своих книгах. В 60-70-е годы ХХ века Е.А. </a:t>
            </a:r>
            <a:r>
              <a:rPr lang="ru-RU" sz="1400" dirty="0" err="1">
                <a:latin typeface="Times New Roman" pitchFamily="18" charset="0"/>
                <a:cs typeface="Times New Roman" pitchFamily="18" charset="0"/>
              </a:rPr>
              <a:t>Котенко</a:t>
            </a:r>
            <a:r>
              <a:rPr lang="ru-RU" sz="1400" dirty="0">
                <a:latin typeface="Times New Roman" pitchFamily="18" charset="0"/>
                <a:cs typeface="Times New Roman" pitchFamily="18" charset="0"/>
              </a:rPr>
              <a:t> был внештатным корреспондентом </a:t>
            </a:r>
            <a:r>
              <a:rPr lang="ru-RU" sz="1400" dirty="0" err="1">
                <a:latin typeface="Times New Roman" pitchFamily="18" charset="0"/>
                <a:cs typeface="Times New Roman" pitchFamily="18" charset="0"/>
              </a:rPr>
              <a:t>ейской</a:t>
            </a:r>
            <a:r>
              <a:rPr lang="ru-RU" sz="1400" dirty="0">
                <a:latin typeface="Times New Roman" pitchFamily="18" charset="0"/>
                <a:cs typeface="Times New Roman" pitchFamily="18" charset="0"/>
              </a:rPr>
              <a:t> газеты «Приазовские степи». По просьбе редакции газеты он встретился с учёным, этнографом Генрихом Иосифовичем Анохиным. Их первая встреча состоялась в 1975 году в Москве, впоследствии их знакомство переросло в дружбу семьями. Г.И. Анохин подарил Е.А. </a:t>
            </a:r>
            <a:r>
              <a:rPr lang="ru-RU" sz="1400" dirty="0" err="1">
                <a:latin typeface="Times New Roman" pitchFamily="18" charset="0"/>
                <a:cs typeface="Times New Roman" pitchFamily="18" charset="0"/>
              </a:rPr>
              <a:t>Котенко</a:t>
            </a:r>
            <a:r>
              <a:rPr lang="ru-RU" sz="1400" dirty="0">
                <a:latin typeface="Times New Roman" pitchFamily="18" charset="0"/>
                <a:cs typeface="Times New Roman" pitchFamily="18" charset="0"/>
              </a:rPr>
              <a:t> более 30 своих фотографий, на многих из них имеются комментарии Анохина. Среди них были 3 фотографии с автографом Тура Хейердала: портрет Хейердала, сделанный в Осло в 1960 году; Т. Хейердал на встрече в Институте этнографии АН СССР 28 апреля 1962 года; фотография, датированная 6 мая 1962 года, когда Т. Хейердалу оказывали медицинскую помощь в Боткинской больнице в Москве из-за полученной небольшой травмы.</a:t>
            </a:r>
          </a:p>
          <a:p>
            <a:pPr algn="just"/>
            <a:r>
              <a:rPr lang="ru-RU" sz="1400" dirty="0">
                <a:latin typeface="Times New Roman" pitchFamily="18" charset="0"/>
                <a:cs typeface="Times New Roman" pitchFamily="18" charset="0"/>
              </a:rPr>
              <a:t>	После смерти Генриха Анохина, Евгений Александрович </a:t>
            </a:r>
            <a:r>
              <a:rPr lang="ru-RU" sz="1400" dirty="0" err="1">
                <a:latin typeface="Times New Roman" pitchFamily="18" charset="0"/>
                <a:cs typeface="Times New Roman" pitchFamily="18" charset="0"/>
              </a:rPr>
              <a:t>Котенко</a:t>
            </a:r>
            <a:r>
              <a:rPr lang="ru-RU" sz="1400" dirty="0">
                <a:latin typeface="Times New Roman" pitchFamily="18" charset="0"/>
                <a:cs typeface="Times New Roman" pitchFamily="18" charset="0"/>
              </a:rPr>
              <a:t> опубликовал несколько статей в газетах и журналах, посвящённых памяти Г.И. Анохина, а в январе 2007 года написал предисловие к его последней книге «Крутые маршруты Тура Хейердала».</a:t>
            </a:r>
          </a:p>
          <a:p>
            <a:pPr algn="just"/>
            <a:r>
              <a:rPr lang="ru-RU" sz="1400" dirty="0">
                <a:latin typeface="Times New Roman" pitchFamily="18" charset="0"/>
                <a:cs typeface="Times New Roman" pitchFamily="18" charset="0"/>
              </a:rPr>
              <a:t>	В декабре 2018 года Елена Ивановна Костерина, вдова Е.А. </a:t>
            </a:r>
            <a:r>
              <a:rPr lang="ru-RU" sz="1400" dirty="0" err="1">
                <a:latin typeface="Times New Roman" pitchFamily="18" charset="0"/>
                <a:cs typeface="Times New Roman" pitchFamily="18" charset="0"/>
              </a:rPr>
              <a:t>Котенко</a:t>
            </a:r>
            <a:r>
              <a:rPr lang="ru-RU" sz="1400" dirty="0">
                <a:latin typeface="Times New Roman" pitchFamily="18" charset="0"/>
                <a:cs typeface="Times New Roman" pitchFamily="18" charset="0"/>
              </a:rPr>
              <a:t>, передала в дар </a:t>
            </a:r>
            <a:r>
              <a:rPr lang="ru-RU" sz="1400" dirty="0" err="1">
                <a:latin typeface="Times New Roman" pitchFamily="18" charset="0"/>
                <a:cs typeface="Times New Roman" pitchFamily="18" charset="0"/>
              </a:rPr>
              <a:t>Ейскому</a:t>
            </a:r>
            <a:r>
              <a:rPr lang="ru-RU" sz="1400" dirty="0">
                <a:latin typeface="Times New Roman" pitchFamily="18" charset="0"/>
                <a:cs typeface="Times New Roman" pitchFamily="18" charset="0"/>
              </a:rPr>
              <a:t> муниципальному архиву фотографии, несколько писем и рукописей Г.И. Анохина. На основании этих документов МКУ «Архив» подготовил виртуальную историко-документальную выставку «Тур Хейердал и Генрих Анохин. История одной дружбы», посвящённую 110-летию путешественника Тура Хейердала (родился 6 октября 1914 г.) и 100-летию со дня рождения учёного, Почётного гражданина города Ейска Генриха Анохина (родился 17 января 1925 г.), истории их 44-летней дружбы – россиянина и норвежца, людей одновременно разных и одновременно схожих, оба «провинциалы», оба прошли войну, добивались признания своих гипотез, стали учёными и путешественниками и до старости сохраняли мальчишеский задор и авантюризм.</a:t>
            </a:r>
          </a:p>
          <a:p>
            <a:pPr algn="just"/>
            <a:r>
              <a:rPr lang="ru-RU" sz="1400" dirty="0">
                <a:effectLst/>
                <a:latin typeface="Times New Roman" panose="02020603050405020304" pitchFamily="18" charset="0"/>
                <a:ea typeface="Times New Roman" panose="02020603050405020304" pitchFamily="18" charset="0"/>
              </a:rPr>
              <a:t> </a:t>
            </a:r>
            <a:endParaRPr lang="ru-RU" sz="1400" dirty="0"/>
          </a:p>
        </p:txBody>
      </p:sp>
    </p:spTree>
    <p:extLst>
      <p:ext uri="{BB962C8B-B14F-4D97-AF65-F5344CB8AC3E}">
        <p14:creationId xmlns:p14="http://schemas.microsoft.com/office/powerpoint/2010/main" val="2317447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42845" y="4941168"/>
            <a:ext cx="4214842" cy="1200329"/>
          </a:xfrm>
          <a:prstGeom prst="rect">
            <a:avLst/>
          </a:prstGeom>
        </p:spPr>
        <p:txBody>
          <a:bodyPr wrap="square">
            <a:spAutoFit/>
          </a:bodyPr>
          <a:lstStyle/>
          <a:p>
            <a:pPr algn="ctr"/>
            <a:r>
              <a:rPr lang="ru-RU" sz="1200" dirty="0">
                <a:latin typeface="Times New Roman" pitchFamily="18" charset="0"/>
                <a:cs typeface="Times New Roman" pitchFamily="18" charset="0"/>
              </a:rPr>
              <a:t>Евгений Александрович Котенко (в центре) в гостях                              у семьи Анохиных: Наталья Григорьевна (слева) и                      Генрих Иосифович (справа).</a:t>
            </a:r>
          </a:p>
          <a:p>
            <a:pPr algn="ctr"/>
            <a:r>
              <a:rPr lang="ru-RU" sz="1200" dirty="0">
                <a:latin typeface="Times New Roman" pitchFamily="18" charset="0"/>
                <a:cs typeface="Times New Roman" pitchFamily="18" charset="0"/>
              </a:rPr>
              <a:t>Москва, 7 декабря 1986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«Архив».Ф.Р-602. Оп.1. Д.331. Л.2</a:t>
            </a:r>
          </a:p>
        </p:txBody>
      </p:sp>
      <p:sp>
        <p:nvSpPr>
          <p:cNvPr id="8" name="Прямоугольник 7"/>
          <p:cNvSpPr/>
          <p:nvPr/>
        </p:nvSpPr>
        <p:spPr>
          <a:xfrm>
            <a:off x="4786313" y="5116314"/>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 Генрих Иосифович Анохин (слева) в гостях                               у Евгения Александровича Котенко (справа).</a:t>
            </a:r>
          </a:p>
          <a:p>
            <a:pPr algn="ctr"/>
            <a:r>
              <a:rPr lang="ru-RU" sz="1200" dirty="0">
                <a:latin typeface="Times New Roman" pitchFamily="18" charset="0"/>
                <a:cs typeface="Times New Roman" pitchFamily="18" charset="0"/>
              </a:rPr>
              <a:t>Москва, 2005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«Архив».Ф.Р-602. Оп.1. Д.331. Л.20.</a:t>
            </a:r>
          </a:p>
        </p:txBody>
      </p:sp>
      <p:pic>
        <p:nvPicPr>
          <p:cNvPr id="16386" name="Picture 2" descr="D:\0-ВЫСТАВКА ТУР\Новая папка\image1038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44" y="1571612"/>
            <a:ext cx="4540805" cy="3000396"/>
          </a:xfrm>
          <a:prstGeom prst="rect">
            <a:avLst/>
          </a:prstGeom>
          <a:noFill/>
        </p:spPr>
      </p:pic>
      <p:pic>
        <p:nvPicPr>
          <p:cNvPr id="16387" name="Picture 3" descr="D:\0-ВЫСТАВКА ТУР\Новая папка\image104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1571612"/>
            <a:ext cx="4214842" cy="3030980"/>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0" y="5810510"/>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Письмо Г.А. Анохина в редакцию газеты «Приазовские степи» от 15 января 1985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Д.326. Л.1.</a:t>
            </a:r>
          </a:p>
          <a:p>
            <a:pPr algn="ctr"/>
            <a:endParaRPr lang="ru-RU" sz="1200" i="1" dirty="0">
              <a:latin typeface="Times New Roman" pitchFamily="18" charset="0"/>
              <a:cs typeface="Times New Roman" pitchFamily="18" charset="0"/>
            </a:endParaRPr>
          </a:p>
        </p:txBody>
      </p:sp>
      <p:sp>
        <p:nvSpPr>
          <p:cNvPr id="8" name="Прямоугольник 7"/>
          <p:cNvSpPr/>
          <p:nvPr/>
        </p:nvSpPr>
        <p:spPr>
          <a:xfrm>
            <a:off x="4372791" y="5733256"/>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Почтовая открытка Г.И. Анохина к доктору исторических наук, профессору Н.И. Павленко от 20 марта 2000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Д.326. Л.5.</a:t>
            </a:r>
          </a:p>
          <a:p>
            <a:pPr algn="ctr"/>
            <a:endParaRPr lang="ru-RU" sz="1200" i="1" dirty="0">
              <a:latin typeface="Times New Roman" pitchFamily="18" charset="0"/>
              <a:cs typeface="Times New Roman" pitchFamily="18" charset="0"/>
            </a:endParaRPr>
          </a:p>
        </p:txBody>
      </p:sp>
      <p:pic>
        <p:nvPicPr>
          <p:cNvPr id="9" name="Picture 2" descr="D:\0-ВЫСТАВКА ТУР\Новая папка\image1045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7" y="859264"/>
            <a:ext cx="3442451" cy="4850896"/>
          </a:xfrm>
          <a:prstGeom prst="rect">
            <a:avLst/>
          </a:prstGeom>
          <a:noFill/>
        </p:spPr>
      </p:pic>
      <p:pic>
        <p:nvPicPr>
          <p:cNvPr id="3" name="Рисунок 2">
            <a:extLst>
              <a:ext uri="{FF2B5EF4-FFF2-40B4-BE49-F238E27FC236}">
                <a16:creationId xmlns:a16="http://schemas.microsoft.com/office/drawing/2014/main" id="{BCAB15B8-D79B-9305-DF5C-8AA4050FDB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3928" y="1706745"/>
            <a:ext cx="5112568" cy="3444509"/>
          </a:xfrm>
          <a:prstGeom prst="rect">
            <a:avLst/>
          </a:prstGeom>
        </p:spPr>
      </p:pic>
    </p:spTree>
    <p:extLst>
      <p:ext uri="{BB962C8B-B14F-4D97-AF65-F5344CB8AC3E}">
        <p14:creationId xmlns:p14="http://schemas.microsoft.com/office/powerpoint/2010/main" val="231744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0" y="5589240"/>
            <a:ext cx="4214842" cy="1200329"/>
          </a:xfrm>
          <a:prstGeom prst="rect">
            <a:avLst/>
          </a:prstGeom>
        </p:spPr>
        <p:txBody>
          <a:bodyPr wrap="square">
            <a:spAutoFit/>
          </a:bodyPr>
          <a:lstStyle/>
          <a:p>
            <a:pPr algn="ctr"/>
            <a:r>
              <a:rPr lang="ru-RU" sz="1200" dirty="0">
                <a:latin typeface="Times New Roman" pitchFamily="18" charset="0"/>
                <a:cs typeface="Times New Roman" pitchFamily="18" charset="0"/>
              </a:rPr>
              <a:t> Запись о семье Михаила Никифоровича Анохина, прадеда Г.И. Анохина в «Именном списке о приписанных в мещане города Ейска лицах разных свободных состояний                                 с 1849 по 1850 годы» </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ГАКК. Ф.249. Оп.1. Д. 1941. Л.42 об.</a:t>
            </a:r>
          </a:p>
        </p:txBody>
      </p:sp>
      <p:sp>
        <p:nvSpPr>
          <p:cNvPr id="8" name="Прямоугольник 7"/>
          <p:cNvSpPr/>
          <p:nvPr/>
        </p:nvSpPr>
        <p:spPr>
          <a:xfrm>
            <a:off x="4616328" y="5661248"/>
            <a:ext cx="3935194" cy="1015663"/>
          </a:xfrm>
          <a:prstGeom prst="rect">
            <a:avLst/>
          </a:prstGeom>
        </p:spPr>
        <p:txBody>
          <a:bodyPr wrap="square">
            <a:spAutoFit/>
          </a:bodyPr>
          <a:lstStyle/>
          <a:p>
            <a:pPr algn="ctr"/>
            <a:r>
              <a:rPr lang="ru-RU" sz="1200" dirty="0">
                <a:latin typeface="Times New Roman" pitchFamily="18" charset="0"/>
                <a:cs typeface="Times New Roman" pitchFamily="18" charset="0"/>
              </a:rPr>
              <a:t>Запись о семье Никифора Архиповича Анохина, прапрадеда Г.И. Анохина в Ревизской сказке города Ейска за 1851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ГАКК. Ф.282. Оп. Д.1288. Л.155 об.</a:t>
            </a:r>
          </a:p>
        </p:txBody>
      </p:sp>
      <p:pic>
        <p:nvPicPr>
          <p:cNvPr id="4" name="Рисунок 3">
            <a:extLst>
              <a:ext uri="{FF2B5EF4-FFF2-40B4-BE49-F238E27FC236}">
                <a16:creationId xmlns:a16="http://schemas.microsoft.com/office/drawing/2014/main" id="{5FB2EFC7-1323-0F8E-4BAB-3DC3DF098271}"/>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a:ext>
            </a:extLst>
          </a:blip>
          <a:stretch>
            <a:fillRect/>
          </a:stretch>
        </p:blipFill>
        <p:spPr>
          <a:xfrm>
            <a:off x="5338512" y="880424"/>
            <a:ext cx="2905895" cy="4726233"/>
          </a:xfrm>
          <a:prstGeom prst="rect">
            <a:avLst/>
          </a:prstGeom>
        </p:spPr>
      </p:pic>
      <p:pic>
        <p:nvPicPr>
          <p:cNvPr id="3" name="Рисунок 2">
            <a:extLst>
              <a:ext uri="{FF2B5EF4-FFF2-40B4-BE49-F238E27FC236}">
                <a16:creationId xmlns:a16="http://schemas.microsoft.com/office/drawing/2014/main" id="{31A06C2E-27A6-60EF-01EF-237CE0289124}"/>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Effect>
                      <a14:colorTemperature colorTemp="8800"/>
                    </a14:imgEffect>
                  </a14:imgLayer>
                </a14:imgProps>
              </a:ext>
              <a:ext uri="{28A0092B-C50C-407E-A947-70E740481C1C}">
                <a14:useLocalDpi xmlns:a14="http://schemas.microsoft.com/office/drawing/2010/main"/>
              </a:ext>
            </a:extLst>
          </a:blip>
          <a:stretch>
            <a:fillRect/>
          </a:stretch>
        </p:blipFill>
        <p:spPr>
          <a:xfrm>
            <a:off x="802009" y="829409"/>
            <a:ext cx="2905895" cy="4710170"/>
          </a:xfrm>
          <a:prstGeom prst="rect">
            <a:avLst/>
          </a:prstGeom>
        </p:spPr>
      </p:pic>
    </p:spTree>
    <p:extLst>
      <p:ext uri="{BB962C8B-B14F-4D97-AF65-F5344CB8AC3E}">
        <p14:creationId xmlns:p14="http://schemas.microsoft.com/office/powerpoint/2010/main" val="2317447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412351" y="5805264"/>
            <a:ext cx="4214842" cy="954107"/>
          </a:xfrm>
          <a:prstGeom prst="rect">
            <a:avLst/>
          </a:prstGeom>
        </p:spPr>
        <p:txBody>
          <a:bodyPr wrap="square">
            <a:spAutoFit/>
          </a:bodyPr>
          <a:lstStyle/>
          <a:p>
            <a:pPr algn="ctr"/>
            <a:r>
              <a:rPr lang="ru-RU" sz="1200" dirty="0">
                <a:latin typeface="Times New Roman" pitchFamily="18" charset="0"/>
                <a:cs typeface="Times New Roman" pitchFamily="18" charset="0"/>
              </a:rPr>
              <a:t>Постановление главы города Ейска Краснодарского края                                                          «О присвоении звания «Почётный гражданин города Ейска» от 20.08.1998 г. № 2436 Г.И. Анохину </a:t>
            </a:r>
          </a:p>
          <a:p>
            <a:pPr algn="ctr"/>
            <a:endParaRPr lang="ru-RU" sz="8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Ф.Р-589. Оп.1. Д.121. Л.123.</a:t>
            </a:r>
          </a:p>
        </p:txBody>
      </p:sp>
      <p:sp>
        <p:nvSpPr>
          <p:cNvPr id="8" name="Прямоугольник 7"/>
          <p:cNvSpPr/>
          <p:nvPr/>
        </p:nvSpPr>
        <p:spPr>
          <a:xfrm>
            <a:off x="4724400" y="5867416"/>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Г.И. Анохин в своей квартире.</a:t>
            </a:r>
          </a:p>
          <a:p>
            <a:pPr algn="ctr"/>
            <a:r>
              <a:rPr lang="ru-RU" sz="1200" dirty="0">
                <a:latin typeface="Times New Roman" pitchFamily="18" charset="0"/>
                <a:cs typeface="Times New Roman" pitchFamily="18" charset="0"/>
              </a:rPr>
              <a:t> Москва, 6 июня 2000 года</a:t>
            </a:r>
          </a:p>
          <a:p>
            <a:pPr algn="ctr"/>
            <a:r>
              <a:rPr lang="ru-RU" sz="1200" dirty="0">
                <a:latin typeface="Times New Roman" pitchFamily="18" charset="0"/>
                <a:cs typeface="Times New Roman" pitchFamily="18" charset="0"/>
              </a:rPr>
              <a:t> </a:t>
            </a: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10244" name="Picture 4" descr="D:\0-ВЫСТАВКА ТУР\АНОХИН\АНОХИН\АНОХИН\Г.Анохин, 06.06.2000г.f_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0" y="980728"/>
            <a:ext cx="3107266" cy="4786480"/>
          </a:xfrm>
          <a:prstGeom prst="rect">
            <a:avLst/>
          </a:prstGeom>
          <a:noFill/>
        </p:spPr>
      </p:pic>
      <p:pic>
        <p:nvPicPr>
          <p:cNvPr id="3" name="Рисунок 2">
            <a:extLst>
              <a:ext uri="{FF2B5EF4-FFF2-40B4-BE49-F238E27FC236}">
                <a16:creationId xmlns:a16="http://schemas.microsoft.com/office/drawing/2014/main" id="{D4A14F26-2A05-4370-CBCC-9D7B79594E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908720"/>
            <a:ext cx="3240360" cy="4846019"/>
          </a:xfrm>
          <a:prstGeom prst="rect">
            <a:avLst/>
          </a:prstGeom>
        </p:spPr>
      </p:pic>
    </p:spTree>
    <p:extLst>
      <p:ext uri="{BB962C8B-B14F-4D97-AF65-F5344CB8AC3E}">
        <p14:creationId xmlns:p14="http://schemas.microsoft.com/office/powerpoint/2010/main" val="2317447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251520" y="5054290"/>
            <a:ext cx="4968552" cy="1569660"/>
          </a:xfrm>
          <a:prstGeom prst="rect">
            <a:avLst/>
          </a:prstGeom>
        </p:spPr>
        <p:txBody>
          <a:bodyPr wrap="square">
            <a:spAutoFit/>
          </a:bodyPr>
          <a:lstStyle/>
          <a:p>
            <a:pPr algn="ctr"/>
            <a:r>
              <a:rPr lang="ru-RU" sz="1200" dirty="0">
                <a:latin typeface="Times New Roman" pitchFamily="18" charset="0"/>
                <a:cs typeface="Times New Roman" pitchFamily="18" charset="0"/>
              </a:rPr>
              <a:t>В летнем кафе на ул. Ленина сидят (слева направо):                                     Генрих Иосифович Анохин, Наталья Григорьевна Анохина (его жена), Владимир Анатольевич </a:t>
            </a:r>
            <a:r>
              <a:rPr lang="ru-RU" sz="1200" dirty="0" err="1">
                <a:latin typeface="Times New Roman" pitchFamily="18" charset="0"/>
                <a:cs typeface="Times New Roman" pitchFamily="18" charset="0"/>
              </a:rPr>
              <a:t>Страмоус</a:t>
            </a:r>
            <a:r>
              <a:rPr lang="ru-RU" sz="1200" dirty="0">
                <a:latin typeface="Times New Roman" pitchFamily="18" charset="0"/>
                <a:cs typeface="Times New Roman" pitchFamily="18" charset="0"/>
              </a:rPr>
              <a:t> (директор Ейского историко-краеведческого музея им. В.В. Самсонова),                                                   Евгений Александрович Котенко.                                                                                                               Ейск, 2 августа 2005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Д.331.Л.21.</a:t>
            </a:r>
          </a:p>
        </p:txBody>
      </p:sp>
      <p:sp>
        <p:nvSpPr>
          <p:cNvPr id="8" name="Прямоугольник 7"/>
          <p:cNvSpPr/>
          <p:nvPr/>
        </p:nvSpPr>
        <p:spPr>
          <a:xfrm>
            <a:off x="5148064" y="5589883"/>
            <a:ext cx="3995936" cy="1015663"/>
          </a:xfrm>
          <a:prstGeom prst="rect">
            <a:avLst/>
          </a:prstGeom>
        </p:spPr>
        <p:txBody>
          <a:bodyPr wrap="square">
            <a:spAutoFit/>
          </a:bodyPr>
          <a:lstStyle/>
          <a:p>
            <a:pPr algn="ctr"/>
            <a:r>
              <a:rPr lang="ru-RU" sz="1200" dirty="0">
                <a:latin typeface="Times New Roman" pitchFamily="18" charset="0"/>
                <a:cs typeface="Times New Roman" pitchFamily="18" charset="0"/>
              </a:rPr>
              <a:t>Рукопись Е.А. Котенко «Памяти друга», </a:t>
            </a:r>
            <a:r>
              <a:rPr lang="ru-RU" sz="1200">
                <a:latin typeface="Times New Roman" pitchFamily="18" charset="0"/>
                <a:cs typeface="Times New Roman" pitchFamily="18" charset="0"/>
              </a:rPr>
              <a:t>написанная                       к </a:t>
            </a:r>
            <a:r>
              <a:rPr lang="ru-RU" sz="1200" dirty="0">
                <a:latin typeface="Times New Roman" pitchFamily="18" charset="0"/>
                <a:cs typeface="Times New Roman" pitchFamily="18" charset="0"/>
              </a:rPr>
              <a:t>первой годовщине со дня смерти Г.И. Анохина.                                                                            Март 2007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Д.322. Л.1.</a:t>
            </a:r>
          </a:p>
        </p:txBody>
      </p:sp>
      <p:pic>
        <p:nvPicPr>
          <p:cNvPr id="11267" name="Picture 3" descr="D:\0-ВЫСТАВКА ТУР\Новая папка\image10442.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251520" y="1261792"/>
            <a:ext cx="5181808" cy="3564973"/>
          </a:xfrm>
          <a:prstGeom prst="rect">
            <a:avLst/>
          </a:prstGeom>
          <a:noFill/>
        </p:spPr>
      </p:pic>
      <p:pic>
        <p:nvPicPr>
          <p:cNvPr id="3" name="Рисунок 2">
            <a:extLst>
              <a:ext uri="{FF2B5EF4-FFF2-40B4-BE49-F238E27FC236}">
                <a16:creationId xmlns:a16="http://schemas.microsoft.com/office/drawing/2014/main" id="{FEBBD5F2-2105-D758-562E-7B504B79CF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8" y="902973"/>
            <a:ext cx="3207203" cy="4686910"/>
          </a:xfrm>
          <a:prstGeom prst="rect">
            <a:avLst/>
          </a:prstGeom>
        </p:spPr>
      </p:pic>
    </p:spTree>
    <p:extLst>
      <p:ext uri="{BB962C8B-B14F-4D97-AF65-F5344CB8AC3E}">
        <p14:creationId xmlns:p14="http://schemas.microsoft.com/office/powerpoint/2010/main" val="2317447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3" name="Прямоугольник 2"/>
          <p:cNvSpPr/>
          <p:nvPr/>
        </p:nvSpPr>
        <p:spPr>
          <a:xfrm>
            <a:off x="323528" y="1124744"/>
            <a:ext cx="8573700" cy="4770537"/>
          </a:xfrm>
          <a:prstGeom prst="rect">
            <a:avLst/>
          </a:prstGeom>
        </p:spPr>
        <p:txBody>
          <a:bodyPr wrap="square">
            <a:spAutoFit/>
          </a:bodyPr>
          <a:lstStyle/>
          <a:p>
            <a:pPr algn="just"/>
            <a:r>
              <a:rPr lang="ru-RU" sz="1600" b="1" dirty="0">
                <a:latin typeface="Times New Roman" panose="02020603050405020304" pitchFamily="18" charset="0"/>
                <a:cs typeface="Times New Roman" panose="02020603050405020304" pitchFamily="18" charset="0"/>
              </a:rPr>
              <a:t>Используемые архивные документы МКУ «Архив»:</a:t>
            </a:r>
          </a:p>
          <a:p>
            <a:pPr algn="just"/>
            <a:r>
              <a:rPr lang="ru-RU" sz="1600" dirty="0">
                <a:latin typeface="Times New Roman" panose="02020603050405020304" pitchFamily="18" charset="0"/>
                <a:cs typeface="Times New Roman" panose="02020603050405020304" pitchFamily="18" charset="0"/>
              </a:rPr>
              <a:t>1. Муниципальное казенное учреждение муниципального образования </a:t>
            </a:r>
            <a:r>
              <a:rPr lang="ru-RU" sz="1600" dirty="0" err="1">
                <a:latin typeface="Times New Roman" panose="02020603050405020304" pitchFamily="18" charset="0"/>
                <a:cs typeface="Times New Roman" panose="02020603050405020304" pitchFamily="18" charset="0"/>
              </a:rPr>
              <a:t>Ейский</a:t>
            </a:r>
            <a:r>
              <a:rPr lang="ru-RU" sz="1600" dirty="0">
                <a:latin typeface="Times New Roman" panose="02020603050405020304" pitchFamily="18" charset="0"/>
                <a:cs typeface="Times New Roman" panose="02020603050405020304" pitchFamily="18" charset="0"/>
              </a:rPr>
              <a:t> район «Архив» (далее – МКУ «Архив»). Ф.Р-589. Оп.1. «Органы местного самоуправления муниципального образования город Ейск».</a:t>
            </a:r>
          </a:p>
          <a:p>
            <a:pPr algn="just"/>
            <a:r>
              <a:rPr lang="ru-RU" sz="1600" dirty="0">
                <a:latin typeface="Times New Roman" panose="02020603050405020304" pitchFamily="18" charset="0"/>
                <a:cs typeface="Times New Roman" panose="02020603050405020304" pitchFamily="18" charset="0"/>
              </a:rPr>
              <a:t>2. МКУ «Архив». Ф.Р-602. «Котенко Евгений Александрович (1930-2012), учёный, поэт, писатель».</a:t>
            </a:r>
          </a:p>
          <a:p>
            <a:pPr algn="just"/>
            <a:r>
              <a:rPr lang="ru-RU" sz="1600" dirty="0">
                <a:latin typeface="Times New Roman" panose="02020603050405020304" pitchFamily="18" charset="0"/>
                <a:cs typeface="Times New Roman" panose="02020603050405020304" pitchFamily="18" charset="0"/>
              </a:rPr>
              <a:t>3. МКУ «Архив». Ф.Р-602. Оп.1 Д.17. Анохин Г.И. Крутые маршруты Тура Хейердала. –                 М: Издательство ИКАР, 2007. – 217 с.</a:t>
            </a:r>
          </a:p>
          <a:p>
            <a:pPr algn="just"/>
            <a:endParaRPr lang="ru-RU" sz="1600" dirty="0">
              <a:latin typeface="Times New Roman" panose="02020603050405020304" pitchFamily="18" charset="0"/>
              <a:cs typeface="Times New Roman" panose="02020603050405020304" pitchFamily="18" charset="0"/>
            </a:endParaRPr>
          </a:p>
          <a:p>
            <a:pPr algn="just"/>
            <a:r>
              <a:rPr lang="ru-RU" sz="1600" b="1" dirty="0">
                <a:latin typeface="Times New Roman" panose="02020603050405020304" pitchFamily="18" charset="0"/>
                <a:cs typeface="Times New Roman" panose="02020603050405020304" pitchFamily="18" charset="0"/>
              </a:rPr>
              <a:t>Другие источники и литература:</a:t>
            </a:r>
          </a:p>
          <a:p>
            <a:pPr algn="just"/>
            <a:r>
              <a:rPr lang="ru-RU" sz="1600" dirty="0">
                <a:latin typeface="Times New Roman" panose="02020603050405020304" pitchFamily="18" charset="0"/>
                <a:cs typeface="Times New Roman" panose="02020603050405020304" pitchFamily="18" charset="0"/>
              </a:rPr>
              <a:t>4. Фонды государственного казённого учреждения Краснодарского края «Государственный архив Краснодарского края» (ГАКК).</a:t>
            </a:r>
          </a:p>
          <a:p>
            <a:pPr algn="just"/>
            <a:r>
              <a:rPr lang="ru-RU" sz="1600" dirty="0">
                <a:latin typeface="Times New Roman" panose="02020603050405020304" pitchFamily="18" charset="0"/>
                <a:cs typeface="Times New Roman" panose="02020603050405020304" pitchFamily="18" charset="0"/>
              </a:rPr>
              <a:t>5. Фотографии и документы из личного архива Котенко Е.А.</a:t>
            </a:r>
          </a:p>
          <a:p>
            <a:pPr algn="just"/>
            <a:r>
              <a:rPr lang="ru-RU" sz="1600" dirty="0">
                <a:latin typeface="Times New Roman" panose="02020603050405020304" pitchFamily="18" charset="0"/>
                <a:cs typeface="Times New Roman" panose="02020603050405020304" pitchFamily="18" charset="0"/>
              </a:rPr>
              <a:t>6. Сайт: </a:t>
            </a:r>
            <a:r>
              <a:rPr lang="en-US" sz="1600" dirty="0">
                <a:latin typeface="Times New Roman" panose="02020603050405020304" pitchFamily="18" charset="0"/>
                <a:cs typeface="Times New Roman" panose="02020603050405020304" pitchFamily="18" charset="0"/>
              </a:rPr>
              <a:t>http://ns.mountain.ru/article/article_display1.php?article_id=3581&amp;sort=rate_article</a:t>
            </a:r>
            <a:r>
              <a:rPr lang="ru-RU" sz="1600" dirty="0">
                <a:latin typeface="Times New Roman" panose="02020603050405020304" pitchFamily="18" charset="0"/>
                <a:cs typeface="Times New Roman" panose="02020603050405020304" pitchFamily="18" charset="0"/>
              </a:rPr>
              <a:t>.</a:t>
            </a:r>
            <a:endParaRPr lang="ru-RU" sz="1600" dirty="0">
              <a:solidFill>
                <a:srgbClr val="002060"/>
              </a:solidFill>
              <a:latin typeface="Times New Roman" panose="02020603050405020304" pitchFamily="18" charset="0"/>
              <a:cs typeface="Times New Roman" panose="02020603050405020304" pitchFamily="18" charset="0"/>
            </a:endParaRPr>
          </a:p>
          <a:p>
            <a:pPr algn="just"/>
            <a:endParaRPr lang="ru-RU" sz="1600" u="sng" dirty="0">
              <a:latin typeface="Times New Roman" panose="02020603050405020304" pitchFamily="18" charset="0"/>
              <a:cs typeface="Times New Roman" panose="02020603050405020304" pitchFamily="18" charset="0"/>
            </a:endParaRPr>
          </a:p>
          <a:p>
            <a:pPr algn="just"/>
            <a:r>
              <a:rPr lang="ru-RU" sz="1600" b="1" dirty="0">
                <a:latin typeface="Times New Roman" panose="02020603050405020304" pitchFamily="18" charset="0"/>
                <a:cs typeface="Times New Roman" panose="02020603050405020304" pitchFamily="18" charset="0"/>
              </a:rPr>
              <a:t>Кураторы выставки:</a:t>
            </a:r>
          </a:p>
          <a:p>
            <a:pPr algn="just"/>
            <a:r>
              <a:rPr lang="ru-RU" sz="1600" dirty="0" err="1">
                <a:latin typeface="Times New Roman" panose="02020603050405020304" pitchFamily="18" charset="0"/>
                <a:cs typeface="Times New Roman" panose="02020603050405020304" pitchFamily="18" charset="0"/>
              </a:rPr>
              <a:t>Пулатова</a:t>
            </a:r>
            <a:r>
              <a:rPr lang="ru-RU" sz="1600" dirty="0">
                <a:latin typeface="Times New Roman" panose="02020603050405020304" pitchFamily="18" charset="0"/>
                <a:cs typeface="Times New Roman" panose="02020603050405020304" pitchFamily="18" charset="0"/>
              </a:rPr>
              <a:t> Юлия Леонидовна – директор МКУ «Архив».</a:t>
            </a:r>
          </a:p>
          <a:p>
            <a:pPr algn="just"/>
            <a:r>
              <a:rPr lang="ru-RU" sz="1600" dirty="0" err="1">
                <a:latin typeface="Times New Roman" panose="02020603050405020304" pitchFamily="18" charset="0"/>
                <a:cs typeface="Times New Roman" panose="02020603050405020304" pitchFamily="18" charset="0"/>
              </a:rPr>
              <a:t>Шананин</a:t>
            </a:r>
            <a:r>
              <a:rPr lang="ru-RU" sz="1600" dirty="0">
                <a:latin typeface="Times New Roman" panose="02020603050405020304" pitchFamily="18" charset="0"/>
                <a:cs typeface="Times New Roman" panose="02020603050405020304" pitchFamily="18" charset="0"/>
              </a:rPr>
              <a:t> Сергей Петрович – ведущий специалист отдела комплектования, учёта и документов МКУ «Архив.</a:t>
            </a:r>
          </a:p>
        </p:txBody>
      </p:sp>
    </p:spTree>
    <p:extLst>
      <p:ext uri="{BB962C8B-B14F-4D97-AF65-F5344CB8AC3E}">
        <p14:creationId xmlns:p14="http://schemas.microsoft.com/office/powerpoint/2010/main" val="231744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491306" y="5805264"/>
            <a:ext cx="4214842" cy="646331"/>
          </a:xfrm>
          <a:prstGeom prst="rect">
            <a:avLst/>
          </a:prstGeom>
        </p:spPr>
        <p:txBody>
          <a:bodyPr wrap="square">
            <a:spAutoFit/>
          </a:bodyPr>
          <a:lstStyle/>
          <a:p>
            <a:pPr algn="ctr"/>
            <a:r>
              <a:rPr lang="ru-RU" sz="1200" dirty="0">
                <a:latin typeface="Times New Roman" pitchFamily="18" charset="0"/>
                <a:cs typeface="Times New Roman" pitchFamily="18" charset="0"/>
              </a:rPr>
              <a:t>Семья Анохиных.</a:t>
            </a:r>
          </a:p>
          <a:p>
            <a:pPr algn="ctr"/>
            <a:endParaRPr lang="ru-RU" sz="1200"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sp>
        <p:nvSpPr>
          <p:cNvPr id="8" name="Прямоугольник 7"/>
          <p:cNvSpPr/>
          <p:nvPr/>
        </p:nvSpPr>
        <p:spPr>
          <a:xfrm>
            <a:off x="5027790" y="5661248"/>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 Генрих Анохин во время службы </a:t>
            </a:r>
          </a:p>
          <a:p>
            <a:pPr algn="ctr"/>
            <a:r>
              <a:rPr lang="ru-RU" sz="1200" dirty="0">
                <a:latin typeface="Times New Roman" pitchFamily="18" charset="0"/>
                <a:cs typeface="Times New Roman" pitchFamily="18" charset="0"/>
              </a:rPr>
              <a:t>в рядах Красной армии,</a:t>
            </a:r>
          </a:p>
          <a:p>
            <a:pPr algn="ctr"/>
            <a:r>
              <a:rPr lang="ru-RU" sz="1200" dirty="0">
                <a:latin typeface="Times New Roman" pitchFamily="18" charset="0"/>
                <a:cs typeface="Times New Roman" pitchFamily="18" charset="0"/>
              </a:rPr>
              <a:t>1944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Д.328. </a:t>
            </a:r>
          </a:p>
        </p:txBody>
      </p:sp>
      <p:pic>
        <p:nvPicPr>
          <p:cNvPr id="4098" name="Picture 2" descr="D:\0-ВЫСТАВКА ТУР\АНОХИН\АНОХИН\АНОХИН\Семья Анохиных.f_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733" y="1428736"/>
            <a:ext cx="5533913" cy="3958469"/>
          </a:xfrm>
          <a:prstGeom prst="rect">
            <a:avLst/>
          </a:prstGeom>
          <a:noFill/>
        </p:spPr>
      </p:pic>
      <p:pic>
        <p:nvPicPr>
          <p:cNvPr id="4100" name="Picture 4" descr="D:\0-ВЫСТАВКА ТУР\2024. АНОХИН\Новая папка\image104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90673" y="1268760"/>
            <a:ext cx="2901807" cy="4130724"/>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82446" y="5600254"/>
            <a:ext cx="4214842" cy="1200329"/>
          </a:xfrm>
          <a:prstGeom prst="rect">
            <a:avLst/>
          </a:prstGeom>
        </p:spPr>
        <p:txBody>
          <a:bodyPr wrap="square">
            <a:spAutoFit/>
          </a:bodyPr>
          <a:lstStyle/>
          <a:p>
            <a:pPr algn="ctr"/>
            <a:r>
              <a:rPr lang="ru-RU" sz="1200" dirty="0">
                <a:latin typeface="Times New Roman" pitchFamily="18" charset="0"/>
                <a:cs typeface="Times New Roman" pitchFamily="18" charset="0"/>
              </a:rPr>
              <a:t>Г.И. Анохин – студент исторического факультета Днепропетровского государственного университета, переведенный с первого на третий курс. </a:t>
            </a:r>
          </a:p>
          <a:p>
            <a:pPr algn="ctr"/>
            <a:r>
              <a:rPr lang="ru-RU" sz="1200" dirty="0">
                <a:latin typeface="Times New Roman" pitchFamily="18" charset="0"/>
                <a:cs typeface="Times New Roman" pitchFamily="18" charset="0"/>
              </a:rPr>
              <a:t>Июнь 1947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МКУ «Архив». Ф.Р-602. Оп.1. Д.328.</a:t>
            </a:r>
          </a:p>
        </p:txBody>
      </p:sp>
      <p:sp>
        <p:nvSpPr>
          <p:cNvPr id="8" name="Прямоугольник 7"/>
          <p:cNvSpPr/>
          <p:nvPr/>
        </p:nvSpPr>
        <p:spPr>
          <a:xfrm>
            <a:off x="4724400" y="5733256"/>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Г. И. Анохин, преподаватель в г. Запорожье, проводит экскурсию на острое Хортица.</a:t>
            </a:r>
            <a:endParaRPr lang="ru-RU" sz="1200" dirty="0"/>
          </a:p>
          <a:p>
            <a:pPr algn="ctr"/>
            <a:r>
              <a:rPr lang="ru-RU" sz="1200" dirty="0">
                <a:latin typeface="Times New Roman" pitchFamily="18" charset="0"/>
                <a:cs typeface="Times New Roman" pitchFamily="18" charset="0"/>
              </a:rPr>
              <a:t>Запорожская область Украинская ССР. 1951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5122" name="Picture 2" descr="D:\0-ВЫСТАВКА ТУР\АНОХИН\АНОХИН\АНОХИН\Б.Анохин-студент исторического факультета ДГУ, переведенный с первого на третий курс. Июнь 1947г.f_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662" y="879542"/>
            <a:ext cx="2923258" cy="4692598"/>
          </a:xfrm>
          <a:prstGeom prst="rect">
            <a:avLst/>
          </a:prstGeom>
          <a:noFill/>
        </p:spPr>
      </p:pic>
      <p:pic>
        <p:nvPicPr>
          <p:cNvPr id="10242" name="Picture 2" descr="D:\0-ВЫСТАВКА ТУР\АНОХИН\АНОХИН\АНОХИН\fАнохин- преподаватель, Запорожье, Хортица._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1268" y="879542"/>
            <a:ext cx="3169554" cy="4754330"/>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0" y="5572140"/>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Г.И. Анохин во время экспедиции в горы.</a:t>
            </a:r>
          </a:p>
          <a:p>
            <a:pPr algn="ctr"/>
            <a:r>
              <a:rPr lang="ru-RU" sz="1200" dirty="0">
                <a:latin typeface="Times New Roman" pitchFamily="18" charset="0"/>
                <a:cs typeface="Times New Roman" pitchFamily="18" charset="0"/>
              </a:rPr>
              <a:t>Конец 60-х годов ХХ века.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sp>
        <p:nvSpPr>
          <p:cNvPr id="8" name="Прямоугольник 7"/>
          <p:cNvSpPr/>
          <p:nvPr/>
        </p:nvSpPr>
        <p:spPr>
          <a:xfrm>
            <a:off x="4714876" y="5500702"/>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Семья Анохиных (слева направо): Клавдия Степановна, мать Г.И Анохина, Г.И. Анохин и его жена, Людмила Алексеевна.</a:t>
            </a:r>
          </a:p>
          <a:p>
            <a:pPr algn="ctr"/>
            <a:r>
              <a:rPr lang="ru-RU" sz="1200" dirty="0">
                <a:latin typeface="Times New Roman" pitchFamily="18" charset="0"/>
                <a:cs typeface="Times New Roman" pitchFamily="18" charset="0"/>
              </a:rPr>
              <a:t>1968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3074" name="Picture 2" descr="D:\0-ВЫСТАВКА ТУР\АНОХИН\АНОХИН\АНОХИН\fАнохины- Клавдия Степановна, мама Г. Анохина,_2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5733" y="1916832"/>
            <a:ext cx="4909814" cy="3298118"/>
          </a:xfrm>
          <a:prstGeom prst="rect">
            <a:avLst/>
          </a:prstGeom>
          <a:noFill/>
        </p:spPr>
      </p:pic>
      <p:pic>
        <p:nvPicPr>
          <p:cNvPr id="3076" name="Picture 4" descr="D:\0-ВЫСТАВКА ТУР\Новая папка\image10450.jpg"/>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323528" y="1857364"/>
            <a:ext cx="3429024" cy="3405100"/>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231736" y="5786454"/>
            <a:ext cx="4214842" cy="1015663"/>
          </a:xfrm>
          <a:prstGeom prst="rect">
            <a:avLst/>
          </a:prstGeom>
        </p:spPr>
        <p:txBody>
          <a:bodyPr wrap="square">
            <a:spAutoFit/>
          </a:bodyPr>
          <a:lstStyle/>
          <a:p>
            <a:pPr algn="ctr"/>
            <a:r>
              <a:rPr lang="ru-RU" sz="1200" dirty="0"/>
              <a:t> </a:t>
            </a:r>
            <a:r>
              <a:rPr lang="ru-RU" sz="1200" dirty="0">
                <a:latin typeface="Times New Roman" pitchFamily="18" charset="0"/>
                <a:cs typeface="Times New Roman" pitchFamily="18" charset="0"/>
              </a:rPr>
              <a:t>Г.И.  Анохин во время  экспедиции к саамам </a:t>
            </a:r>
          </a:p>
          <a:p>
            <a:pPr algn="ctr"/>
            <a:r>
              <a:rPr lang="ru-RU" sz="1200" dirty="0">
                <a:latin typeface="Times New Roman" pitchFamily="18" charset="0"/>
                <a:cs typeface="Times New Roman" pitchFamily="18" charset="0"/>
              </a:rPr>
              <a:t>на Кольском полуострове.                                                                   Март 1957 года</a:t>
            </a:r>
          </a:p>
          <a:p>
            <a:pPr algn="ctr"/>
            <a:endParaRPr lang="ru-RU" sz="1200"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sp>
        <p:nvSpPr>
          <p:cNvPr id="8" name="Прямоугольник 7"/>
          <p:cNvSpPr/>
          <p:nvPr/>
        </p:nvSpPr>
        <p:spPr>
          <a:xfrm>
            <a:off x="4724400" y="5867416"/>
            <a:ext cx="4214842" cy="830997"/>
          </a:xfrm>
          <a:prstGeom prst="rect">
            <a:avLst/>
          </a:prstGeom>
        </p:spPr>
        <p:txBody>
          <a:bodyPr wrap="square">
            <a:spAutoFit/>
          </a:bodyPr>
          <a:lstStyle/>
          <a:p>
            <a:pPr algn="ctr"/>
            <a:r>
              <a:rPr lang="ru-RU" sz="1200" dirty="0">
                <a:latin typeface="Times New Roman" pitchFamily="18" charset="0"/>
                <a:cs typeface="Times New Roman" pitchFamily="18" charset="0"/>
              </a:rPr>
              <a:t>Г.И. Анохин, во время экспедиции.</a:t>
            </a:r>
          </a:p>
          <a:p>
            <a:pPr algn="ctr"/>
            <a:r>
              <a:rPr lang="ru-RU" sz="1200" dirty="0">
                <a:latin typeface="Times New Roman" pitchFamily="18" charset="0"/>
                <a:cs typeface="Times New Roman" pitchFamily="18" charset="0"/>
              </a:rPr>
              <a:t>Март 1975 года</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9218" name="Picture 2" descr="D:\0-ВЫСТАВКА ТУР\АНОХИН\АНОХИН\АНОХИН\Г.Анохин,март 1975 года.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0562" y="979215"/>
            <a:ext cx="4031878" cy="4807239"/>
          </a:xfrm>
          <a:prstGeom prst="rect">
            <a:avLst/>
          </a:prstGeom>
          <a:noFill/>
        </p:spPr>
      </p:pic>
      <p:pic>
        <p:nvPicPr>
          <p:cNvPr id="3074" name="Picture 2" descr="D:\0-ВЫСТАВКА ТУР\АНОХИН\АНОХИН\АНОХИН\Анохин-32 года. В экспедиции к саамам,f_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711" y="979215"/>
            <a:ext cx="3566661" cy="4807239"/>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7356" y="357166"/>
            <a:ext cx="5277855" cy="338554"/>
          </a:xfrm>
          <a:prstGeom prst="rect">
            <a:avLst/>
          </a:prstGeom>
        </p:spPr>
        <p:txBody>
          <a:bodyPr wrap="none">
            <a:spAutoFit/>
          </a:bodyPr>
          <a:lstStyle/>
          <a:p>
            <a:r>
              <a:rPr lang="ru-RU" sz="1600" b="1" i="1" dirty="0">
                <a:solidFill>
                  <a:srgbClr val="C00000"/>
                </a:solidFill>
                <a:latin typeface="Times New Roman" pitchFamily="18" charset="0"/>
                <a:cs typeface="Times New Roman" pitchFamily="18" charset="0"/>
              </a:rPr>
              <a:t>Тур Хейердал и Генрих Анохин. История одной дружбы</a:t>
            </a:r>
            <a:endParaRPr lang="ru-RU" sz="1600" i="1" dirty="0">
              <a:solidFill>
                <a:srgbClr val="C00000"/>
              </a:solidFill>
              <a:latin typeface="Times New Roman" pitchFamily="18" charset="0"/>
              <a:cs typeface="Times New Roman" pitchFamily="18" charset="0"/>
            </a:endParaRPr>
          </a:p>
        </p:txBody>
      </p:sp>
      <p:sp>
        <p:nvSpPr>
          <p:cNvPr id="7" name="Прямоугольник 6"/>
          <p:cNvSpPr/>
          <p:nvPr/>
        </p:nvSpPr>
        <p:spPr>
          <a:xfrm>
            <a:off x="141135" y="5313172"/>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Г.И. Анохин (слева) на Фарерских островах с местным жителем.</a:t>
            </a:r>
          </a:p>
          <a:p>
            <a:pPr algn="ctr"/>
            <a:r>
              <a:rPr lang="ru-RU" sz="1200" dirty="0">
                <a:latin typeface="Times New Roman" pitchFamily="18" charset="0"/>
                <a:cs typeface="Times New Roman" pitchFamily="18" charset="0"/>
              </a:rPr>
              <a:t>Фарерские острова, Дания, 1992 год</a:t>
            </a:r>
          </a:p>
          <a:p>
            <a:pPr algn="ctr"/>
            <a:endParaRPr lang="ru-RU" sz="1200"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sp>
        <p:nvSpPr>
          <p:cNvPr id="8" name="Прямоугольник 7"/>
          <p:cNvSpPr/>
          <p:nvPr/>
        </p:nvSpPr>
        <p:spPr>
          <a:xfrm>
            <a:off x="4793990" y="5313172"/>
            <a:ext cx="4214842" cy="1015663"/>
          </a:xfrm>
          <a:prstGeom prst="rect">
            <a:avLst/>
          </a:prstGeom>
        </p:spPr>
        <p:txBody>
          <a:bodyPr wrap="square">
            <a:spAutoFit/>
          </a:bodyPr>
          <a:lstStyle/>
          <a:p>
            <a:pPr algn="ctr"/>
            <a:r>
              <a:rPr lang="ru-RU" sz="1200" dirty="0">
                <a:latin typeface="Times New Roman" pitchFamily="18" charset="0"/>
                <a:cs typeface="Times New Roman" pitchFamily="18" charset="0"/>
              </a:rPr>
              <a:t>Генрих Анохин (справа) и его фарерский друг,                           Вальдемар </a:t>
            </a:r>
            <a:r>
              <a:rPr lang="ru-RU" sz="1200" dirty="0" err="1">
                <a:latin typeface="Times New Roman" pitchFamily="18" charset="0"/>
                <a:cs typeface="Times New Roman" pitchFamily="18" charset="0"/>
              </a:rPr>
              <a:t>Далсгор</a:t>
            </a:r>
            <a:r>
              <a:rPr lang="ru-RU" sz="1200" dirty="0">
                <a:latin typeface="Times New Roman" pitchFamily="18" charset="0"/>
                <a:cs typeface="Times New Roman" pitchFamily="18" charset="0"/>
              </a:rPr>
              <a:t> (слева),</a:t>
            </a:r>
          </a:p>
          <a:p>
            <a:pPr algn="ctr"/>
            <a:r>
              <a:rPr lang="ru-RU" sz="1200" dirty="0">
                <a:latin typeface="Times New Roman" pitchFamily="18" charset="0"/>
                <a:cs typeface="Times New Roman" pitchFamily="18" charset="0"/>
              </a:rPr>
              <a:t> Фарерские острова, Дания, 1992 год</a:t>
            </a:r>
          </a:p>
          <a:p>
            <a:pPr algn="ctr"/>
            <a:endParaRPr lang="ru-RU" sz="1200" i="1" dirty="0">
              <a:latin typeface="Times New Roman" pitchFamily="18" charset="0"/>
              <a:cs typeface="Times New Roman" pitchFamily="18" charset="0"/>
            </a:endParaRPr>
          </a:p>
          <a:p>
            <a:pPr algn="ctr"/>
            <a:r>
              <a:rPr lang="ru-RU" sz="1200" i="1" dirty="0">
                <a:latin typeface="Times New Roman" pitchFamily="18" charset="0"/>
                <a:cs typeface="Times New Roman" pitchFamily="18" charset="0"/>
              </a:rPr>
              <a:t>Личный архив Е.А. Котенко</a:t>
            </a:r>
          </a:p>
        </p:txBody>
      </p:sp>
      <p:pic>
        <p:nvPicPr>
          <p:cNvPr id="10243" name="Picture 3" descr="D:\0-ВЫСТАВКА ТУР\Новая папка\fГ.Анохин на Фарерских островах с местным жителем._3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068" y="1916832"/>
            <a:ext cx="4367158" cy="2932952"/>
          </a:xfrm>
          <a:prstGeom prst="rect">
            <a:avLst/>
          </a:prstGeom>
          <a:noFill/>
        </p:spPr>
      </p:pic>
      <p:pic>
        <p:nvPicPr>
          <p:cNvPr id="5122" name="Picture 2" descr="D:\0-ВЫСТАВКА ТУР\АНОХИН\АНОХИН\АНОХИН\Г.Анохин и его Фарерский другf_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793990" y="1916832"/>
            <a:ext cx="4217176" cy="2906017"/>
          </a:xfrm>
          <a:prstGeom prst="rect">
            <a:avLst/>
          </a:prstGeom>
          <a:noFill/>
        </p:spPr>
      </p:pic>
    </p:spTree>
    <p:extLst>
      <p:ext uri="{BB962C8B-B14F-4D97-AF65-F5344CB8AC3E}">
        <p14:creationId xmlns:p14="http://schemas.microsoft.com/office/powerpoint/2010/main" val="2317447918"/>
      </p:ext>
    </p:extLst>
  </p:cSld>
  <p:clrMapOvr>
    <a:masterClrMapping/>
  </p:clrMapOvr>
</p:sld>
</file>

<file path=ppt/theme/theme1.xml><?xml version="1.0" encoding="utf-8"?>
<a:theme xmlns:a="http://schemas.openxmlformats.org/drawingml/2006/main" name="Тема Office">
  <a:themeElements>
    <a:clrScheme name="Другая 5">
      <a:dk1>
        <a:sysClr val="windowText" lastClr="000000"/>
      </a:dk1>
      <a:lt1>
        <a:sysClr val="window" lastClr="FFFFFF"/>
      </a:lt1>
      <a:dk2>
        <a:srgbClr val="895D1D"/>
      </a:dk2>
      <a:lt2>
        <a:srgbClr val="ECE9C6"/>
      </a:lt2>
      <a:accent1>
        <a:srgbClr val="873624"/>
      </a:accent1>
      <a:accent2>
        <a:srgbClr val="D6862D"/>
      </a:accent2>
      <a:accent3>
        <a:srgbClr val="A29A36"/>
      </a:accent3>
      <a:accent4>
        <a:srgbClr val="877F6C"/>
      </a:accent4>
      <a:accent5>
        <a:srgbClr val="972109"/>
      </a:accent5>
      <a:accent6>
        <a:srgbClr val="AEB795"/>
      </a:accent6>
      <a:hlink>
        <a:srgbClr val="CC9900"/>
      </a:hlink>
      <a:folHlink>
        <a:srgbClr val="7226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11360</TotalTime>
  <Words>2353</Words>
  <Application>Microsoft Office PowerPoint</Application>
  <PresentationFormat>Экран (4:3)</PresentationFormat>
  <Paragraphs>388</Paragraphs>
  <Slides>42</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42</vt:i4>
      </vt:variant>
    </vt:vector>
  </HeadingPairs>
  <TitlesOfParts>
    <vt:vector size="48" baseType="lpstr">
      <vt:lpstr>Arial</vt:lpstr>
      <vt:lpstr>Calibri</vt:lpstr>
      <vt:lpstr>Monotype Corsiva</vt:lpstr>
      <vt:lpstr>Times New Roman</vt:lpstr>
      <vt:lpstr>Vijaya</vt:lpstr>
      <vt:lpstr>Тема Office</vt:lpstr>
      <vt:lpstr>   Электронная фотодокументальная выставка «Тур Хейердал и Генрих Анохин. История одной дружбы»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Чага</dc:title>
  <dc:creator>u07_02</dc:creator>
  <cp:lastModifiedBy>u19_02</cp:lastModifiedBy>
  <cp:revision>1583</cp:revision>
  <cp:lastPrinted>2024-04-26T12:00:17Z</cp:lastPrinted>
  <dcterms:created xsi:type="dcterms:W3CDTF">2018-05-28T14:19:29Z</dcterms:created>
  <dcterms:modified xsi:type="dcterms:W3CDTF">2024-12-18T08:34:41Z</dcterms:modified>
</cp:coreProperties>
</file>