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2"/>
  </p:notesMasterIdLst>
  <p:sldIdLst>
    <p:sldId id="303" r:id="rId2"/>
    <p:sldId id="328" r:id="rId3"/>
    <p:sldId id="302" r:id="rId4"/>
    <p:sldId id="342" r:id="rId5"/>
    <p:sldId id="343" r:id="rId6"/>
    <p:sldId id="344" r:id="rId7"/>
    <p:sldId id="307" r:id="rId8"/>
    <p:sldId id="304" r:id="rId9"/>
    <p:sldId id="305" r:id="rId10"/>
    <p:sldId id="334" r:id="rId11"/>
    <p:sldId id="337" r:id="rId12"/>
    <p:sldId id="306" r:id="rId13"/>
    <p:sldId id="319" r:id="rId14"/>
    <p:sldId id="335" r:id="rId15"/>
    <p:sldId id="318" r:id="rId16"/>
    <p:sldId id="308" r:id="rId17"/>
    <p:sldId id="312" r:id="rId18"/>
    <p:sldId id="348" r:id="rId19"/>
    <p:sldId id="309" r:id="rId20"/>
    <p:sldId id="347" r:id="rId21"/>
    <p:sldId id="310" r:id="rId22"/>
    <p:sldId id="311" r:id="rId23"/>
    <p:sldId id="331" r:id="rId24"/>
    <p:sldId id="322" r:id="rId25"/>
    <p:sldId id="329" r:id="rId26"/>
    <p:sldId id="338" r:id="rId27"/>
    <p:sldId id="316" r:id="rId28"/>
    <p:sldId id="314" r:id="rId29"/>
    <p:sldId id="333" r:id="rId30"/>
    <p:sldId id="332" r:id="rId31"/>
    <p:sldId id="320" r:id="rId32"/>
    <p:sldId id="321" r:id="rId33"/>
    <p:sldId id="315" r:id="rId34"/>
    <p:sldId id="317" r:id="rId35"/>
    <p:sldId id="325" r:id="rId36"/>
    <p:sldId id="327" r:id="rId37"/>
    <p:sldId id="326" r:id="rId38"/>
    <p:sldId id="341" r:id="rId39"/>
    <p:sldId id="346" r:id="rId40"/>
    <p:sldId id="313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4A3B"/>
    <a:srgbClr val="F7F9AD"/>
    <a:srgbClr val="FF5353"/>
    <a:srgbClr val="F0B6CB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98" autoAdjust="0"/>
    <p:restoredTop sz="94709" autoAdjust="0"/>
  </p:normalViewPr>
  <p:slideViewPr>
    <p:cSldViewPr>
      <p:cViewPr varScale="1">
        <p:scale>
          <a:sx n="109" d="100"/>
          <a:sy n="109" d="100"/>
        </p:scale>
        <p:origin x="162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5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601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BDF089-47E4-4188-87F9-DF2F88D22C6D}" type="datetimeFigureOut">
              <a:rPr lang="ru-RU" smtClean="0"/>
              <a:pPr/>
              <a:t>11.07.2024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E0D4EA-4D1F-4B89-A223-600DA95219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916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E0D4EA-4D1F-4B89-A223-600DA95219D9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410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E0D4EA-4D1F-4B89-A223-600DA95219D9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3023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E0D4EA-4D1F-4B89-A223-600DA95219D9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9685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E0D4EA-4D1F-4B89-A223-600DA95219D9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623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E0D4EA-4D1F-4B89-A223-600DA95219D9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073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97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9291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827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862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878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455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11.07.2024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515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11.07.2024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867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11.07.2024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3811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910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559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162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3464" y="971983"/>
            <a:ext cx="8229600" cy="857256"/>
          </a:xfrm>
        </p:spPr>
        <p:txBody>
          <a:bodyPr>
            <a:noAutofit/>
          </a:bodyPr>
          <a:lstStyle/>
          <a:p>
            <a:r>
              <a:rPr lang="ru-RU" sz="4800" dirty="0">
                <a:solidFill>
                  <a:srgbClr val="FFFF00"/>
                </a:solidFill>
                <a:latin typeface="+mn-lt"/>
              </a:rPr>
              <a:t/>
            </a:r>
            <a:br>
              <a:rPr lang="ru-RU" sz="4800" dirty="0">
                <a:solidFill>
                  <a:srgbClr val="FFFF00"/>
                </a:solidFill>
                <a:latin typeface="+mn-lt"/>
              </a:rPr>
            </a:br>
            <a:r>
              <a:rPr lang="ru-RU" sz="4800" dirty="0">
                <a:solidFill>
                  <a:srgbClr val="FFFF00"/>
                </a:solidFill>
                <a:latin typeface="+mn-lt"/>
              </a:rPr>
              <a:t/>
            </a:r>
            <a:br>
              <a:rPr lang="ru-RU" sz="4800" dirty="0">
                <a:solidFill>
                  <a:srgbClr val="FFFF00"/>
                </a:solidFill>
                <a:latin typeface="+mn-lt"/>
              </a:rPr>
            </a:br>
            <a:r>
              <a:rPr lang="ru-RU" sz="4800" dirty="0">
                <a:solidFill>
                  <a:srgbClr val="FFFF00"/>
                </a:solidFill>
                <a:latin typeface="+mn-lt"/>
              </a:rPr>
              <a:t/>
            </a:r>
            <a:br>
              <a:rPr lang="ru-RU" sz="4800" dirty="0">
                <a:solidFill>
                  <a:srgbClr val="FFFF00"/>
                </a:solidFill>
                <a:latin typeface="+mn-lt"/>
              </a:rPr>
            </a:br>
            <a:r>
              <a:rPr lang="ru-RU" sz="4800" dirty="0">
                <a:solidFill>
                  <a:srgbClr val="FFFF00"/>
                </a:solidFill>
                <a:latin typeface="+mn-lt"/>
              </a:rPr>
              <a:t/>
            </a:r>
            <a:br>
              <a:rPr lang="ru-RU" sz="4800" dirty="0">
                <a:solidFill>
                  <a:srgbClr val="FFFF00"/>
                </a:solidFill>
                <a:latin typeface="+mn-lt"/>
              </a:rPr>
            </a:br>
            <a:r>
              <a:rPr lang="ru-RU" sz="800" dirty="0">
                <a:solidFill>
                  <a:srgbClr val="FFFF00"/>
                </a:solidFill>
                <a:latin typeface="+mn-lt"/>
              </a:rPr>
              <a:t/>
            </a:r>
            <a:br>
              <a:rPr lang="ru-RU" sz="800" dirty="0">
                <a:solidFill>
                  <a:srgbClr val="FFFF00"/>
                </a:solidFill>
                <a:latin typeface="+mn-lt"/>
              </a:rPr>
            </a:br>
            <a:r>
              <a:rPr lang="ru-RU" sz="800" dirty="0">
                <a:solidFill>
                  <a:srgbClr val="FFFF00"/>
                </a:solidFill>
                <a:latin typeface="+mn-lt"/>
              </a:rPr>
              <a:t/>
            </a:r>
            <a:br>
              <a:rPr lang="ru-RU" sz="800" dirty="0">
                <a:solidFill>
                  <a:srgbClr val="FFFF00"/>
                </a:solidFill>
                <a:latin typeface="+mn-lt"/>
              </a:rPr>
            </a:br>
            <a:r>
              <a:rPr lang="ru-RU" sz="800" dirty="0">
                <a:solidFill>
                  <a:srgbClr val="FFFF00"/>
                </a:solidFill>
                <a:latin typeface="+mn-lt"/>
              </a:rPr>
              <a:t/>
            </a:r>
            <a:br>
              <a:rPr lang="ru-RU" sz="800" dirty="0">
                <a:solidFill>
                  <a:srgbClr val="FFFF00"/>
                </a:solidFill>
                <a:latin typeface="+mn-lt"/>
              </a:rPr>
            </a:br>
            <a:r>
              <a:rPr lang="ru-RU" sz="800" dirty="0">
                <a:solidFill>
                  <a:srgbClr val="FFFF00"/>
                </a:solidFill>
                <a:latin typeface="+mn-lt"/>
              </a:rPr>
              <a:t/>
            </a:r>
            <a:br>
              <a:rPr lang="ru-RU" sz="800" dirty="0">
                <a:solidFill>
                  <a:srgbClr val="FFFF00"/>
                </a:solidFill>
                <a:latin typeface="+mn-lt"/>
              </a:rPr>
            </a:br>
            <a:r>
              <a:rPr lang="ru-RU" sz="800" dirty="0">
                <a:solidFill>
                  <a:srgbClr val="FFFF00"/>
                </a:solidFill>
                <a:latin typeface="+mn-lt"/>
              </a:rPr>
              <a:t/>
            </a:r>
            <a:br>
              <a:rPr lang="ru-RU" sz="800" dirty="0">
                <a:solidFill>
                  <a:srgbClr val="FFFF00"/>
                </a:solidFill>
                <a:latin typeface="+mn-lt"/>
              </a:rPr>
            </a:br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Сила журналиста – в слове</a:t>
            </a:r>
            <a:b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2910" y="500042"/>
            <a:ext cx="7858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казенное учреждение 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муниципального образования Ейский район «Архив» 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(МКУ «Архив»)</a:t>
            </a:r>
          </a:p>
        </p:txBody>
      </p:sp>
      <p:pic>
        <p:nvPicPr>
          <p:cNvPr id="5123" name="Picture 3" descr="\\192.168.1.222\обмен для всех\АРХИВ МКУ\ШАНАНИН\ЗНАКИ АРХИВА\Эмблема архива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24" y="285728"/>
            <a:ext cx="1000132" cy="9712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34302" y="2907930"/>
            <a:ext cx="88753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/>
          </a:p>
          <a:p>
            <a:pPr algn="ctr"/>
            <a:endParaRPr lang="ru-RU" b="1" dirty="0"/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Monotype Corsiva" pitchFamily="66" charset="0"/>
              </a:rPr>
              <a:t>К 100-летию со дня рождения Юрия Григорьевича </a:t>
            </a:r>
            <a:r>
              <a:rPr lang="ru-RU" sz="2400" b="1" dirty="0" err="1">
                <a:solidFill>
                  <a:srgbClr val="002060"/>
                </a:solidFill>
                <a:latin typeface="Monotype Corsiva" pitchFamily="66" charset="0"/>
              </a:rPr>
              <a:t>Тарады</a:t>
            </a:r>
            <a:r>
              <a:rPr lang="ru-RU" sz="2400" b="1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Monotype Corsiva" pitchFamily="66" charset="0"/>
              </a:rPr>
              <a:t>(18.05.1924-09.04.1995) – Заслуженного работника культуры РСФСР,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Monotype Corsiva" pitchFamily="66" charset="0"/>
              </a:rPr>
              <a:t>члена Союза журналистов СССР, Почётного гражданина города Ейска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00429" y="5857892"/>
            <a:ext cx="2290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Monotype Corsiva" pitchFamily="66" charset="0"/>
                <a:cs typeface="Vijaya" pitchFamily="34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Monotype Corsiva" pitchFamily="66" charset="0"/>
                <a:cs typeface="Vijaya" pitchFamily="34" charset="0"/>
              </a:rPr>
              <a:t>Ейск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Monotype Corsiva" pitchFamily="66" charset="0"/>
                <a:cs typeface="Vijaya" pitchFamily="34" charset="0"/>
              </a:rPr>
              <a:t>2024 </a:t>
            </a:r>
          </a:p>
        </p:txBody>
      </p:sp>
      <p:pic>
        <p:nvPicPr>
          <p:cNvPr id="1026" name="Picture 2" descr="H:\герб Ейский района.jpg"/>
          <p:cNvPicPr>
            <a:picLocks noChangeAspect="1" noChangeArrowheads="1"/>
          </p:cNvPicPr>
          <p:nvPr/>
        </p:nvPicPr>
        <p:blipFill>
          <a:blip r:embed="rId3" cstate="email">
            <a:lum brigh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34" y="285728"/>
            <a:ext cx="855470" cy="10715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898" y="692695"/>
            <a:ext cx="3449121" cy="482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450" b="-1"/>
          <a:stretch/>
        </p:blipFill>
        <p:spPr bwMode="auto">
          <a:xfrm>
            <a:off x="4855436" y="552983"/>
            <a:ext cx="3460979" cy="4964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A2FF26-F080-0FBE-C082-1C7F0CDFE338}"/>
              </a:ext>
            </a:extLst>
          </p:cNvPr>
          <p:cNvSpPr txBox="1"/>
          <p:nvPr/>
        </p:nvSpPr>
        <p:spPr>
          <a:xfrm>
            <a:off x="-180528" y="5589240"/>
            <a:ext cx="4572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Удостоверение к медали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«За оборону Кавказа»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 18 сентября 1946 года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Тарады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Ю.Г.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Из семейного архива </a:t>
            </a:r>
            <a:r>
              <a:rPr kumimoji="0" lang="ru-RU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Тарады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Ю.Г.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493149-BA42-A575-4986-7F73AB38E545}"/>
              </a:ext>
            </a:extLst>
          </p:cNvPr>
          <p:cNvSpPr txBox="1"/>
          <p:nvPr/>
        </p:nvSpPr>
        <p:spPr>
          <a:xfrm>
            <a:off x="4254682" y="5596591"/>
            <a:ext cx="466248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Удостоверение к медали «За отвагу»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от 13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октября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1947 года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Тарады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Ю.Г.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Из семейного архива </a:t>
            </a:r>
            <a:r>
              <a:rPr kumimoji="0" lang="ru-RU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Тарады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Ю.Г.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D8B1952-CE9D-72ED-3379-67B8BD412280}"/>
              </a:ext>
            </a:extLst>
          </p:cNvPr>
          <p:cNvSpPr/>
          <p:nvPr/>
        </p:nvSpPr>
        <p:spPr>
          <a:xfrm>
            <a:off x="3007989" y="260648"/>
            <a:ext cx="26993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Сила журналиста – в слове</a:t>
            </a:r>
            <a:endParaRPr lang="ru-RU" sz="16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226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235" y="1844824"/>
            <a:ext cx="4365529" cy="2952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87799" y="1700808"/>
            <a:ext cx="4399239" cy="325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1852E5-6205-A536-4FE2-53CC0F0CB35C}"/>
              </a:ext>
            </a:extLst>
          </p:cNvPr>
          <p:cNvSpPr txBox="1"/>
          <p:nvPr/>
        </p:nvSpPr>
        <p:spPr>
          <a:xfrm>
            <a:off x="-1" y="5301208"/>
            <a:ext cx="4572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Удостоверение к медали «За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доблестный труд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Великой Отечественной войне 1941-1945 гг.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от 8 мая 1946 года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Тарады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Ю.Г.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Из семейного архива </a:t>
            </a:r>
            <a:r>
              <a:rPr kumimoji="0" lang="ru-RU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Тарады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Ю.Г.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F912BA-90FB-7E7C-297D-3124888F5AD2}"/>
              </a:ext>
            </a:extLst>
          </p:cNvPr>
          <p:cNvSpPr txBox="1"/>
          <p:nvPr/>
        </p:nvSpPr>
        <p:spPr>
          <a:xfrm>
            <a:off x="4355976" y="5326459"/>
            <a:ext cx="487406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Тарада Ю.Г. – секретарь Ейского горкома ВЛКСМ (слева), Ейск. 1946 год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Фонды Ейского историко-краеведческого музея                          им. В.В. Самсонова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F942C8C-6156-83DC-B5F2-3725EF6FD7E8}"/>
              </a:ext>
            </a:extLst>
          </p:cNvPr>
          <p:cNvSpPr/>
          <p:nvPr/>
        </p:nvSpPr>
        <p:spPr>
          <a:xfrm>
            <a:off x="3007989" y="260648"/>
            <a:ext cx="26993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Сила журналиста – в слове</a:t>
            </a:r>
            <a:endParaRPr lang="ru-RU" sz="16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555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6448" y="4778698"/>
            <a:ext cx="36004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Секретарь Ейского горкома ВЛКСМ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Тарада Ю.Г. с пионерами,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Ейск. 1940-е годы </a:t>
            </a:r>
          </a:p>
          <a:p>
            <a:pPr algn="ctr"/>
            <a:endParaRPr lang="ru-RU" sz="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Фонды Ейского историко-краеведческого музея им. В.В. Самсонова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14876" y="4786322"/>
            <a:ext cx="37862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Тарада Ю.Г. (впереди справа) во главе колонны участников 2-го городского пионерского слёта, Ейск. 1946 год</a:t>
            </a:r>
          </a:p>
          <a:p>
            <a:pPr algn="ctr"/>
            <a:endParaRPr lang="ru-RU" sz="800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Фонды Ейского историко-краеведческого музея им. В.В. Самсонова</a:t>
            </a:r>
          </a:p>
          <a:p>
            <a:pPr algn="ctr"/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07989" y="260648"/>
            <a:ext cx="26993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Сила журналиста – в слове</a:t>
            </a:r>
            <a:endParaRPr lang="ru-RU" sz="1600" b="1" i="1" dirty="0">
              <a:solidFill>
                <a:srgbClr val="C0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BB22CA-72B3-CC85-3B42-B87CE42A6C1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114865"/>
            <a:ext cx="4088954" cy="30629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3447536-82B8-6D96-9FD4-59DD13A65E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42"/>
          <a:stretch/>
        </p:blipFill>
        <p:spPr>
          <a:xfrm>
            <a:off x="4427984" y="1118297"/>
            <a:ext cx="4535668" cy="306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011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5666070"/>
            <a:ext cx="44644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Газета «Ейская правда» от 1 января 1956 года № 1, главным редактором которой с 1954 по 1959 год 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был Тарада Ю.Г. </a:t>
            </a:r>
          </a:p>
          <a:p>
            <a:pPr algn="ctr"/>
            <a:endParaRPr lang="ru-RU" sz="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МКУ «Архив».Ф.Р-365. Оп.1. Д.35. Л.1. </a:t>
            </a:r>
            <a:endParaRPr lang="ru-RU" sz="1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99992" y="5664150"/>
            <a:ext cx="46469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Газета «Приазовские степи» от 1 июля 1967 года № 105, главным редактором которой с 1962 по 1981 год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был Тарада Ю.Г. </a:t>
            </a:r>
          </a:p>
          <a:p>
            <a:pPr algn="ctr"/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МКУ «Архив».Ф.Р-539. Оп.1. Д.42. Л.1.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07989" y="260648"/>
            <a:ext cx="26993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Сила журналиста – в слове</a:t>
            </a:r>
            <a:endParaRPr lang="ru-RU" sz="1600" b="1" i="1" dirty="0">
              <a:solidFill>
                <a:srgbClr val="C0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1BBE94-B59A-10D6-5D34-DDC91ED1709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3" y="692696"/>
            <a:ext cx="3288035" cy="48646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22D37AD-D4BA-64A8-E1DE-3474E375278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0287" y="692696"/>
            <a:ext cx="3416129" cy="488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917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4833" y="1196752"/>
            <a:ext cx="4612043" cy="3126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1" y="1916831"/>
            <a:ext cx="4104457" cy="1394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D939BA-B834-54C9-4B54-D1E0D292DC76}"/>
              </a:ext>
            </a:extLst>
          </p:cNvPr>
          <p:cNvSpPr txBox="1"/>
          <p:nvPr/>
        </p:nvSpPr>
        <p:spPr>
          <a:xfrm>
            <a:off x="107504" y="4581128"/>
            <a:ext cx="41764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Депутатский билет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Ейского городского Совета депутатов трудящихся  5-го созыва от 1955 года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Тарады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Ю.Г.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Из семейного архива </a:t>
            </a:r>
            <a:r>
              <a:rPr kumimoji="0" lang="ru-RU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Тарады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Ю.Г.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E15016-BC1B-30F7-7E59-51E9A4944641}"/>
              </a:ext>
            </a:extLst>
          </p:cNvPr>
          <p:cNvSpPr txBox="1"/>
          <p:nvPr/>
        </p:nvSpPr>
        <p:spPr>
          <a:xfrm>
            <a:off x="4644008" y="4787543"/>
            <a:ext cx="4572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Удостоверение к малой серебряной медали ВСХВ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от 4 февраля 1958 года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Тарады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Ю.Г.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Из семейного архива </a:t>
            </a:r>
            <a:r>
              <a:rPr kumimoji="0" lang="ru-RU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Тарады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Ю.Г.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DD40874-1DE2-BF0E-BE55-379422879DC1}"/>
              </a:ext>
            </a:extLst>
          </p:cNvPr>
          <p:cNvSpPr/>
          <p:nvPr/>
        </p:nvSpPr>
        <p:spPr>
          <a:xfrm>
            <a:off x="3007989" y="260648"/>
            <a:ext cx="26993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Сила журналиста – в слове</a:t>
            </a:r>
            <a:endParaRPr lang="ru-RU" sz="16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284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956" y="4725144"/>
            <a:ext cx="424733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Тарада Ю.Г. (первый слева) и лётчик-космонавт Попович П.Р. (второй слева) в редакции газеты «Приазовские степи»,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Ейск. 1960-е годы </a:t>
            </a:r>
          </a:p>
          <a:p>
            <a:pPr algn="ctr"/>
            <a:endParaRPr lang="ru-RU" sz="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Фонды Ейского историко-краеведческого музея                 им. В.В. Самсонова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32040" y="4757112"/>
            <a:ext cx="37862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Тарада Ю.Г. (первый справа) среди работников газеты «Приазовские степи»,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Ейск. 1970-е</a:t>
            </a:r>
            <a:r>
              <a:rPr lang="ru-RU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годы </a:t>
            </a:r>
          </a:p>
          <a:p>
            <a:pPr algn="ctr"/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МКУ «Архив».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Фотоопись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2. № 170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07989" y="260648"/>
            <a:ext cx="26993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Сила журналиста – в слове</a:t>
            </a:r>
            <a:endParaRPr lang="ru-RU" sz="1600" b="1" i="1" dirty="0">
              <a:solidFill>
                <a:srgbClr val="C0000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593CA98-DC52-2FB7-9594-3CA591CBBEA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466" y="1268760"/>
            <a:ext cx="4330313" cy="32464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1BF0E1-0EFE-4324-2326-FACC88D025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2240" y="1556792"/>
            <a:ext cx="4424007" cy="257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997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4048" y="5107890"/>
            <a:ext cx="36004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Тарада Ю.Г. в своём рабочем кабинете в редакции газеты «Ейская правда», 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Ейск. 1965 год </a:t>
            </a:r>
          </a:p>
          <a:p>
            <a:pPr algn="ctr"/>
            <a:endParaRPr lang="ru-RU" sz="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Фонды Ейского историко-краеведческого музея им. В.В. Самсонова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512" y="5107890"/>
            <a:ext cx="37862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Членский билет Союза журналистов СССР от 10 августа 1962 года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Тарады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Ю.Г.</a:t>
            </a:r>
          </a:p>
          <a:p>
            <a:pPr algn="ctr"/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Из семейного архива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Тарады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Ю.Г.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07989" y="260648"/>
            <a:ext cx="26993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Сила журналиста – в слове</a:t>
            </a:r>
            <a:endParaRPr lang="ru-RU" sz="1600" b="1" i="1" dirty="0">
              <a:solidFill>
                <a:srgbClr val="C00000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1F7E97E-DBA3-E11A-F881-5A1B861076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2167890"/>
            <a:ext cx="4319701" cy="147903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0039A0F-1F1C-D2BA-9820-01403BEA715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287227"/>
            <a:ext cx="4416066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4850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5767502"/>
            <a:ext cx="36004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Письмо Власова Ю.П. к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Тараде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Ю.Г.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от 25 апреля 1966 года </a:t>
            </a:r>
          </a:p>
          <a:p>
            <a:pPr algn="ctr"/>
            <a:endParaRPr lang="ru-RU" sz="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Из семейного архива Котенко Е.А.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79912" y="5229200"/>
            <a:ext cx="532739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Тарада Ю.Г. (слева) – главный редактор газеты 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«Ейская правда», Чага Л.А. (в центре) – таксидермист,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Власов Ю.П. (справа) – чемпион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XVIII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Олимпийских игр                        по тяжёлой атлетике осматривают чучело птицы, 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Ейск. 1960-е годы </a:t>
            </a:r>
          </a:p>
          <a:p>
            <a:pPr algn="ctr"/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Из семейного архива Котенко Е.А.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07989" y="260648"/>
            <a:ext cx="26993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Сила журналиста – в слове</a:t>
            </a:r>
            <a:endParaRPr lang="ru-RU" sz="1600" b="1" i="1" dirty="0">
              <a:solidFill>
                <a:srgbClr val="C0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FFD085-76BD-EAF7-CBCF-2EC883DFAE0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9912" y="1503334"/>
            <a:ext cx="5149901" cy="322234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260DF0F-6DE8-D31E-140E-775FBDC9A3D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10650"/>
            <a:ext cx="3539465" cy="500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6467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88" y="5344677"/>
            <a:ext cx="42540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Решение Ейского городского Совета народных депутатов трудящихся Краснодарского края             от 27.02.1975 № 74 «Об установке бронекатера «Ейский патриот»</a:t>
            </a:r>
          </a:p>
          <a:p>
            <a:pPr algn="ctr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МКУ «Архив» Ф.Р-79. Оп.2. Д.301. Л.175.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66456" y="5175401"/>
            <a:ext cx="425401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Тарада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Ю.Г. (слева) – редактор газеты «Приазовские степи», среди группы ветеранов во время подготовительных работ перед открытием бронекатера «Ейский патриот». 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1975 год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Из семейного архива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Тарады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Ю.Г.</a:t>
            </a:r>
          </a:p>
          <a:p>
            <a:pPr algn="ctr"/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07989" y="260648"/>
            <a:ext cx="26993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Сила журналиста – в слове</a:t>
            </a:r>
            <a:endParaRPr lang="ru-RU" sz="1600" b="1" i="1" dirty="0">
              <a:solidFill>
                <a:srgbClr val="C0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73FF23-25A1-A25B-B83D-17BD2C30E6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435"/>
          <a:stretch/>
        </p:blipFill>
        <p:spPr>
          <a:xfrm>
            <a:off x="539552" y="587222"/>
            <a:ext cx="3029543" cy="475349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B4E6DF-293A-22FB-350A-A1FBE6F1825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36" y="1124744"/>
            <a:ext cx="4896420" cy="326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853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655" y="4786322"/>
            <a:ext cx="483823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Торжественное открытие бронекатера «Ейский патриот», установленного на постаменте в г. Ейске, 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 основания Ейской косы по ходатайству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Тарады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Ю.Г.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8 мая 1975 года</a:t>
            </a:r>
          </a:p>
          <a:p>
            <a:pPr algn="ctr"/>
            <a:endParaRPr lang="ru-RU" sz="800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Фонды Ейского историко-краеведческого музея                             им. В.В. Самсонова</a:t>
            </a:r>
          </a:p>
          <a:p>
            <a:pPr algn="ctr"/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50499" y="4442916"/>
            <a:ext cx="378621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Балев Б.Ф. (слева) – Почётный гражданин города Ейска, в годы Великой Отечественной войны – командир бронекатера «Ейский патриот» и Тарада Ю.Г. (справа) – редактор газеты «Приазовские степи» во время торжественной церемонии открытия бронекатера «Ейский патриот». 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8 мая 1975 года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МКУ «Архив».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Фотоопись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2. № 172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07989" y="260648"/>
            <a:ext cx="26993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Сила журналиста – в слове</a:t>
            </a:r>
            <a:endParaRPr lang="ru-RU" sz="1600" b="1" i="1" dirty="0">
              <a:solidFill>
                <a:srgbClr val="C0000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EF862B3-90DF-6140-3A02-B12C5B36A06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663" y="1103678"/>
            <a:ext cx="4687369" cy="311741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016F686-CA25-EB4D-D4AE-6949102D79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4" y="980728"/>
            <a:ext cx="3786214" cy="340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86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7852" y="759540"/>
            <a:ext cx="3279665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A72D48-2BB9-B1CE-6F48-BA25014561AE}"/>
              </a:ext>
            </a:extLst>
          </p:cNvPr>
          <p:cNvSpPr txBox="1"/>
          <p:nvPr/>
        </p:nvSpPr>
        <p:spPr>
          <a:xfrm>
            <a:off x="2088232" y="5988617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Юрий Григорьевич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Тарада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Monotype Corsiva" pitchFamily="66" charset="0"/>
              </a:rPr>
              <a:t>(1924-1995)</a:t>
            </a: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5C19EE4-B48A-36EE-0B65-6277EC6A38C1}"/>
              </a:ext>
            </a:extLst>
          </p:cNvPr>
          <p:cNvSpPr/>
          <p:nvPr/>
        </p:nvSpPr>
        <p:spPr>
          <a:xfrm>
            <a:off x="3007989" y="260648"/>
            <a:ext cx="26993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Сила журналиста – в слове</a:t>
            </a:r>
            <a:endParaRPr lang="ru-RU" sz="16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3206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57" y="1459304"/>
            <a:ext cx="4350661" cy="2907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0CFC0B-39F2-5312-F436-081C74A3FF67}"/>
              </a:ext>
            </a:extLst>
          </p:cNvPr>
          <p:cNvSpPr txBox="1"/>
          <p:nvPr/>
        </p:nvSpPr>
        <p:spPr>
          <a:xfrm>
            <a:off x="4501140" y="4569881"/>
            <a:ext cx="4572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Балев Б.Ф. (справа) – Почётный гражданин города Ейска, в годы Великой Отечественной войны – командир бронекатера «Ейский патриот» и Тарада Ю.Г. (слева) – редактор газеты «Приазовские степи» во время встречи с учениками Ейской спецшколы-интерната,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Ейск. 1975 год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Фонды Ейского историко-краеведческого музея                        им. В.В. Самсонова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882B77-063E-8816-62D9-4A2366AD5098}"/>
              </a:ext>
            </a:extLst>
          </p:cNvPr>
          <p:cNvSpPr txBox="1"/>
          <p:nvPr/>
        </p:nvSpPr>
        <p:spPr>
          <a:xfrm>
            <a:off x="144559" y="4492786"/>
            <a:ext cx="424030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Тарада Ю.Г. (первый слева) – редактор газеты «Приазовские степи» и  Балев Б.Ф. (второй слева) – Почётный гражданин города Ейска, в годы Великой Отечественной войны – командир бронекатера «Ейский патриот» во время встречи 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Ейском историко-краеведческом музее, 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Ейск. 1975 год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Фонды Ейского историко-краеведческого музея                             им. В.В. Самсонова</a:t>
            </a:r>
          </a:p>
          <a:p>
            <a:pPr algn="ctr"/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D70DD99-EA73-D21F-271A-DE3B23EE09CC}"/>
              </a:ext>
            </a:extLst>
          </p:cNvPr>
          <p:cNvSpPr/>
          <p:nvPr/>
        </p:nvSpPr>
        <p:spPr>
          <a:xfrm>
            <a:off x="3007989" y="260648"/>
            <a:ext cx="26993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Сила журналиста – в слове</a:t>
            </a:r>
            <a:endParaRPr lang="ru-RU" sz="1600" b="1" i="1" dirty="0">
              <a:solidFill>
                <a:srgbClr val="C00000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C49A5FE-4234-AF8A-7EFF-EA5445A09B7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7610" y="1428318"/>
            <a:ext cx="4554107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2122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7286" y="4786322"/>
            <a:ext cx="3600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Тарада Ю.Г. (первый справа) среди актива Ейского района, 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Ейский район. 1970-е годы </a:t>
            </a:r>
          </a:p>
          <a:p>
            <a:pPr algn="ctr"/>
            <a:endParaRPr lang="ru-RU" sz="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МКУ «Архив».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Фотоопись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2. № 171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14876" y="4786322"/>
            <a:ext cx="378621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Тарада Ю.Г. (первый справа) на 4-м съезде Союза журналистов РСФСР, 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Москва. 1977 год</a:t>
            </a:r>
          </a:p>
          <a:p>
            <a:pPr algn="ctr"/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МКУ «Архив».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Фотоопись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1.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№ 867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07989" y="260648"/>
            <a:ext cx="26993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Сила журналиста – в слове</a:t>
            </a:r>
            <a:endParaRPr lang="ru-RU" sz="1600" b="1" i="1" dirty="0">
              <a:solidFill>
                <a:srgbClr val="C0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00CE25-F3CD-5DC3-7AB7-CA8E295F862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9076" y="1176459"/>
            <a:ext cx="4067107" cy="305091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2DAA5C4-C8FD-60AB-70DF-4E9B1DE860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1212843"/>
            <a:ext cx="4320480" cy="302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0703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2913" y="4793957"/>
            <a:ext cx="403073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Первый секретарь Ейского горкома КПСС Меняйлов Н.И. вручает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Тараде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Ю.Г. диплом «Заслуженного работника культуры РСФСР», 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Ейск. 21 сентября 1977 года </a:t>
            </a:r>
          </a:p>
          <a:p>
            <a:pPr algn="ctr"/>
            <a:endParaRPr lang="ru-RU" sz="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Фонды Ейского историко-краеведческого музея им. В.В. Самсонова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43466" y="5508764"/>
            <a:ext cx="37862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Диплом «Заслуженного работника 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культуры РСФСР»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Тарады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Ю.Г.</a:t>
            </a:r>
          </a:p>
          <a:p>
            <a:pPr algn="ctr"/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Из семейного архива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Тарады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Ю.Г.</a:t>
            </a:r>
          </a:p>
          <a:p>
            <a:pPr algn="ctr"/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07989" y="260648"/>
            <a:ext cx="26993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Сила журналиста – в слове</a:t>
            </a:r>
            <a:endParaRPr lang="ru-RU" sz="1600" b="1" i="1" dirty="0">
              <a:solidFill>
                <a:srgbClr val="C00000"/>
              </a:solidFill>
            </a:endParaRPr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2CA2764F-3C09-054C-EB96-08BA9042474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914" y="1340768"/>
            <a:ext cx="4781144" cy="3187429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832A2ED1-EB14-6387-899B-CE349000B11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549" y="645690"/>
            <a:ext cx="3600400" cy="482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328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675" y="1556792"/>
            <a:ext cx="4724365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7733" y="692696"/>
            <a:ext cx="3565740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987AF4-73CE-B2A7-CC2F-91ED6AF75AFD}"/>
              </a:ext>
            </a:extLst>
          </p:cNvPr>
          <p:cNvSpPr txBox="1"/>
          <p:nvPr/>
        </p:nvSpPr>
        <p:spPr>
          <a:xfrm>
            <a:off x="3059832" y="332656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Сила журналиста – в слове</a:t>
            </a:r>
            <a:endParaRPr kumimoji="0" lang="ru-RU" sz="16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197486-BE5F-02E1-E2DE-95453973A59C}"/>
              </a:ext>
            </a:extLst>
          </p:cNvPr>
          <p:cNvSpPr txBox="1"/>
          <p:nvPr/>
        </p:nvSpPr>
        <p:spPr>
          <a:xfrm>
            <a:off x="4572000" y="5728329"/>
            <a:ext cx="4572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Диплом 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Тарады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Ю.Г., награждённого за лучший очерк Краснодарским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краевым отделением </a:t>
            </a:r>
          </a:p>
          <a:p>
            <a:pPr lvl="0" algn="ctr"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Союза журналистов СССР, март 1966 года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Из семейного архива </a:t>
            </a:r>
            <a:r>
              <a:rPr kumimoji="0" lang="ru-RU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Тарады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Ю.Г.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8D853D-4C68-5913-17D5-838865C8B05A}"/>
              </a:ext>
            </a:extLst>
          </p:cNvPr>
          <p:cNvSpPr txBox="1"/>
          <p:nvPr/>
        </p:nvSpPr>
        <p:spPr>
          <a:xfrm>
            <a:off x="107504" y="5733256"/>
            <a:ext cx="45791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Удостоверение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«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Отличник печати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»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Тарады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Ю.Г.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от 15 июня 1977 года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ctr"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Из семейного архива </a:t>
            </a:r>
            <a:r>
              <a:rPr kumimoji="0" lang="ru-RU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Тарады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Ю.Г.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3925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5688449"/>
            <a:ext cx="3600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Рукопись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Тарады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Ю.Г. «Незабываемые встречи» с его воспоминаниями о писателе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Первенцеве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А.А., 1981-1985 годы.</a:t>
            </a:r>
          </a:p>
          <a:p>
            <a:pPr algn="ctr"/>
            <a:endParaRPr lang="ru-RU" sz="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МКУ «Архив». Ф.Р-554. Оп.1. Д.4. Л.1.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07629" y="5517232"/>
            <a:ext cx="424847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Фотография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Первенцева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А.А. из книги                             «А.А. Первенцев – русский советский писатель: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к 100-летию со дня рождения (1905-1981)»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– Краснодар, 2004. – 56 с. С.39.</a:t>
            </a:r>
          </a:p>
          <a:p>
            <a:pPr algn="ctr"/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МКУ «Архив». Библиотека СИФ. № 1643.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07989" y="260648"/>
            <a:ext cx="26993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Сила журналиста – в слове</a:t>
            </a:r>
            <a:endParaRPr lang="ru-RU" sz="1600" b="1" i="1" dirty="0">
              <a:solidFill>
                <a:srgbClr val="C0000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34CB35-39C9-266C-832A-8B6B88CECB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753149"/>
            <a:ext cx="3240360" cy="479660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6D5F436-960C-D88E-D964-1D055DF11C8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3673" y="727389"/>
            <a:ext cx="3456384" cy="466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41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795" y="692696"/>
            <a:ext cx="3841341" cy="506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2780" y="692696"/>
            <a:ext cx="3645425" cy="5064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C9FE67-478F-177C-5447-D23882EFD468}"/>
              </a:ext>
            </a:extLst>
          </p:cNvPr>
          <p:cNvSpPr txBox="1"/>
          <p:nvPr/>
        </p:nvSpPr>
        <p:spPr>
          <a:xfrm>
            <a:off x="1029321" y="5807586"/>
            <a:ext cx="705678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Рабочие моменты в Ейской типографии,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Ейск. 1981 год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Фонды Ейского историко-краеведческого музея им. В.В. Самсонова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3C92DC7-F16A-2621-4CA2-0EFF38DCD332}"/>
              </a:ext>
            </a:extLst>
          </p:cNvPr>
          <p:cNvSpPr/>
          <p:nvPr/>
        </p:nvSpPr>
        <p:spPr>
          <a:xfrm>
            <a:off x="3007989" y="260648"/>
            <a:ext cx="26993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Сила журналиста – в слове</a:t>
            </a:r>
            <a:endParaRPr lang="ru-RU" sz="16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5034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713864"/>
            <a:ext cx="3168352" cy="4261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48F723-FC28-A672-83DB-BA657C54A34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36" y="1340768"/>
            <a:ext cx="4912157" cy="32826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153DAF-A6DA-8D56-C92E-2E283628130E}"/>
              </a:ext>
            </a:extLst>
          </p:cNvPr>
          <p:cNvSpPr txBox="1"/>
          <p:nvPr/>
        </p:nvSpPr>
        <p:spPr>
          <a:xfrm>
            <a:off x="107504" y="5160674"/>
            <a:ext cx="396044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Рабочие моменты в Ейской типографии,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Тарада Ю.Г. (справа),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Ейск. 1981 год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Фонды Ейского историко-краеведческого музея                       им. В.В. Самсонова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A2C567-4538-0E66-26F9-B7658E7272D7}"/>
              </a:ext>
            </a:extLst>
          </p:cNvPr>
          <p:cNvSpPr txBox="1"/>
          <p:nvPr/>
        </p:nvSpPr>
        <p:spPr>
          <a:xfrm>
            <a:off x="4211960" y="5157192"/>
            <a:ext cx="457200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Малкина Н.В. – главный редактор радиокомпании «Ейск» (справа) берёт интервью у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Тарады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Ю.Г. (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слева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Ейск. 1980-е годы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Из семейного архива </a:t>
            </a:r>
            <a:r>
              <a:rPr kumimoji="0" lang="ru-RU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Тарады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Ю.Г.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E8364A3-8D9F-DC92-2293-1E156944DF48}"/>
              </a:ext>
            </a:extLst>
          </p:cNvPr>
          <p:cNvSpPr/>
          <p:nvPr/>
        </p:nvSpPr>
        <p:spPr>
          <a:xfrm>
            <a:off x="3007989" y="260648"/>
            <a:ext cx="26993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Сила журналиста – в слове</a:t>
            </a:r>
            <a:endParaRPr lang="ru-RU" sz="16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2298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66183" y="5013176"/>
            <a:ext cx="36004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Тарада Ю.Г. (второй справа) на встрече 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 курсантами ЕВВАУЛ им. Комарова, 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Ейск. 1987 год </a:t>
            </a:r>
          </a:p>
          <a:p>
            <a:pPr algn="ctr"/>
            <a:endParaRPr lang="ru-RU" sz="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Фонды Ейского историко-краеведческого музея им. В.В. Самсонова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0236" y="5013176"/>
            <a:ext cx="378621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Удостоверение к медали «Ветеран труда» 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от 30 января 1980 года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Тарады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Ю.Г.</a:t>
            </a:r>
          </a:p>
          <a:p>
            <a:pPr algn="ctr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Из семейного архива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Тарады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Ю.Г.</a:t>
            </a:r>
          </a:p>
          <a:p>
            <a:pPr algn="ctr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07989" y="260648"/>
            <a:ext cx="26993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Сила журналиста – в слове</a:t>
            </a:r>
            <a:endParaRPr lang="ru-RU" sz="1600" b="1" i="1" dirty="0">
              <a:solidFill>
                <a:srgbClr val="C0000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FC41B52-2157-6730-2659-D765B341C6F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1340768"/>
            <a:ext cx="4156718" cy="317619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8C9118-3354-7E05-78CC-57405488BF7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261" y="1340768"/>
            <a:ext cx="4513421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8369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75656" y="5515307"/>
            <a:ext cx="57606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Решение Ейского городского Совета народных депутатов Краснодарского края от 17.12.1982 № 306 «О присвоении звания «Почётный гражданин города Ейска» Тарада Юрию Григорьевичу»</a:t>
            </a:r>
          </a:p>
          <a:p>
            <a:pPr algn="ctr"/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МКУ «Архив» Ф.Р-79. Оп.2. Д.776. Л.43-44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07989" y="260648"/>
            <a:ext cx="26993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Сила журналиста – в слове</a:t>
            </a:r>
            <a:endParaRPr lang="ru-RU" sz="1600" b="1" i="1" dirty="0">
              <a:solidFill>
                <a:srgbClr val="C0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3E3934-0631-CF02-B970-C046F915A16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672036"/>
            <a:ext cx="3168352" cy="48432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D858B33-0B70-3D4A-17E3-0C1FD67C1B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7814" y="662021"/>
            <a:ext cx="3116594" cy="485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260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84" y="1196752"/>
            <a:ext cx="4536432" cy="3035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88023" y="2060848"/>
            <a:ext cx="4207975" cy="1533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C48E81-0FDF-5FC0-EBA7-8350DBF22B66}"/>
              </a:ext>
            </a:extLst>
          </p:cNvPr>
          <p:cNvSpPr txBox="1"/>
          <p:nvPr/>
        </p:nvSpPr>
        <p:spPr>
          <a:xfrm>
            <a:off x="4606011" y="4797152"/>
            <a:ext cx="4572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Удостоверение «Почётного гражданина города Ейска»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Тарады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Ю.Г.,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>
              <a:defRPr/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1985 год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Из семейного архива </a:t>
            </a:r>
            <a:r>
              <a:rPr kumimoji="0" lang="ru-RU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Тарады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Ю.Г.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D0F018-DCC0-B219-D42D-B654A3D758DB}"/>
              </a:ext>
            </a:extLst>
          </p:cNvPr>
          <p:cNvSpPr txBox="1"/>
          <p:nvPr/>
        </p:nvSpPr>
        <p:spPr>
          <a:xfrm>
            <a:off x="16768" y="4797152"/>
            <a:ext cx="458724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Рабочие встречи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Тарады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Ю.Г. (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центре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Ейск. 1980-е годы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Из семейного архива </a:t>
            </a:r>
            <a:r>
              <a:rPr kumimoji="0" lang="ru-RU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Тарады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Ю.Г.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0FBEF4-9504-D117-BC31-123D9E089DD1}"/>
              </a:ext>
            </a:extLst>
          </p:cNvPr>
          <p:cNvSpPr/>
          <p:nvPr/>
        </p:nvSpPr>
        <p:spPr>
          <a:xfrm>
            <a:off x="3007989" y="260648"/>
            <a:ext cx="26993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Сила журналиста – в слове</a:t>
            </a:r>
            <a:endParaRPr lang="ru-RU" sz="16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104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007989" y="260648"/>
            <a:ext cx="26993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Сила журналиста – в слове</a:t>
            </a:r>
            <a:endParaRPr lang="ru-RU" sz="1600" b="1" i="1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B2889C-3362-EC40-2CD4-0576BDC5076E}"/>
              </a:ext>
            </a:extLst>
          </p:cNvPr>
          <p:cNvSpPr txBox="1"/>
          <p:nvPr/>
        </p:nvSpPr>
        <p:spPr>
          <a:xfrm>
            <a:off x="215516" y="1074509"/>
            <a:ext cx="8712968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Электронная фотодокументальная выставка «Сила журналиста – в слове» приурочена к 100-летию со дня рождения </a:t>
            </a:r>
            <a:r>
              <a:rPr lang="ru-RU" sz="1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Тарады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Юрия Григорьевича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члена Союза журналистов СССР (1962), Заслуженного работника культуры РСФСР (1977), главного редактора газет «Ейская правда» (1954-1959), «Приазовские степи» (1962-1981), Почетного гражданина города Ейска (1982), известного общественного деятеля, участника Великой Отечественной войны. Эта выставка 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рассказывает: каким он был человеком, какой след в жизни и какое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наследие для 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 Ейска и Ейского района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оставил.</a:t>
            </a:r>
            <a:endParaRPr lang="ru-RU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Тарада Юрий Григорьевич родился 18 мая 1924 г. в г. Ейске в семье сапожника. Окончил среднюю школу № 4                     г. Ейска (сейчас в этом здании находится МБОУ СОШ № 2 им. первого Героя Советского Союза  А.В.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Ляпидевского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Его журналистские задатки начали формироваться еще в юном возрасте. В 1937-1938 годах, будучи семиклассником, свои первые заметки он направил для публикации в газете «Ейская правда» в рубрике «Проба пера». На протяжении многих лет был бессменным редактором школьной стенгазеты. С годами приходил и опыт, но началась война… </a:t>
            </a:r>
          </a:p>
          <a:p>
            <a:pPr algn="just"/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Во время Великой Отечественной войны, в марте 1942 г., военный отдел горкома КПСС направил Юрия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Тараду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военным руководителем акушерско-сестринской школы, базирующейся в Ейске. Юным акушеркам и медицинским сестрам необходимы были знания стрелкового оружия, основ топографии, уставов гарнизонной и караульной службы, а также строевой подготовки. Всем этим основам военного дела и обучал девчат Юрий Григорьевич. </a:t>
            </a:r>
          </a:p>
          <a:p>
            <a:pPr algn="just"/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В июне 1942 г., в возрасте 18 лет, он был призван в ряды Красной Армии и направлен в учебный батальон 339-й стрелковой дивизии 56-й Армии Северо-Кавказского фронта. С июля по сентябрь 1943 г. участвовал в боевых действиях в должности заместителя политрука роты 1133-го стрелкового полка этой дивизии, героически сражался с немецко-фашистскими захватчиками. Выполнил приказ командования – уничтожить немецкий пулеметный расчет, подполз к вражеской огневой точке  и забросал её гранатами, что позволило бойцам продолжить наступление с меньшими потерями. В бою за высоту в предгорьях Кавказа получил тяжелое ранение и контузию от взрыва мины (позже за  смелость и мужество, проявленные в этих боях, он будет награжден медалями «За отвагу», «За оборону Кавказа», «За победу над Германией», орденом «Отечественной войны I  степени»). После длительного лечения в госпитале в 1943 году Юрий Григорьевич был комиссован по инвалидности и вернулся в родной город. Он сумел превозмочь тяжелый недуг, когда отказала, поврежденная ранением кисть правой руки. Будучи «правшой», он научился писать левой рукой, продолжив активную работу с молодежью. С мая по декабрь 1943 г. Тарада Ю.Г. работал начальником Военно-морского клуба городского совета Осоавиахима. </a:t>
            </a:r>
          </a:p>
        </p:txBody>
      </p:sp>
    </p:spTree>
    <p:extLst>
      <p:ext uri="{BB962C8B-B14F-4D97-AF65-F5344CB8AC3E}">
        <p14:creationId xmlns:p14="http://schemas.microsoft.com/office/powerpoint/2010/main" val="23174479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465" y="1320725"/>
            <a:ext cx="5143623" cy="3332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3111" y="757092"/>
            <a:ext cx="3240360" cy="4544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89075" y="5459098"/>
            <a:ext cx="388843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Тарада Юрий Григорьевич, 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1986 год </a:t>
            </a:r>
          </a:p>
          <a:p>
            <a:pPr algn="ctr"/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Фонды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Ейского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историко-краеведческого музея им. В.В. Самсонова</a:t>
            </a:r>
          </a:p>
          <a:p>
            <a:pPr algn="ctr"/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373E56-ED9F-241A-4FD9-00FC850D3F0B}"/>
              </a:ext>
            </a:extLst>
          </p:cNvPr>
          <p:cNvSpPr txBox="1"/>
          <p:nvPr/>
        </p:nvSpPr>
        <p:spPr>
          <a:xfrm>
            <a:off x="251520" y="5447546"/>
            <a:ext cx="489654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Удостоверение к ордену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«Отечественной войны»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I-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й степени от 11 марта 1985 года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Тарады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Ю.Г.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Из семейного архива </a:t>
            </a:r>
            <a:r>
              <a:rPr kumimoji="0" lang="ru-RU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Тарады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Ю.Г.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B5CBFCE-F73B-299F-A3A4-338DE7B88F85}"/>
              </a:ext>
            </a:extLst>
          </p:cNvPr>
          <p:cNvSpPr/>
          <p:nvPr/>
        </p:nvSpPr>
        <p:spPr>
          <a:xfrm>
            <a:off x="3007989" y="260648"/>
            <a:ext cx="26993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Сила журналиста – в слове</a:t>
            </a:r>
            <a:endParaRPr lang="ru-RU" sz="16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9683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5" y="5590509"/>
            <a:ext cx="36004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Заявление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Тарады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Ю.Г. о согласии открытия фонда личного происхождения                          в Ейском филиале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Крайгосархива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от 27 ноября 1984 года</a:t>
            </a:r>
          </a:p>
          <a:p>
            <a:pPr algn="ctr"/>
            <a:endParaRPr lang="ru-RU" sz="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МКУ «Архив». Ф.Р-554. Оп.1. Д.1. Л.1.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88026" y="5704800"/>
            <a:ext cx="378621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Автобиография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Тарады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Ю.Г., 1985 год </a:t>
            </a:r>
          </a:p>
          <a:p>
            <a:pPr algn="ctr"/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МКУ «Архив». Ф.Р-554. Оп.1. Д.1. Л.2.</a:t>
            </a:r>
          </a:p>
          <a:p>
            <a:pPr algn="ctr"/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07989" y="260648"/>
            <a:ext cx="26993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Сила журналиста – в слове</a:t>
            </a:r>
            <a:endParaRPr lang="ru-RU" sz="1600" b="1" i="1" dirty="0">
              <a:solidFill>
                <a:srgbClr val="C0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F8D8D3-19DD-D17E-8377-0D5592D80AC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679661"/>
            <a:ext cx="3146772" cy="483038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28B28E-3645-0550-FFEF-7EF7EF47D4A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096" y="745268"/>
            <a:ext cx="3162750" cy="475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0856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5517232"/>
            <a:ext cx="36004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Письмо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Тарады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Ю.Г. к Котенко Е.А. 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от 12 апреля 1974 г.</a:t>
            </a:r>
          </a:p>
          <a:p>
            <a:pPr algn="ctr"/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Из семейного архива Котенко Е.А.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33156" y="5229200"/>
            <a:ext cx="378621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Тарада Ю.Г. (2-й ряд, 4-й слева) и Котенко Е.А. (2-й ряд, 3-й слева) на праздновании 140-летия со дня основания г. Ейска на стадионе завода «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Полиграфмаш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». 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Ейск. 11 сентября 1988 г.</a:t>
            </a:r>
          </a:p>
          <a:p>
            <a:pPr algn="ctr"/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Из семейного архива Котенко Е.А.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07989" y="260648"/>
            <a:ext cx="26993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Сила журналиста – в слове</a:t>
            </a:r>
            <a:endParaRPr lang="ru-RU" sz="1600" b="1" i="1" dirty="0">
              <a:solidFill>
                <a:srgbClr val="C0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250005-81F2-4017-BBF6-752DA5D0055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825201"/>
            <a:ext cx="3213581" cy="465313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C390E4C-89FD-7464-8884-3FE6300329F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708" y="1628800"/>
            <a:ext cx="4818772" cy="337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615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2912" y="5035823"/>
            <a:ext cx="3600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Дом по улице Мира № 98 в г. Ейске, 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где с 1959 по 1995 год жил Тарада Ю.Г. </a:t>
            </a:r>
          </a:p>
          <a:p>
            <a:pPr algn="ctr"/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90689" y="5013176"/>
            <a:ext cx="396044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Памятная доска, установленная в 1995 году                        на доме по улице Мира № 98 в г. Ейске,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где жил Тарада Ю.Г.</a:t>
            </a:r>
          </a:p>
          <a:p>
            <a:pPr algn="ctr"/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07989" y="260648"/>
            <a:ext cx="26993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Сила журналиста – в слове</a:t>
            </a:r>
            <a:endParaRPr lang="ru-RU" sz="1600" b="1" i="1" dirty="0">
              <a:solidFill>
                <a:srgbClr val="C0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FBFC12-6C8E-CF9C-E833-5AEEFBB9EC6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30" y="1845163"/>
            <a:ext cx="4427983" cy="295198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BB80697-1125-50F6-7A03-94A515E92F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7496" y="1834544"/>
            <a:ext cx="4427984" cy="295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0300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9752" y="5373216"/>
            <a:ext cx="425314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Могила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Тарады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Ю.Г. на Ейском городском кладбище, 2018 год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07989" y="260648"/>
            <a:ext cx="26993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Сила журналиста – в слове</a:t>
            </a:r>
            <a:endParaRPr lang="ru-RU" sz="1600" b="1" i="1" dirty="0">
              <a:solidFill>
                <a:srgbClr val="C0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858E59-FADD-6EEE-6F64-9F937E648E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7379" y="692696"/>
            <a:ext cx="3888432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5478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4842" y="5596257"/>
            <a:ext cx="425314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Статья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Тарады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Ю.Г. 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газете  «Приазовские степи» 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от 3 июля 1992 года № 105</a:t>
            </a:r>
          </a:p>
          <a:p>
            <a:pPr algn="ctr"/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МКУ «Архив». Ф.Р-539. Оп.1. Д.209. Л.1.об.</a:t>
            </a:r>
          </a:p>
          <a:p>
            <a:pPr algn="ctr"/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07989" y="260648"/>
            <a:ext cx="26993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Сила журналиста – в слове</a:t>
            </a:r>
            <a:endParaRPr lang="ru-RU" sz="1600" b="1" i="1" dirty="0">
              <a:solidFill>
                <a:srgbClr val="C0000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0DFF1B-02F8-075C-B817-7A93B85A81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5" y="660033"/>
            <a:ext cx="3816423" cy="48753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D951838-0AA2-7E95-083E-8DD1377164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4" y="599202"/>
            <a:ext cx="3562181" cy="48753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CA1A4D-E351-07D2-A42B-72E8E166387F}"/>
              </a:ext>
            </a:extLst>
          </p:cNvPr>
          <p:cNvSpPr txBox="1"/>
          <p:nvPr/>
        </p:nvSpPr>
        <p:spPr>
          <a:xfrm>
            <a:off x="4680520" y="5596257"/>
            <a:ext cx="457200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Статья Малкиной Н.В. о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Тараде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Ю.Г.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 газете  «Приазовские степи»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от 7 декабря 2017 года № 140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МКУ «Архив». Ф.Р-621. Оп.1. Д.</a:t>
            </a:r>
            <a:r>
              <a:rPr lang="ru-RU" sz="1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44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Л.</a:t>
            </a:r>
            <a:r>
              <a:rPr lang="ru-RU" sz="1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161.об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4185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9752" y="5661248"/>
            <a:ext cx="475252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Статья о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Тараде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Ю.Г. 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книге Подставки 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П.М.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Меняйловская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гвардия», 2013 год</a:t>
            </a:r>
          </a:p>
          <a:p>
            <a:pPr algn="ctr"/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МКУ «Архив». Библиотека СИФ № 299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07989" y="260648"/>
            <a:ext cx="26993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Сила журналиста – в слове</a:t>
            </a:r>
            <a:endParaRPr lang="ru-RU" sz="1600" b="1" i="1" dirty="0">
              <a:solidFill>
                <a:srgbClr val="C0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419423-F957-ECB7-D483-B1832C5AE7A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752594"/>
            <a:ext cx="3304589" cy="47646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68480C6-FA55-C071-4022-6D04AF02BC7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4225" y="752594"/>
            <a:ext cx="3304589" cy="479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7499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18490" y="5589240"/>
            <a:ext cx="484599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Фотодокументальная выставка «Сила журналиста - в слове», посвященная 95-летию со дня рождения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Тарады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Ю.Г.,  экспонировалась в фойе МКУ «Архив» в 2019 году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07989" y="260648"/>
            <a:ext cx="26993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Сила журналиста – в слове</a:t>
            </a:r>
            <a:endParaRPr lang="ru-RU" sz="1600" b="1" i="1" dirty="0">
              <a:solidFill>
                <a:srgbClr val="C0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6B6079-A442-A902-786E-428FB1256F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0174" y="1196752"/>
            <a:ext cx="5074314" cy="39604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08ED2F-5684-E077-77A3-5C817B68A928}"/>
              </a:ext>
            </a:extLst>
          </p:cNvPr>
          <p:cNvSpPr txBox="1"/>
          <p:nvPr/>
        </p:nvSpPr>
        <p:spPr>
          <a:xfrm>
            <a:off x="73750" y="5532574"/>
            <a:ext cx="381642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Опись № 1 Фонда Р-554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«Юрий Григорьевич Тарада – Заслуженный работник культуры РСФСР, член Союза журналистов СССР, Почетный гражданин города Ейска»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МКУ «Архив»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756377B-7586-CB4B-0E00-AAC8788F294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3789"/>
            <a:ext cx="3485314" cy="484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2991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525" y="5048947"/>
            <a:ext cx="40324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Фотодокументальная выставка «Сила журналиста  – в слове», посвященная 100-летию со дня рождения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Тарады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Ю.Г.,  экспонировалась в фойе МКУ «Архив» в 2024 году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07989" y="260648"/>
            <a:ext cx="26993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Сила журналиста – в слове</a:t>
            </a:r>
            <a:endParaRPr lang="ru-RU" sz="1600" b="1" i="1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08ED2F-5684-E077-77A3-5C817B68A928}"/>
              </a:ext>
            </a:extLst>
          </p:cNvPr>
          <p:cNvSpPr txBox="1"/>
          <p:nvPr/>
        </p:nvSpPr>
        <p:spPr>
          <a:xfrm>
            <a:off x="4981184" y="5048947"/>
            <a:ext cx="381642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Мероприятия к100-летию со дня рождения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Тарады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Ю.Г., в читальном зале МКУ «Архив». 15 мая 2024 года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3EC9CBE-6AC1-7E7C-9133-46D55D253D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5176" y="1988840"/>
            <a:ext cx="4324788" cy="254985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76E7F8-BC64-7B68-DCD8-40C897D61D5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188" y="1834189"/>
            <a:ext cx="4396610" cy="290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8184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70910" y="5733256"/>
            <a:ext cx="48459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Статья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Шкетовой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М. «Сила журналиста - в слове», посвященная 100-летию со дня рождения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Тарады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Ю.Г., 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газете  «Приазовские степи» 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от 17 мая 2024 года № 20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07989" y="260648"/>
            <a:ext cx="26993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Сила журналиста – в слове</a:t>
            </a:r>
            <a:endParaRPr lang="ru-RU" sz="1600" b="1" i="1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08ED2F-5684-E077-77A3-5C817B68A928}"/>
              </a:ext>
            </a:extLst>
          </p:cNvPr>
          <p:cNvSpPr txBox="1"/>
          <p:nvPr/>
        </p:nvSpPr>
        <p:spPr>
          <a:xfrm>
            <a:off x="395536" y="5733256"/>
            <a:ext cx="38164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Первая страница газеты «Приазовские степи» от 17 мая 2024 года № 20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9FDD8A-2694-16EA-1EBC-33D31405C1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730" y="980728"/>
            <a:ext cx="3314206" cy="462575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10E1B6-73AF-AA40-BA62-2DF63EDF680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948679"/>
            <a:ext cx="3442140" cy="466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738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007989" y="260648"/>
            <a:ext cx="26993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Сила журналиста – в слове</a:t>
            </a:r>
            <a:endParaRPr lang="ru-RU" sz="1600" b="1" i="1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B2889C-3362-EC40-2CD4-0576BDC5076E}"/>
              </a:ext>
            </a:extLst>
          </p:cNvPr>
          <p:cNvSpPr txBox="1"/>
          <p:nvPr/>
        </p:nvSpPr>
        <p:spPr>
          <a:xfrm>
            <a:off x="215516" y="751572"/>
            <a:ext cx="8712968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В период с 1943 по 1951 годы Тарада Ю.Г. находился на комсомольской работе, из них два года (с мая 1945 г. по сентябрь 1947 г.) в должности первого секретаря Ейского ГК ВЛКСМ. Он проводил большую работу по патриотическому воспитанию молодежи, часто встречался со школьниками и студентами, проводил беседы, рассказывал о войне. В марте 1946 года вступил в члены КПСС. В этом же году за активную работу был награжден Грамотой Краснодарского комитета ВКП(б) и Крайисполкома. С 1947 по 1949 годы Юрий Григорьевич проходил обучение в двухгодичной партийной школе в г. Геленджике, по окончании которой, до 1950 года включительно, занимал должность секретаря партийной организации Завода минеральных и комбинированных кормов в г. Ейске. 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С января 1951 г. Тарада Ю.Г. работал заведующим отделом пропаганды и агитации Ейского райкома КПСС, затем после объединения города и района – заместителем заведующего отделом пропаганды и агитации горкома КПСС. По рекомендации горкома партии, в ноябре 1954 г., Тарада Ю.Г. возглавил старейшую на Кубани газету «Ейская правда» и проработал на этой должности до апреля 1959 г. В этот период времени в газете им уделяется большое внимание событиям военной и послевоенной истории страны, Кубани и Приазовья. В 1958 году Юрий Григорьевич был награжден «Малой серебряной медалью» на Всесоюзной сельскохозяйственной выставке в г. Москве за интересные и актуальные материалы о сельском хозяйстве на страницах газеты. После перевода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Тарады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Ю.Г. на партийную работу газета «Ейская правда» выходила ещё четыре года, до середины апреля 1963 г., когда её издание было прекращено по решению Краснодарского Крайисполкома. 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С апреля 1959 года по апрель 1962 года Тарада Ю.Г – на партийной работе. В 1960 г. он закончит Высшую партийную школу при ЦК КПСС в г. Москве и будет выдвинут партийным активом на должность секретаря Ейского горкома КПСС. В 1962 году, по рекомендации партии, Юрий Григорьевич будет назначен главным редактором нового печатного органа – газеты «Приазовские степи» (первый номер вышел 20 апреля 1962 г.). В  этой должности он будет трудиться до 1981 года (до ухода на заслуженный отдых по состоянию здоровья). Своим названием газета «Приазовские степи» обязана именно                     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Тараде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Ю.Г., он придумал название для новой газеты, когда её возглавил. В этом же году Юрий Григорьевич станет членом Союза журналистов СССР, а газета «Приазовские степи» –  главным и единственным новостным источником для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ейчан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разного возраста на многие годы. Всё это произойдёт благодаря его умелому руководству печатным изданием, подбору опытных кадров – корреспондентов газеты, которые трудились в едином порыве со своим главным редактором, освещая важные социально-экономические темы. Газета также знакомила  читателей с передовиками производства и достижениями народного хозяйства. Из года в год газета развивалась, появлялись новые интересные рубрики. В связи с чем, на протяжении десятилетий газета «Приазовские степи» являлась одной из лучших местных СМИ в крае, что подтверждают её многочисленные почётные грамоты, дипломы, благодарственные письма Союза журналистов СССР, краевой журналистской организации. Газета взрастила целую плеяду известных в г. Ейске журналистов, ставших в последствии заслуженными журналистами Кубани: 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Белоконенко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И.В., Кобзев Б.П.,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Мельготченко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Л.Б., а также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Дёмочко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А.М., Малкина Н.В., в том числе многократные дипломанты конкурсов «Золотое перо Кубани». 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4000140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007989" y="260648"/>
            <a:ext cx="26993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Сила журналиста – в слове</a:t>
            </a:r>
            <a:endParaRPr lang="ru-RU" sz="1600" b="1" i="1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5EEA39-8FEC-519E-3AA7-89365CA1F24F}"/>
              </a:ext>
            </a:extLst>
          </p:cNvPr>
          <p:cNvSpPr txBox="1"/>
          <p:nvPr/>
        </p:nvSpPr>
        <p:spPr>
          <a:xfrm>
            <a:off x="179512" y="1081896"/>
            <a:ext cx="885698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Используемые архивные документы МКУ «Архив»: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МКУ «Архив». Ф.Р-79. Оп.2. «Исполком Ейского горсовета депутатов».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МКУ «Архив». Ф.Р-554. Оп.1. «Юрий Григорьевич Тарада – Заслуженный работник культуры РСФСР, член Союза журналистов СССР, Почетный гражданин города Ейска».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МКУ «Архив». Библиотека СИФ.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МКУ «Архив».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Фотоопись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источники и литература: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Фонды Государственного архива Краснодарского края (ГАКК).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Фонды Ейского историко-краеведческого музея им. В.В. Самсонова.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Подставка П.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Меняйловская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гвардия – Ейск: ООО 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ЮгПолиграф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2013. – 136 с., С.128-129.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Сайт:.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https://pamyat-naroda.ru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Фотографии и документы из личного архива Е.А. Котенко Е.А.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Документы из личного архива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Тарады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Ю.Г.</a:t>
            </a:r>
          </a:p>
          <a:p>
            <a:endParaRPr lang="ru-RU" sz="1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Кураторы выставки: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Пулатова Юлия Леонидовна – директор МКУ «Архив».</a:t>
            </a:r>
          </a:p>
          <a:p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Шананин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Сергей Петрович   – ведущий специалист отдела комплектования, учёта 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C723A1-550C-6CB8-A3B8-839ECAFAF48C}"/>
              </a:ext>
            </a:extLst>
          </p:cNvPr>
          <p:cNvSpPr txBox="1"/>
          <p:nvPr/>
        </p:nvSpPr>
        <p:spPr>
          <a:xfrm>
            <a:off x="2843808" y="5437550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использования документов МКУ «Архив».</a:t>
            </a:r>
          </a:p>
        </p:txBody>
      </p:sp>
    </p:spTree>
    <p:extLst>
      <p:ext uri="{BB962C8B-B14F-4D97-AF65-F5344CB8AC3E}">
        <p14:creationId xmlns:p14="http://schemas.microsoft.com/office/powerpoint/2010/main" val="2289975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007989" y="260648"/>
            <a:ext cx="26993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Сила журналиста – в слове</a:t>
            </a:r>
            <a:endParaRPr lang="ru-RU" sz="1600" b="1" i="1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B2889C-3362-EC40-2CD4-0576BDC5076E}"/>
              </a:ext>
            </a:extLst>
          </p:cNvPr>
          <p:cNvSpPr txBox="1"/>
          <p:nvPr/>
        </p:nvSpPr>
        <p:spPr>
          <a:xfrm>
            <a:off x="215516" y="1052736"/>
            <a:ext cx="8712968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По воспоминаниям коллег, их главный редактор был человеком, к которому мог обратиться каждый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ейчанин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самыми трудными проблемами, заботами и найти участие, поддержку и помощь. Принципиальный, настойчивый, он всегда доводил все начатые им дела до конца.	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Юрий Григорьевич заслуженно пользовался уважением и авторитетом среди местных жителей, много лет подряд, с 1946 по 1981 годы был народным депутатом городского Совета. Газета, которой он руководил, в полной мере освещала политическую и общественную жизнь Ейского района, в ней поднимались самые актуальные проблемы, рассказывала о деятельности краевых и местных органов власти, многочисленных промышленных предприятий и колхозов. «Приазовские степи» освещали события не только культурной жизни города и района, но и проявляли интерес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ейчан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 спорту. Редакция газеты во главе с Юрием Григорьевичем стала инициатором проведения районных футбольных турниров в 50-60-х годах ХХ века.   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Ещё одной большой заслугой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Тарады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Ю.Г. стало ходатайство об установке бронекатера «Ейский патриот» на постамент в Ейске. Бронекатер «Ейский патриот» имел славное боевое прошлое и был дорог каждому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ейчанину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Сбор средств на постройку этого катера (более 450 тысяч рублей) жители города и района стали вести сразу после освобождения города от немецко-фашистских захватчиков в феврале 1943 г. Под командованием гвардии лейтенанта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Балева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Б.Ф. экипаж бронекатера «Ейский патриот» участвовал в освобождении Будапешта, Братиславы и других городов, а свой боевой путь завершил в Вене. 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Получив в 1973 году на своё имя, как главного редактора «Приазовских степей», письмо от ветеранов, случайно обнаруживших бронекатер на стоянке в очереди на металлолом в г. Рязани, Юрий Григорьевич незамедлительно отреагировал на сообщение, а городские власти направили письмо в ЦК ДОСААФ с просьбой передать катер Ейску. Юрий Григорьевич лично контролировал все этапы возвращения, ремонта и установления на постамент легендарного бронекатера, за которым в Рязань был отправлен опытный моряк Гончаров Г.М. «Ейский патриот» вернулся в родную гавань, преодолев более 1500 километров по рекам и Азовскому морю. После капитального ремонта, катер занял свое почетное место у основания Ейской косы как символ единства фронта и тыла в годы Великой Отечественной войны, символ чести, доблести и славы военных моряков.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На открытии памятника  «Бронекатер «Ейский патриот» 8 мая 1975 г., в честь 30-летия Победы над фашизмом, присутствовал первый боевой командир бронекатера «Ейский патриот», капитан 1-го ранга, кандидат военно-морских наук                     Балев Б.Ф., который поздравил жителей города и района с Днём Победы и выразил личную благодарность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Тараде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Ю.Г. Сегодня «Бронекатер «Ейский патриот», также как и «Танк «Ейский колхозник», являются самыми известными и любимыми у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ейчан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памятниками военной истории. А каждый год, 5 февраля, в день освобождения Ейского района от немецко-фашистских захватчиков, ейские историки-архивисты участвуют в автопробеге по местам боевой славы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ейчан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посещают бронекатер и возлагают цветы, а также возле него проводят митинги и уроки мужества с молодежью.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584030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007989" y="260648"/>
            <a:ext cx="26993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Сила журналиста – в слове</a:t>
            </a:r>
            <a:endParaRPr lang="ru-RU" sz="1600" b="1" i="1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B2889C-3362-EC40-2CD4-0576BDC5076E}"/>
              </a:ext>
            </a:extLst>
          </p:cNvPr>
          <p:cNvSpPr txBox="1"/>
          <p:nvPr/>
        </p:nvSpPr>
        <p:spPr>
          <a:xfrm>
            <a:off x="215516" y="764704"/>
            <a:ext cx="871296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За свою многолетнюю плодотворную работу Тарада Ю.Г. неоднократно был поощрен наградами различного уровня. В 1977 году ему было присвоено почетное звание «Заслуженный работник культуры РСФСР». Его трудовые заслуги будут отмечены: орденом «Знак почёта», медалями «Ветеран труда», «За доблестный труд в Великой Отечественной войне 1941-1945 гг.», «За трудовую доблесть», ведомственным значком «Отличник печати». 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В 1982 году  на основании решения Исполнительного комитета Ейского городского Совета народных депутатов от 17 декабря 1982 г. № 306 Юрию Григорьевичу было присвоено звание «Почетный гражданин города Ейска». Он будет неоднократно признан лучшим очеркистом Кубани по результатам краевых конкурсов профессионального мастерства журналистов.                                                                                                                                                                                                                   	В 1986 году в филиале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Крайгосархива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г. Ейске (в настоящее время – МКУ «Архив») был создан архивный фонд                    № 554 «Юрий Григорьевич Тарада – Заслуженный работник культуры РСФСР, член Союза журналистов СССР, Почетный гражданин города Ейска», в который вошли документы личного происхождения, рукописи, публикации, фотографии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Тарады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Ю.Г. в количестве 7 единиц хранения. 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Юрий Григорьевич скончался 9 апреля 1995 г. и был похоронен на старом кладбище в г. Ейске рядом с родителями. В 1996 году на доме № 98 по ул. Мира, в котором жил Тарада Ю.Г., была установлена памятная доска. Двое его сыновей и внуки живут и работают в Москве. 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Несмотря на то, что после смерти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Тарады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Ю.Г. прошло почти 30 лет, в газете «Приазовские степи», в которой он работал, периодически публикуются материалы о нём. В книге «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Меняйловская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гвардия», изданной в 2013 году Ейской межрайонной торгово-промышленной палатой,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Тараде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Ю.Г. посвящена одна из статей. В 2019 году в фойе МКУ «Архив» экспонировалась фотодокументальная выставка, посвящённая 95-летию со дня его рождения. В 2024 году (в связи со 100-летием со дня рождения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Тарады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Юрия Григорьевича) также в Ейском муниципальном архиве была подготовлена и стационарная фотодокументальная выставка под названием «Сила журналиста – в слове», в которую вошли архивные документы из его семейного архива и фонда личного происхождения. А 15 мая 2024 г. в читальном зале Ейского муниципального архива состоялась встреча общественности:  работников газеты «Приазовские степи», ветеранов журналистики, краеведов, членов Ейского отделения РОИА и Ейского отделения РВИО, посвященная памяти Юрия Григорьевича. Ейские архивисты и члены Ейского отделения РОИА ежегодно посещают его могилу, хранят личные документы и фотографии, а также выпуски всех газет «Ейская правда» и Приазовские степи», ставшие важными и незаменимыми источниками по истории города. </a:t>
            </a:r>
          </a:p>
          <a:p>
            <a:pPr algn="just"/>
            <a:r>
              <a:rPr lang="ru-RU" sz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Юрий Григорьевич несомненно имел талант журналиста, за свою многолетнюю журналистскую деятельность написал сотни интересных статей, под его руководством вышло в свет более пяти тысяч номеров газеты, на страницах которой, он всегда хотел донести до читателя правду, зная и веря, что «Сила журналиста – в слове!». </a:t>
            </a:r>
          </a:p>
        </p:txBody>
      </p:sp>
    </p:spTree>
    <p:extLst>
      <p:ext uri="{BB962C8B-B14F-4D97-AF65-F5344CB8AC3E}">
        <p14:creationId xmlns:p14="http://schemas.microsoft.com/office/powerpoint/2010/main" val="242259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5449440"/>
            <a:ext cx="36004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Запись о браке прадеда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Тарады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Ю.Г., Фёдора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Аврамовича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в метрической книге                                       Михайло-Архангельского собора 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от 25 января 1871 года </a:t>
            </a:r>
          </a:p>
          <a:p>
            <a:pPr algn="ctr"/>
            <a:endParaRPr lang="ru-RU" sz="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МКУ «Архив» Ф.1.Оп.1. Д.107. Л.93.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93388" y="5401662"/>
            <a:ext cx="378621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Запись о 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браке отца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Тарады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Ю.Г., 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Григория Ивановича, в книге регистрации отдела ЗАГС г. Ейска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от 25 июня 1923 года </a:t>
            </a:r>
          </a:p>
          <a:p>
            <a:pPr algn="ctr"/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МКУ «Архив». Ф.Р-587. Оп.1. Д.10. Л.235.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07989" y="260648"/>
            <a:ext cx="26993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Сила журналиста – в слове</a:t>
            </a:r>
            <a:endParaRPr lang="ru-RU" sz="1600" b="1" i="1" dirty="0">
              <a:solidFill>
                <a:srgbClr val="C0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BF03FB-DE48-0BAB-942B-F7EB57B7FCC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1901" y="671210"/>
            <a:ext cx="3229189" cy="46299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1253625-0FBF-4AF7-F432-185959E830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788"/>
          <a:stretch/>
        </p:blipFill>
        <p:spPr>
          <a:xfrm>
            <a:off x="755576" y="659141"/>
            <a:ext cx="2788628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90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5704" y="4964975"/>
            <a:ext cx="470035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Юрий Тарада (2 ряд, стоит в центре) – ученик средней школы № 4 г. Ейска, 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1930-е годы </a:t>
            </a:r>
          </a:p>
          <a:p>
            <a:pPr algn="ctr"/>
            <a:endParaRPr lang="ru-RU" sz="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Фонды Ейского историко-краеведческого </a:t>
            </a:r>
          </a:p>
          <a:p>
            <a:pPr algn="ctr"/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музея им. В.В. Самсонова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92080" y="5268631"/>
            <a:ext cx="37862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Тарада Ю.Г. (справа),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13 октября 1941 года</a:t>
            </a:r>
          </a:p>
          <a:p>
            <a:pPr algn="ctr"/>
            <a:endParaRPr lang="ru-RU" sz="800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Фонды Ейского историко-краеведческого музея им. В.В. Самсонова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07989" y="260648"/>
            <a:ext cx="26993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Сила журналиста – в слове</a:t>
            </a:r>
            <a:endParaRPr lang="ru-RU" sz="1600" b="1" i="1" dirty="0">
              <a:solidFill>
                <a:srgbClr val="C0000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404D66D-02A6-4104-01E8-ACA6EB97D0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741" y="1700808"/>
            <a:ext cx="4964239" cy="302433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5805B78-673C-D64E-2563-A6C976EAED7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2585" y="949524"/>
            <a:ext cx="3281903" cy="431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5663570"/>
            <a:ext cx="36004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Наградной лист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Тарады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Ю.Г. 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 медали «За отвагу»</a:t>
            </a:r>
          </a:p>
          <a:p>
            <a:pPr algn="ctr"/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Сайт </a:t>
            </a:r>
            <a:r>
              <a:rPr lang="en-US" sz="1400" i="1" dirty="0">
                <a:latin typeface="Times New Roman" pitchFamily="18" charset="0"/>
                <a:cs typeface="Times New Roman" pitchFamily="18" charset="0"/>
              </a:rPr>
              <a:t>https://pamyat-naroda.ru.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14876" y="5016658"/>
            <a:ext cx="378621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Тарада Ю.Г. (справа) в госпитале,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23 февраля 1943 года</a:t>
            </a:r>
          </a:p>
          <a:p>
            <a:pPr algn="ctr"/>
            <a:endParaRPr lang="ru-RU" sz="800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Фонды Ейского историко-краеведческого музея им. В.В. Самсонова</a:t>
            </a:r>
          </a:p>
          <a:p>
            <a:pPr algn="ctr"/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07989" y="260648"/>
            <a:ext cx="26993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Сила журналиста – в слове</a:t>
            </a:r>
            <a:endParaRPr lang="ru-RU" sz="1600" b="1" i="1" dirty="0">
              <a:solidFill>
                <a:srgbClr val="C0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7CE499-1F9C-721F-DE27-FEEBAC86510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695888"/>
            <a:ext cx="3168352" cy="47345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409CA02-08E5-834B-29CE-25A68C77CD3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6403" y="1052736"/>
            <a:ext cx="4802061" cy="36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938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5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A29A36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7226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8667</TotalTime>
  <Words>2204</Words>
  <Application>Microsoft Office PowerPoint</Application>
  <PresentationFormat>Экран (4:3)</PresentationFormat>
  <Paragraphs>328</Paragraphs>
  <Slides>40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6" baseType="lpstr">
      <vt:lpstr>Arial</vt:lpstr>
      <vt:lpstr>Calibri</vt:lpstr>
      <vt:lpstr>Monotype Corsiva</vt:lpstr>
      <vt:lpstr>Times New Roman</vt:lpstr>
      <vt:lpstr>Vijaya</vt:lpstr>
      <vt:lpstr>Тема Office</vt:lpstr>
      <vt:lpstr>         Сила журналиста – в слове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Чага</dc:title>
  <dc:creator>u07_02</dc:creator>
  <cp:lastModifiedBy>u19_02</cp:lastModifiedBy>
  <cp:revision>1148</cp:revision>
  <dcterms:created xsi:type="dcterms:W3CDTF">2018-05-28T14:19:29Z</dcterms:created>
  <dcterms:modified xsi:type="dcterms:W3CDTF">2024-07-11T06:28:41Z</dcterms:modified>
</cp:coreProperties>
</file>