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12" r:id="rId2"/>
    <p:sldId id="313" r:id="rId3"/>
    <p:sldId id="314" r:id="rId4"/>
    <p:sldId id="311" r:id="rId5"/>
    <p:sldId id="259" r:id="rId6"/>
    <p:sldId id="310" r:id="rId7"/>
    <p:sldId id="257" r:id="rId8"/>
    <p:sldId id="286" r:id="rId9"/>
    <p:sldId id="318" r:id="rId10"/>
    <p:sldId id="261" r:id="rId11"/>
    <p:sldId id="260" r:id="rId12"/>
    <p:sldId id="316" r:id="rId13"/>
    <p:sldId id="263" r:id="rId14"/>
    <p:sldId id="305" r:id="rId15"/>
    <p:sldId id="287" r:id="rId16"/>
    <p:sldId id="300" r:id="rId17"/>
    <p:sldId id="271" r:id="rId18"/>
    <p:sldId id="272" r:id="rId19"/>
    <p:sldId id="283" r:id="rId20"/>
    <p:sldId id="284" r:id="rId21"/>
    <p:sldId id="317" r:id="rId22"/>
    <p:sldId id="268" r:id="rId23"/>
    <p:sldId id="285" r:id="rId24"/>
    <p:sldId id="306" r:id="rId25"/>
    <p:sldId id="280" r:id="rId26"/>
    <p:sldId id="275" r:id="rId27"/>
    <p:sldId id="319" r:id="rId28"/>
    <p:sldId id="323" r:id="rId29"/>
    <p:sldId id="293" r:id="rId30"/>
    <p:sldId id="273" r:id="rId31"/>
    <p:sldId id="292" r:id="rId32"/>
    <p:sldId id="297" r:id="rId33"/>
    <p:sldId id="269" r:id="rId34"/>
    <p:sldId id="276" r:id="rId35"/>
    <p:sldId id="277" r:id="rId36"/>
    <p:sldId id="301" r:id="rId37"/>
    <p:sldId id="274" r:id="rId38"/>
    <p:sldId id="302" r:id="rId39"/>
    <p:sldId id="288" r:id="rId40"/>
    <p:sldId id="295" r:id="rId41"/>
    <p:sldId id="291" r:id="rId42"/>
    <p:sldId id="282" r:id="rId43"/>
    <p:sldId id="294" r:id="rId44"/>
    <p:sldId id="322" r:id="rId45"/>
    <p:sldId id="303" r:id="rId46"/>
    <p:sldId id="281" r:id="rId47"/>
    <p:sldId id="320" r:id="rId48"/>
    <p:sldId id="289" r:id="rId49"/>
    <p:sldId id="290" r:id="rId50"/>
    <p:sldId id="278" r:id="rId51"/>
    <p:sldId id="321" r:id="rId52"/>
    <p:sldId id="279" r:id="rId53"/>
    <p:sldId id="304" r:id="rId54"/>
    <p:sldId id="308" r:id="rId55"/>
    <p:sldId id="298" r:id="rId56"/>
    <p:sldId id="299" r:id="rId57"/>
    <p:sldId id="324" r:id="rId58"/>
    <p:sldId id="307" r:id="rId5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33" autoAdjust="0"/>
  </p:normalViewPr>
  <p:slideViewPr>
    <p:cSldViewPr>
      <p:cViewPr varScale="1">
        <p:scale>
          <a:sx n="109" d="100"/>
          <a:sy n="109" d="100"/>
        </p:scale>
        <p:origin x="167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83D2EF-29F9-4254-8007-6BB07F160EB6}" type="datetimeFigureOut">
              <a:rPr lang="ru-RU" smtClean="0"/>
              <a:pPr/>
              <a:t>19.07.2019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73B448-9AF7-4E94-BB97-62988DC0969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E73B448-9AF7-4E94-BB97-62988DC09692}" type="slidenum">
              <a:rPr lang="ru-RU" smtClean="0"/>
              <a:pPr/>
              <a:t>34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19.07.2019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19.07.2019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19.07.2019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19.07.2019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19.07.2019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7.xml"/><Relationship Id="rId6" Type="http://schemas.openxmlformats.org/officeDocument/2006/relationships/image" Target="../media/image95.jpeg"/><Relationship Id="rId5" Type="http://schemas.openxmlformats.org/officeDocument/2006/relationships/image" Target="../media/image94.png"/><Relationship Id="rId4" Type="http://schemas.openxmlformats.org/officeDocument/2006/relationships/image" Target="../media/image93.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hyperlink" Target="https://www.culture.ru/movies/389/chelovek-s-kinoapparato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571472" y="3357562"/>
            <a:ext cx="814393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kumimoji="0" lang="ru-RU" sz="2400" b="0" i="1" u="none" strike="noStrike" cap="none" normalizeH="0" baseline="0" dirty="0" smtClean="0">
              <a:ln>
                <a:noFill/>
              </a:ln>
              <a:solidFill>
                <a:srgbClr val="C00000"/>
              </a:solidFill>
              <a:effectLst/>
              <a:latin typeface="Arial" pitchFamily="34" charset="0"/>
            </a:endParaRPr>
          </a:p>
        </p:txBody>
      </p:sp>
      <p:sp>
        <p:nvSpPr>
          <p:cNvPr id="5" name="Прямоугольник 4"/>
          <p:cNvSpPr/>
          <p:nvPr/>
        </p:nvSpPr>
        <p:spPr>
          <a:xfrm>
            <a:off x="1357290" y="500042"/>
            <a:ext cx="6429420" cy="923330"/>
          </a:xfrm>
          <a:prstGeom prst="rect">
            <a:avLst/>
          </a:prstGeom>
        </p:spPr>
        <p:txBody>
          <a:bodyPr wrap="square">
            <a:spAutoFit/>
          </a:bodyPr>
          <a:lstStyle/>
          <a:p>
            <a:pPr algn="ctr"/>
            <a:r>
              <a:rPr lang="ru-RU" b="1" i="1" dirty="0" smtClean="0">
                <a:solidFill>
                  <a:srgbClr val="002060"/>
                </a:solidFill>
                <a:latin typeface="Times New Roman" pitchFamily="18" charset="0"/>
                <a:cs typeface="Times New Roman" pitchFamily="18" charset="0"/>
              </a:rPr>
              <a:t>Муниципальное казенное учреждение </a:t>
            </a:r>
          </a:p>
          <a:p>
            <a:pPr algn="ctr"/>
            <a:r>
              <a:rPr lang="ru-RU" b="1" i="1" dirty="0" smtClean="0">
                <a:solidFill>
                  <a:srgbClr val="002060"/>
                </a:solidFill>
                <a:latin typeface="Times New Roman" pitchFamily="18" charset="0"/>
                <a:cs typeface="Times New Roman" pitchFamily="18" charset="0"/>
              </a:rPr>
              <a:t>муниципального образования Ейский район «Архив» </a:t>
            </a:r>
          </a:p>
          <a:p>
            <a:pPr algn="ctr"/>
            <a:r>
              <a:rPr lang="ru-RU" b="1" i="1" dirty="0" smtClean="0">
                <a:solidFill>
                  <a:srgbClr val="002060"/>
                </a:solidFill>
                <a:latin typeface="Times New Roman" pitchFamily="18" charset="0"/>
                <a:cs typeface="Times New Roman" pitchFamily="18" charset="0"/>
              </a:rPr>
              <a:t>(МКУ «Архив»)</a:t>
            </a:r>
            <a:endParaRPr lang="ru-RU" b="1" i="1" dirty="0">
              <a:solidFill>
                <a:srgbClr val="002060"/>
              </a:solidFill>
              <a:latin typeface="Times New Roman" pitchFamily="18" charset="0"/>
              <a:cs typeface="Times New Roman" pitchFamily="18" charset="0"/>
            </a:endParaRPr>
          </a:p>
        </p:txBody>
      </p:sp>
      <p:sp>
        <p:nvSpPr>
          <p:cNvPr id="7" name="Прямоугольник 6"/>
          <p:cNvSpPr/>
          <p:nvPr/>
        </p:nvSpPr>
        <p:spPr>
          <a:xfrm>
            <a:off x="1000100" y="2285992"/>
            <a:ext cx="7358114" cy="461665"/>
          </a:xfrm>
          <a:prstGeom prst="rect">
            <a:avLst/>
          </a:prstGeom>
        </p:spPr>
        <p:txBody>
          <a:bodyPr wrap="square">
            <a:spAutoFit/>
          </a:bodyPr>
          <a:lstStyle/>
          <a:p>
            <a:pPr algn="ctr"/>
            <a:r>
              <a:rPr lang="ru-RU" sz="2400" b="1" dirty="0" smtClean="0">
                <a:solidFill>
                  <a:srgbClr val="C00000"/>
                </a:solidFill>
                <a:latin typeface="Monotype Corsiva" pitchFamily="66" charset="0"/>
              </a:rPr>
              <a:t>Виртуальная историко-документальная выставка</a:t>
            </a:r>
            <a:endParaRPr lang="ru-RU" sz="2400" b="1" dirty="0">
              <a:solidFill>
                <a:srgbClr val="C00000"/>
              </a:solidFill>
              <a:latin typeface="Monotype Corsiva" pitchFamily="66" charset="0"/>
            </a:endParaRPr>
          </a:p>
        </p:txBody>
      </p:sp>
      <p:sp>
        <p:nvSpPr>
          <p:cNvPr id="9" name="TextBox 8"/>
          <p:cNvSpPr txBox="1"/>
          <p:nvPr/>
        </p:nvSpPr>
        <p:spPr>
          <a:xfrm>
            <a:off x="2357422" y="3000372"/>
            <a:ext cx="184731" cy="369332"/>
          </a:xfrm>
          <a:prstGeom prst="rect">
            <a:avLst/>
          </a:prstGeom>
          <a:noFill/>
        </p:spPr>
        <p:txBody>
          <a:bodyPr wrap="none" rtlCol="0">
            <a:spAutoFit/>
          </a:bodyPr>
          <a:lstStyle/>
          <a:p>
            <a:endParaRPr lang="ru-RU" dirty="0"/>
          </a:p>
        </p:txBody>
      </p:sp>
      <p:sp>
        <p:nvSpPr>
          <p:cNvPr id="10" name="Прямоугольник 9"/>
          <p:cNvSpPr/>
          <p:nvPr/>
        </p:nvSpPr>
        <p:spPr>
          <a:xfrm>
            <a:off x="2357422" y="5715016"/>
            <a:ext cx="4572000" cy="646331"/>
          </a:xfrm>
          <a:prstGeom prst="rect">
            <a:avLst/>
          </a:prstGeom>
        </p:spPr>
        <p:txBody>
          <a:bodyPr>
            <a:spAutoFit/>
          </a:bodyPr>
          <a:lstStyle/>
          <a:p>
            <a:pPr algn="ctr"/>
            <a:r>
              <a:rPr lang="ru-RU" b="1" dirty="0" smtClean="0">
                <a:latin typeface="Monotype Corsiva" pitchFamily="66" charset="0"/>
                <a:cs typeface="Vijaya" pitchFamily="34" charset="0"/>
              </a:rPr>
              <a:t> </a:t>
            </a:r>
            <a:r>
              <a:rPr lang="ru-RU" b="1" dirty="0" smtClean="0">
                <a:solidFill>
                  <a:srgbClr val="002060"/>
                </a:solidFill>
                <a:latin typeface="Monotype Corsiva" pitchFamily="66" charset="0"/>
                <a:cs typeface="Vijaya" pitchFamily="34" charset="0"/>
              </a:rPr>
              <a:t>Ейск, </a:t>
            </a:r>
          </a:p>
          <a:p>
            <a:pPr algn="ctr"/>
            <a:r>
              <a:rPr lang="ru-RU" b="1" dirty="0" smtClean="0">
                <a:solidFill>
                  <a:srgbClr val="002060"/>
                </a:solidFill>
                <a:latin typeface="Monotype Corsiva" pitchFamily="66" charset="0"/>
                <a:cs typeface="Vijaya" pitchFamily="34" charset="0"/>
              </a:rPr>
              <a:t>2019</a:t>
            </a:r>
            <a:endParaRPr lang="ru-RU" b="1" dirty="0">
              <a:solidFill>
                <a:srgbClr val="002060"/>
              </a:solidFill>
              <a:latin typeface="Monotype Corsiva" pitchFamily="66" charset="0"/>
              <a:cs typeface="Vijaya" pitchFamily="34" charset="0"/>
            </a:endParaRPr>
          </a:p>
        </p:txBody>
      </p:sp>
      <p:pic>
        <p:nvPicPr>
          <p:cNvPr id="2" name="Picture 2" descr="\\192.168.1.222\обмен для всех\АРХИВ МКУ\Ейск. Выставка\Заставка к виртуальной выставке.files\slide0048_image00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8596" y="285728"/>
            <a:ext cx="855663" cy="1071563"/>
          </a:xfrm>
          <a:prstGeom prst="rect">
            <a:avLst/>
          </a:prstGeom>
          <a:noFill/>
        </p:spPr>
      </p:pic>
      <p:pic>
        <p:nvPicPr>
          <p:cNvPr id="3" name="Picture 3" descr="\\192.168.1.222\обмен для всех\АРХИВ МКУ\Ейск. Выставка\Заставка к виртуальной выставке.files\slide0048_image00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58148" y="357166"/>
            <a:ext cx="1001713" cy="973137"/>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2910" y="5143512"/>
            <a:ext cx="3643338" cy="1169551"/>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А.М. </a:t>
            </a:r>
            <a:r>
              <a:rPr lang="ru-RU" sz="1400" dirty="0" err="1" smtClean="0">
                <a:latin typeface="Times New Roman" pitchFamily="18" charset="0"/>
                <a:cs typeface="Times New Roman" pitchFamily="18" charset="0"/>
              </a:rPr>
              <a:t>Окоев</a:t>
            </a:r>
            <a:r>
              <a:rPr lang="ru-RU" sz="1400" dirty="0" smtClean="0">
                <a:latin typeface="Times New Roman" pitchFamily="18" charset="0"/>
                <a:cs typeface="Times New Roman" pitchFamily="18" charset="0"/>
              </a:rPr>
              <a:t>,  председатель Ейского театрального общества в начале ХХ в.</a:t>
            </a:r>
          </a:p>
          <a:p>
            <a:pPr algn="ctr"/>
            <a:endParaRPr lang="ru-RU" sz="1400" i="1"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Фонды Ейского историко-краеведческого музея им. В.В. Самсонова</a:t>
            </a:r>
          </a:p>
        </p:txBody>
      </p:sp>
      <p:sp>
        <p:nvSpPr>
          <p:cNvPr id="7" name="Прямоугольник 6"/>
          <p:cNvSpPr/>
          <p:nvPr/>
        </p:nvSpPr>
        <p:spPr>
          <a:xfrm>
            <a:off x="4214810" y="5143512"/>
            <a:ext cx="4714908" cy="954107"/>
          </a:xfrm>
          <a:prstGeom prst="rect">
            <a:avLst/>
          </a:prstGeom>
        </p:spPr>
        <p:txBody>
          <a:bodyPr wrap="square">
            <a:spAutoFit/>
          </a:bodyPr>
          <a:lstStyle/>
          <a:p>
            <a:pPr algn="ctr"/>
            <a:r>
              <a:rPr lang="ru-RU" sz="1400" dirty="0" smtClean="0">
                <a:latin typeface="Times New Roman" pitchFamily="18" charset="0"/>
                <a:cs typeface="Times New Roman" pitchFamily="18" charset="0"/>
              </a:rPr>
              <a:t>Устав Ейского общества любителей изящных искусств (1903-1908)</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ГАКК. Ф.454.Оп.2. Д.3681.</a:t>
            </a:r>
            <a:endParaRPr lang="ru-RU" sz="1400" i="1" dirty="0"/>
          </a:p>
        </p:txBody>
      </p:sp>
      <p:pic>
        <p:nvPicPr>
          <p:cNvPr id="2050" name="Picture 2" descr="C:\Documents and Settings\u07_07\Рабочий стол\ШУТКО\частилище\12.JPG"/>
          <p:cNvPicPr>
            <a:picLocks noChangeAspect="1" noChangeArrowheads="1"/>
          </p:cNvPicPr>
          <p:nvPr/>
        </p:nvPicPr>
        <p:blipFill>
          <a:blip r:embed="rId2" cstate="screen">
            <a:lum bright="10000"/>
            <a:extLst>
              <a:ext uri="{28A0092B-C50C-407E-A947-70E740481C1C}">
                <a14:useLocalDpi xmlns:a14="http://schemas.microsoft.com/office/drawing/2010/main"/>
              </a:ext>
            </a:extLst>
          </a:blip>
          <a:srcRect/>
          <a:stretch>
            <a:fillRect/>
          </a:stretch>
        </p:blipFill>
        <p:spPr bwMode="auto">
          <a:xfrm>
            <a:off x="5072065" y="928670"/>
            <a:ext cx="3036125" cy="4047796"/>
          </a:xfrm>
          <a:prstGeom prst="rect">
            <a:avLst/>
          </a:prstGeom>
          <a:noFill/>
        </p:spPr>
      </p:pic>
      <p:pic>
        <p:nvPicPr>
          <p:cNvPr id="2051" name="Picture 3" descr="C:\Documents and Settings\u07_07\Рабочий стол\ШУТКО\частилище\Окоев А.М..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8661" y="928670"/>
            <a:ext cx="3223393" cy="4071965"/>
          </a:xfrm>
          <a:prstGeom prst="rect">
            <a:avLst/>
          </a:prstGeom>
          <a:noFill/>
        </p:spPr>
      </p:pic>
      <p:sp>
        <p:nvSpPr>
          <p:cNvPr id="8" name="Прямоугольник 7"/>
          <p:cNvSpPr/>
          <p:nvPr/>
        </p:nvSpPr>
        <p:spPr>
          <a:xfrm>
            <a:off x="2286000" y="285728"/>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8596" y="5429264"/>
            <a:ext cx="3643338" cy="1169551"/>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Копия театральной афиши  комедии </a:t>
            </a:r>
          </a:p>
          <a:p>
            <a:pPr algn="ctr"/>
            <a:r>
              <a:rPr lang="ru-RU" sz="1400" dirty="0" smtClean="0">
                <a:latin typeface="Times New Roman" pitchFamily="18" charset="0"/>
                <a:cs typeface="Times New Roman" pitchFamily="18" charset="0"/>
              </a:rPr>
              <a:t>Н.В. Гоголя «Ревизор», 1905 г.</a:t>
            </a:r>
          </a:p>
          <a:p>
            <a:pPr algn="ctr"/>
            <a:endParaRPr lang="ru-RU" sz="1400" i="1"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Фонды Ейского историко-краеведческого музея им. В.В. Самсонова</a:t>
            </a:r>
            <a:endParaRPr lang="ru-RU" sz="1400" i="1" dirty="0">
              <a:latin typeface="Times New Roman" pitchFamily="18" charset="0"/>
              <a:cs typeface="Times New Roman" pitchFamily="18" charset="0"/>
            </a:endParaRPr>
          </a:p>
        </p:txBody>
      </p:sp>
      <p:sp>
        <p:nvSpPr>
          <p:cNvPr id="7" name="Прямоугольник 6"/>
          <p:cNvSpPr/>
          <p:nvPr/>
        </p:nvSpPr>
        <p:spPr>
          <a:xfrm>
            <a:off x="4357686" y="5072074"/>
            <a:ext cx="4500594" cy="1384995"/>
          </a:xfrm>
          <a:prstGeom prst="rect">
            <a:avLst/>
          </a:prstGeom>
        </p:spPr>
        <p:txBody>
          <a:bodyPr wrap="square">
            <a:spAutoFit/>
          </a:bodyPr>
          <a:lstStyle/>
          <a:p>
            <a:pPr algn="ctr"/>
            <a:r>
              <a:rPr lang="ru-RU" sz="1400" dirty="0" smtClean="0">
                <a:latin typeface="Times New Roman" pitchFamily="18" charset="0"/>
                <a:cs typeface="Times New Roman" pitchFamily="18" charset="0"/>
              </a:rPr>
              <a:t>Участники  театрального представления  комедии        Н.В. Гоголя «Ревизор»  в г. Ейске. </a:t>
            </a:r>
            <a:r>
              <a:rPr lang="ru-RU" sz="1400" i="1" dirty="0" smtClean="0">
                <a:latin typeface="Times New Roman" pitchFamily="18" charset="0"/>
                <a:cs typeface="Times New Roman" pitchFamily="18" charset="0"/>
              </a:rPr>
              <a:t>Слева направо: </a:t>
            </a:r>
            <a:r>
              <a:rPr lang="ru-RU" sz="1400" dirty="0" smtClean="0">
                <a:latin typeface="Times New Roman" pitchFamily="18" charset="0"/>
                <a:cs typeface="Times New Roman" pitchFamily="18" charset="0"/>
              </a:rPr>
              <a:t>Алексей </a:t>
            </a:r>
            <a:r>
              <a:rPr lang="ru-RU" sz="1400" dirty="0" err="1" smtClean="0">
                <a:latin typeface="Times New Roman" pitchFamily="18" charset="0"/>
                <a:cs typeface="Times New Roman" pitchFamily="18" charset="0"/>
              </a:rPr>
              <a:t>Буренко</a:t>
            </a:r>
            <a:r>
              <a:rPr lang="ru-RU" sz="1400" dirty="0" smtClean="0">
                <a:latin typeface="Times New Roman" pitchFamily="18" charset="0"/>
                <a:cs typeface="Times New Roman" pitchFamily="18" charset="0"/>
              </a:rPr>
              <a:t>, Александр Архангельский, Роман Ефремов, Кирилл Шутко, 1905-1907 годы</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dirty="0"/>
          </a:p>
        </p:txBody>
      </p:sp>
      <p:pic>
        <p:nvPicPr>
          <p:cNvPr id="1026" name="Picture 2" descr="G:\частилище\Личный архив Е.А. Котенко. Участники представления Ревизор на сцене клуба приказчиков (дом Тохова). 190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14810" y="1357298"/>
            <a:ext cx="4607058" cy="3357586"/>
          </a:xfrm>
          <a:prstGeom prst="rect">
            <a:avLst/>
          </a:prstGeom>
          <a:noFill/>
        </p:spPr>
      </p:pic>
      <p:pic>
        <p:nvPicPr>
          <p:cNvPr id="1027" name="Picture 3" descr="C:\Documents and Settings\u07_07\Рабочий стол\ШУТКО\частилище\программа.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472" y="785794"/>
            <a:ext cx="3214710" cy="4531941"/>
          </a:xfrm>
          <a:prstGeom prst="rect">
            <a:avLst/>
          </a:prstGeom>
          <a:noFill/>
        </p:spPr>
      </p:pic>
      <p:sp>
        <p:nvSpPr>
          <p:cNvPr id="8" name="Прямоугольник 7"/>
          <p:cNvSpPr/>
          <p:nvPr/>
        </p:nvSpPr>
        <p:spPr>
          <a:xfrm>
            <a:off x="2286000" y="285728"/>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480" y="285728"/>
            <a:ext cx="5715040" cy="461665"/>
          </a:xfrm>
          <a:prstGeom prst="rect">
            <a:avLst/>
          </a:prstGeom>
          <a:noFill/>
        </p:spPr>
        <p:txBody>
          <a:bodyPr wrap="square" rtlCol="0">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
        <p:nvSpPr>
          <p:cNvPr id="71681" name="Rectangle 1"/>
          <p:cNvSpPr>
            <a:spLocks noChangeArrowheads="1"/>
          </p:cNvSpPr>
          <p:nvPr/>
        </p:nvSpPr>
        <p:spPr bwMode="auto">
          <a:xfrm>
            <a:off x="571472" y="928671"/>
            <a:ext cx="8001056" cy="60324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lang="ru-RU" sz="1400" b="1" dirty="0" smtClean="0">
                <a:solidFill>
                  <a:srgbClr val="000000"/>
                </a:solidFill>
                <a:latin typeface="Times New Roman" pitchFamily="18" charset="0"/>
                <a:ea typeface="Times New Roman" pitchFamily="18" charset="0"/>
                <a:cs typeface="Times New Roman" pitchFamily="18" charset="0"/>
              </a:rPr>
              <a:t>Начало революционной деятельности</a:t>
            </a:r>
          </a:p>
          <a:p>
            <a:pPr lvl="0" indent="450850" algn="just" fontAlgn="base">
              <a:spcBef>
                <a:spcPct val="0"/>
              </a:spcBef>
              <a:spcAft>
                <a:spcPct val="0"/>
              </a:spcAft>
            </a:pPr>
            <a:endParaRPr lang="ru-RU" sz="800" dirty="0" smtClean="0">
              <a:latin typeface="Arial" pitchFamily="34" charset="0"/>
            </a:endParaRPr>
          </a:p>
          <a:p>
            <a:pPr algn="just">
              <a:tabLst>
                <a:tab pos="542925" algn="l"/>
              </a:tabLst>
            </a:pPr>
            <a:r>
              <a:rPr lang="ru-RU" sz="1200" dirty="0" smtClean="0">
                <a:solidFill>
                  <a:srgbClr val="000000"/>
                </a:solidFill>
                <a:latin typeface="Times New Roman" pitchFamily="18" charset="0"/>
                <a:ea typeface="Times New Roman" pitchFamily="18" charset="0"/>
                <a:cs typeface="Times New Roman" pitchFamily="18" charset="0"/>
              </a:rPr>
              <a:t>	Поступив в Высшее Московское Техническое училище </a:t>
            </a:r>
            <a:r>
              <a:rPr lang="ru-RU" sz="1200" dirty="0" smtClean="0">
                <a:latin typeface="Times New Roman" pitchFamily="18" charset="0"/>
                <a:ea typeface="Times New Roman" pitchFamily="18" charset="0"/>
                <a:cs typeface="Times New Roman" pitchFamily="18" charset="0"/>
              </a:rPr>
              <a:t>(сейчас МГТУ им. Баумана) Кирилл Шутко получал стипендию Кавказского учебного округа. Однако по</a:t>
            </a:r>
            <a:r>
              <a:rPr lang="ru-RU" sz="1200" dirty="0" smtClean="0">
                <a:solidFill>
                  <a:srgbClr val="000000"/>
                </a:solidFill>
                <a:latin typeface="Times New Roman" pitchFamily="18" charset="0"/>
                <a:ea typeface="Times New Roman" pitchFamily="18" charset="0"/>
                <a:cs typeface="Times New Roman" pitchFamily="18" charset="0"/>
              </a:rPr>
              <a:t>зже от неё отказался вследствие решения Московского студенчества об объявлении бойкота экзаменов с весны 1902 г. Учился в МТУ до 1907 г., но его не окончил, так как с осени 1903 г. целиком ушёл в революционную работу, начав пропагандистскую деятельность с 1904 г. в рядах пропагандистской коллегии Московского Комитета социал-демократической партии большевиков. Участие в революционном студенческом движении принял с осени 1901 г. совместно с «Артемом» </a:t>
            </a:r>
            <a:r>
              <a:rPr lang="ru-RU" sz="1200" dirty="0" smtClean="0">
                <a:latin typeface="Times New Roman" pitchFamily="18" charset="0"/>
                <a:ea typeface="Times New Roman" pitchFamily="18" charset="0"/>
                <a:cs typeface="Times New Roman" pitchFamily="18" charset="0"/>
              </a:rPr>
              <a:t>(Ф.А. Сергеевым, 1883-1921).</a:t>
            </a:r>
            <a:r>
              <a:rPr lang="ru-RU" sz="1200" dirty="0" smtClean="0">
                <a:solidFill>
                  <a:srgbClr val="000000"/>
                </a:solidFill>
                <a:latin typeface="Times New Roman" pitchFamily="18" charset="0"/>
                <a:ea typeface="Times New Roman" pitchFamily="18" charset="0"/>
                <a:cs typeface="Times New Roman" pitchFamily="18" charset="0"/>
              </a:rPr>
              <a:t> После </a:t>
            </a:r>
            <a:r>
              <a:rPr lang="en-US" sz="1200" dirty="0" smtClean="0">
                <a:solidFill>
                  <a:srgbClr val="000000"/>
                </a:solidFill>
                <a:latin typeface="Times New Roman" pitchFamily="18" charset="0"/>
                <a:ea typeface="Times New Roman" pitchFamily="18" charset="0"/>
                <a:cs typeface="Times New Roman" pitchFamily="18" charset="0"/>
              </a:rPr>
              <a:t>II </a:t>
            </a:r>
            <a:r>
              <a:rPr lang="ru-RU" sz="1200" dirty="0" smtClean="0">
                <a:solidFill>
                  <a:srgbClr val="000000"/>
                </a:solidFill>
                <a:latin typeface="Times New Roman" pitchFamily="18" charset="0"/>
                <a:ea typeface="Times New Roman" pitchFamily="18" charset="0"/>
                <a:cs typeface="Times New Roman" pitchFamily="18" charset="0"/>
              </a:rPr>
              <a:t>съезда РСДРП примкнул к большевикам. В период 1904-1910 годов он подвергался арестам и трижды побывал в тюрьме. У царской охранки </a:t>
            </a:r>
            <a:r>
              <a:rPr lang="ru-RU" sz="1200" dirty="0" err="1" smtClean="0">
                <a:solidFill>
                  <a:srgbClr val="000000"/>
                </a:solidFill>
                <a:latin typeface="Times New Roman" pitchFamily="18" charset="0"/>
                <a:ea typeface="Times New Roman" pitchFamily="18" charset="0"/>
                <a:cs typeface="Times New Roman" pitchFamily="18" charset="0"/>
              </a:rPr>
              <a:t>ейский</a:t>
            </a:r>
            <a:r>
              <a:rPr lang="ru-RU" sz="1200" dirty="0" smtClean="0">
                <a:solidFill>
                  <a:srgbClr val="000000"/>
                </a:solidFill>
                <a:latin typeface="Times New Roman" pitchFamily="18" charset="0"/>
                <a:ea typeface="Times New Roman" pitchFamily="18" charset="0"/>
                <a:cs typeface="Times New Roman" pitchFamily="18" charset="0"/>
              </a:rPr>
              <a:t> мещанин Шутко именовался - «Булочник» или «Чухонец». Сам же он выбрал революционный псевдоним «товарищ Гаврила», а позднее – «Михаил Демьянов». Его арестовывали в 1910 г., сразу после возвращения из Парижа, где он </a:t>
            </a:r>
            <a:r>
              <a:rPr lang="ru-RU" sz="1200" dirty="0" smtClean="0">
                <a:latin typeface="Times New Roman" pitchFamily="18" charset="0"/>
                <a:ea typeface="Times New Roman" pitchFamily="18" charset="0"/>
                <a:cs typeface="Times New Roman" pitchFamily="18" charset="0"/>
              </a:rPr>
              <a:t>в качестве представителя Областного бюро центральной промышленной области встречался с В.И. Лениным в квартире на улице Мари-Роз. </a:t>
            </a:r>
          </a:p>
          <a:p>
            <a:pPr>
              <a:tabLst>
                <a:tab pos="542925" algn="l"/>
              </a:tabLst>
            </a:pPr>
            <a:endParaRPr lang="ru-RU" sz="1200" dirty="0" smtClean="0">
              <a:latin typeface="Times New Roman" pitchFamily="18" charset="0"/>
              <a:ea typeface="Times New Roman" pitchFamily="18" charset="0"/>
              <a:cs typeface="Times New Roman" pitchFamily="18" charset="0"/>
            </a:endParaRPr>
          </a:p>
          <a:p>
            <a:pPr algn="ctr">
              <a:tabLst>
                <a:tab pos="542925" algn="l"/>
              </a:tabLst>
            </a:pPr>
            <a:r>
              <a:rPr lang="ru-RU" sz="1400" b="1" dirty="0" smtClean="0">
                <a:latin typeface="Times New Roman" pitchFamily="18" charset="0"/>
                <a:cs typeface="Times New Roman" pitchFamily="18" charset="0"/>
              </a:rPr>
              <a:t>Жена и товарищ по партии Нина </a:t>
            </a:r>
            <a:r>
              <a:rPr lang="ru-RU" sz="1400" b="1" dirty="0" err="1" smtClean="0">
                <a:latin typeface="Times New Roman" pitchFamily="18" charset="0"/>
                <a:cs typeface="Times New Roman" pitchFamily="18" charset="0"/>
              </a:rPr>
              <a:t>Агаджанова</a:t>
            </a:r>
            <a:r>
              <a:rPr lang="ru-RU" sz="1400" b="1"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a:tabLst>
                <a:tab pos="542925" algn="l"/>
              </a:tabLst>
            </a:pPr>
            <a:r>
              <a:rPr lang="ru-RU" sz="1200" dirty="0" smtClean="0">
                <a:latin typeface="Times New Roman" pitchFamily="18" charset="0"/>
                <a:cs typeface="Times New Roman" pitchFamily="18" charset="0"/>
              </a:rPr>
              <a:t> </a:t>
            </a:r>
          </a:p>
          <a:p>
            <a:pPr algn="just">
              <a:tabLst>
                <a:tab pos="542925" algn="l"/>
              </a:tabLst>
            </a:pPr>
            <a:r>
              <a:rPr lang="ru-RU" sz="1200" dirty="0" smtClean="0">
                <a:latin typeface="Times New Roman" pitchFamily="18" charset="0"/>
                <a:cs typeface="Times New Roman" pitchFamily="18" charset="0"/>
              </a:rPr>
              <a:t>	Но главным делом для Кирилла Шутко была революционная работа, которую он проводит в партийных организациях Москвы и Московской губернии. Два раза Шутко побывал в ссылке: в 1911 г. он был сослан на три года в Вологодскую губернию, а в 1915 г. – на три года в Иркутскую губернию, откуда осенью 1916 г. бежал в Петроград. В Вологодской ссылке Кирилл Иванович встретился с революционеркой, Ниной </a:t>
            </a:r>
            <a:r>
              <a:rPr lang="ru-RU" sz="1200" dirty="0" err="1" smtClean="0">
                <a:latin typeface="Times New Roman" pitchFamily="18" charset="0"/>
                <a:cs typeface="Times New Roman" pitchFamily="18" charset="0"/>
              </a:rPr>
              <a:t>Фердинандовной</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Агаджановой</a:t>
            </a:r>
            <a:r>
              <a:rPr lang="ru-RU" sz="1200" dirty="0" smtClean="0">
                <a:latin typeface="Times New Roman" pitchFamily="18" charset="0"/>
                <a:cs typeface="Times New Roman" pitchFamily="18" charset="0"/>
              </a:rPr>
              <a:t>, где они и поженились. </a:t>
            </a:r>
          </a:p>
          <a:p>
            <a:pPr algn="just">
              <a:tabLst>
                <a:tab pos="542925" algn="l"/>
              </a:tabLst>
            </a:pPr>
            <a:r>
              <a:rPr lang="ru-RU" sz="1200" dirty="0" smtClean="0">
                <a:latin typeface="Times New Roman" pitchFamily="18" charset="0"/>
                <a:cs typeface="Times New Roman" pitchFamily="18" charset="0"/>
              </a:rPr>
              <a:t>	Нина </a:t>
            </a:r>
            <a:r>
              <a:rPr lang="ru-RU" sz="1200" dirty="0" err="1" smtClean="0">
                <a:latin typeface="Times New Roman" pitchFamily="18" charset="0"/>
                <a:cs typeface="Times New Roman" pitchFamily="18" charset="0"/>
              </a:rPr>
              <a:t>Агаджанова</a:t>
            </a:r>
            <a:r>
              <a:rPr lang="ru-RU" sz="1200" b="1"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 родилась 27 октября 1889 г. в </a:t>
            </a:r>
            <a:r>
              <a:rPr lang="ru-RU" sz="1200" dirty="0" err="1" smtClean="0">
                <a:latin typeface="Times New Roman" pitchFamily="18" charset="0"/>
                <a:cs typeface="Times New Roman" pitchFamily="18" charset="0"/>
              </a:rPr>
              <a:t>Екатеринодаре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в</a:t>
            </a:r>
            <a:r>
              <a:rPr lang="ru-RU" sz="1200" dirty="0" smtClean="0">
                <a:latin typeface="Times New Roman" pitchFamily="18" charset="0"/>
                <a:cs typeface="Times New Roman" pitchFamily="18" charset="0"/>
              </a:rPr>
              <a:t> семье армянского торговца бакалейными товарами, купца второй гильдии, Фердинанда </a:t>
            </a:r>
            <a:r>
              <a:rPr lang="ru-RU" sz="1200" dirty="0" err="1" smtClean="0">
                <a:latin typeface="Times New Roman" pitchFamily="18" charset="0"/>
                <a:cs typeface="Times New Roman" pitchFamily="18" charset="0"/>
              </a:rPr>
              <a:t>Мартыновича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Агаджанова</a:t>
            </a:r>
            <a:r>
              <a:rPr lang="ru-RU" sz="1200" dirty="0" smtClean="0">
                <a:latin typeface="Times New Roman" pitchFamily="18" charset="0"/>
                <a:cs typeface="Times New Roman" pitchFamily="18" charset="0"/>
              </a:rPr>
              <a:t>. Будучи гимназисткой, в 1905 г. участвовала в демонстрации на Соборной площади </a:t>
            </a:r>
            <a:r>
              <a:rPr lang="ru-RU" sz="1200" dirty="0" err="1" smtClean="0">
                <a:latin typeface="Times New Roman" pitchFamily="18" charset="0"/>
                <a:cs typeface="Times New Roman" pitchFamily="18" charset="0"/>
              </a:rPr>
              <a:t>Екатеринодара</a:t>
            </a:r>
            <a:r>
              <a:rPr lang="ru-RU" sz="1200" dirty="0" smtClean="0">
                <a:latin typeface="Times New Roman" pitchFamily="18" charset="0"/>
                <a:cs typeface="Times New Roman" pitchFamily="18" charset="0"/>
              </a:rPr>
              <a:t>, которая была разогнана казаками. В 1907 г. родителей её уже не было в живых, и дядя-опекун отправил Нину к родне в Воронеж. В 1910 г. Нина стала курсисткой, училась в Москве на педагогических курсах и снова приняла участие в революционной работе. За шесть лет </a:t>
            </a:r>
            <a:r>
              <a:rPr lang="ru-RU" sz="1200" dirty="0" err="1" smtClean="0">
                <a:latin typeface="Times New Roman" pitchFamily="18" charset="0"/>
                <a:cs typeface="Times New Roman" pitchFamily="18" charset="0"/>
              </a:rPr>
              <a:t>Агаджанову</a:t>
            </a:r>
            <a:r>
              <a:rPr lang="ru-RU" sz="1200" dirty="0" smtClean="0">
                <a:latin typeface="Times New Roman" pitchFamily="18" charset="0"/>
                <a:cs typeface="Times New Roman" pitchFamily="18" charset="0"/>
              </a:rPr>
              <a:t> арестовывали семь раз, дважды отправляли в ссылку, поэтому ей так и не удалось закончить образование. В полицейских донесениях она фигурирует как «Бабочка» и «Хитрая». </a:t>
            </a:r>
          </a:p>
          <a:p>
            <a:pPr lvl="0" indent="450850" algn="just" eaLnBrk="0" fontAlgn="base" hangingPunct="0">
              <a:spcBef>
                <a:spcPct val="0"/>
              </a:spcBef>
              <a:spcAft>
                <a:spcPct val="0"/>
              </a:spcAft>
            </a:pPr>
            <a:endParaRPr lang="ru-RU" sz="1400" dirty="0" smtClean="0">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lang="ru-RU" sz="1200" dirty="0" smtClean="0">
              <a:solidFill>
                <a:srgbClr val="000000"/>
              </a:solidFill>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7158" y="5357826"/>
            <a:ext cx="4429156" cy="1169551"/>
          </a:xfrm>
          <a:prstGeom prst="rect">
            <a:avLst/>
          </a:prstGeom>
          <a:noFill/>
        </p:spPr>
        <p:txBody>
          <a:bodyPr wrap="square" rtlCol="0">
            <a:spAutoFit/>
          </a:bodyPr>
          <a:lstStyle/>
          <a:p>
            <a:pPr algn="ctr"/>
            <a:r>
              <a:rPr lang="ru-RU" sz="1400" dirty="0" err="1" smtClean="0">
                <a:latin typeface="Times New Roman" pitchFamily="18" charset="0"/>
                <a:cs typeface="Times New Roman" pitchFamily="18" charset="0"/>
              </a:rPr>
              <a:t>Агитационно-пропагандисткая</a:t>
            </a:r>
            <a:r>
              <a:rPr lang="ru-RU" sz="1400" dirty="0" smtClean="0">
                <a:latin typeface="Times New Roman" pitchFamily="18" charset="0"/>
                <a:cs typeface="Times New Roman" pitchFamily="18" charset="0"/>
              </a:rPr>
              <a:t> группа МОК РСДРП(б). </a:t>
            </a:r>
            <a:r>
              <a:rPr lang="ru-RU" sz="1400" i="1" dirty="0" smtClean="0">
                <a:latin typeface="Times New Roman" pitchFamily="18" charset="0"/>
                <a:cs typeface="Times New Roman" pitchFamily="18" charset="0"/>
              </a:rPr>
              <a:t>В центре верхнего ряда  </a:t>
            </a:r>
            <a:r>
              <a:rPr lang="ru-RU" sz="1400" dirty="0" smtClean="0">
                <a:latin typeface="Times New Roman" pitchFamily="18" charset="0"/>
                <a:cs typeface="Times New Roman" pitchFamily="18" charset="0"/>
              </a:rPr>
              <a:t>К.И. Шутко, 1905 г.</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dirty="0" smtClean="0"/>
          </a:p>
          <a:p>
            <a:pPr algn="ctr"/>
            <a:r>
              <a:rPr lang="ru-RU" sz="1400" i="1" dirty="0" smtClean="0">
                <a:latin typeface="Times New Roman" pitchFamily="18" charset="0"/>
                <a:cs typeface="Times New Roman" pitchFamily="18" charset="0"/>
              </a:rPr>
              <a:t>(ЦГАОР СССР. Большевики Москвы, М.,1925- с.103.)</a:t>
            </a:r>
            <a:endParaRPr lang="ru-RU" sz="1400" i="1" dirty="0">
              <a:latin typeface="Times New Roman" pitchFamily="18" charset="0"/>
              <a:cs typeface="Times New Roman" pitchFamily="18" charset="0"/>
            </a:endParaRPr>
          </a:p>
        </p:txBody>
      </p:sp>
      <p:sp>
        <p:nvSpPr>
          <p:cNvPr id="7" name="Прямоугольник 6"/>
          <p:cNvSpPr/>
          <p:nvPr/>
        </p:nvSpPr>
        <p:spPr>
          <a:xfrm>
            <a:off x="4500562" y="5357826"/>
            <a:ext cx="4643438" cy="954107"/>
          </a:xfrm>
          <a:prstGeom prst="rect">
            <a:avLst/>
          </a:prstGeom>
        </p:spPr>
        <p:txBody>
          <a:bodyPr wrap="square">
            <a:spAutoFit/>
          </a:bodyPr>
          <a:lstStyle/>
          <a:p>
            <a:pPr algn="ctr"/>
            <a:r>
              <a:rPr lang="ru-RU" sz="1400" dirty="0" smtClean="0">
                <a:latin typeface="Times New Roman" pitchFamily="18" charset="0"/>
                <a:cs typeface="Times New Roman" pitchFamily="18" charset="0"/>
              </a:rPr>
              <a:t>Пропагандист Московского окружного комитета РСДРП(б) студент К.И. Шутко, 1905 г.</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dirty="0"/>
          </a:p>
        </p:txBody>
      </p:sp>
      <p:pic>
        <p:nvPicPr>
          <p:cNvPr id="6146" name="Picture 2" descr="G:\частилище\image15652.jpg"/>
          <p:cNvPicPr>
            <a:picLocks noChangeAspect="1" noChangeArrowheads="1"/>
          </p:cNvPicPr>
          <p:nvPr/>
        </p:nvPicPr>
        <p:blipFill>
          <a:blip r:embed="rId2" cstate="screen">
            <a:lum bright="10000"/>
            <a:extLst>
              <a:ext uri="{28A0092B-C50C-407E-A947-70E740481C1C}">
                <a14:useLocalDpi xmlns:a14="http://schemas.microsoft.com/office/drawing/2010/main"/>
              </a:ext>
            </a:extLst>
          </a:blip>
          <a:srcRect/>
          <a:stretch>
            <a:fillRect/>
          </a:stretch>
        </p:blipFill>
        <p:spPr bwMode="auto">
          <a:xfrm>
            <a:off x="1000100" y="1000108"/>
            <a:ext cx="3144776" cy="4222673"/>
          </a:xfrm>
          <a:prstGeom prst="rect">
            <a:avLst/>
          </a:prstGeom>
          <a:noFill/>
        </p:spPr>
      </p:pic>
      <p:pic>
        <p:nvPicPr>
          <p:cNvPr id="33794" name="Picture 2" descr="C:\Documents and Settings\u07_07\Рабочий стол\ШУТКО\Шутко-фото\5. К.И. Шутко.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24453" y="929758"/>
            <a:ext cx="2762323" cy="4142316"/>
          </a:xfrm>
          <a:prstGeom prst="rect">
            <a:avLst/>
          </a:prstGeom>
          <a:noFill/>
        </p:spPr>
      </p:pic>
      <p:sp>
        <p:nvSpPr>
          <p:cNvPr id="8" name="Прямоугольник 7"/>
          <p:cNvSpPr/>
          <p:nvPr/>
        </p:nvSpPr>
        <p:spPr>
          <a:xfrm>
            <a:off x="2286000" y="285728"/>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0100" y="5357826"/>
            <a:ext cx="7215238" cy="1169551"/>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Копия титульного листа и страница дневника наружного наблюдения охранного </a:t>
            </a:r>
          </a:p>
          <a:p>
            <a:pPr algn="ctr"/>
            <a:r>
              <a:rPr lang="ru-RU" sz="1400" dirty="0" smtClean="0">
                <a:latin typeface="Times New Roman" pitchFamily="18" charset="0"/>
                <a:cs typeface="Times New Roman" pitchFamily="18" charset="0"/>
              </a:rPr>
              <a:t>отделения за К.И. Шутко, 1910 г.</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i="1"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(ЦГАОР СССР. Ф.63. Оп.28. Д.1904/1910. Л.1.)</a:t>
            </a:r>
            <a:endParaRPr lang="ru-RU" sz="1400" i="1" dirty="0">
              <a:latin typeface="Times New Roman" pitchFamily="18" charset="0"/>
              <a:cs typeface="Times New Roman" pitchFamily="18" charset="0"/>
            </a:endParaRPr>
          </a:p>
        </p:txBody>
      </p:sp>
      <p:pic>
        <p:nvPicPr>
          <p:cNvPr id="1026" name="Picture 2" descr="C:\Documents and Settings\u07_07\Рабочий стол\ШУТКО\image1593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78411" y="785794"/>
            <a:ext cx="3371257" cy="4500594"/>
          </a:xfrm>
          <a:prstGeom prst="rect">
            <a:avLst/>
          </a:prstGeom>
          <a:noFill/>
        </p:spPr>
      </p:pic>
      <p:pic>
        <p:nvPicPr>
          <p:cNvPr id="1027" name="Picture 3" descr="C:\Documents and Settings\u07_07\Рабочий стол\ШУТКО\image1593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7225" y="785793"/>
            <a:ext cx="3429024" cy="4531363"/>
          </a:xfrm>
          <a:prstGeom prst="rect">
            <a:avLst/>
          </a:prstGeom>
          <a:noFill/>
        </p:spPr>
      </p:pic>
      <p:sp>
        <p:nvSpPr>
          <p:cNvPr id="7" name="Прямоугольник 6"/>
          <p:cNvSpPr/>
          <p:nvPr/>
        </p:nvSpPr>
        <p:spPr>
          <a:xfrm>
            <a:off x="2286000" y="285728"/>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00166" y="5618165"/>
            <a:ext cx="6643734" cy="954107"/>
          </a:xfrm>
          <a:prstGeom prst="rect">
            <a:avLst/>
          </a:prstGeom>
        </p:spPr>
        <p:txBody>
          <a:bodyPr wrap="square">
            <a:spAutoFit/>
          </a:bodyPr>
          <a:lstStyle/>
          <a:p>
            <a:pPr algn="ctr"/>
            <a:r>
              <a:rPr lang="ru-RU" sz="1400" dirty="0" smtClean="0">
                <a:latin typeface="Times New Roman" pitchFamily="18" charset="0"/>
                <a:cs typeface="Times New Roman" pitchFamily="18" charset="0"/>
              </a:rPr>
              <a:t>Копия регистрационной карточки К.И. </a:t>
            </a:r>
            <a:r>
              <a:rPr lang="ru-RU" sz="1400" dirty="0" err="1" smtClean="0">
                <a:latin typeface="Times New Roman" pitchFamily="18" charset="0"/>
                <a:cs typeface="Times New Roman" pitchFamily="18" charset="0"/>
              </a:rPr>
              <a:t>Шутко</a:t>
            </a:r>
            <a:r>
              <a:rPr lang="ru-RU" sz="1400" dirty="0" smtClean="0">
                <a:latin typeface="Times New Roman" pitchFamily="18" charset="0"/>
                <a:cs typeface="Times New Roman" pitchFamily="18" charset="0"/>
              </a:rPr>
              <a:t>  в </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Московском Охранном отделении</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из книги  </a:t>
            </a:r>
            <a:r>
              <a:rPr lang="ru-RU" sz="1400" dirty="0" err="1" smtClean="0">
                <a:latin typeface="Times New Roman" pitchFamily="18" charset="0"/>
                <a:cs typeface="Times New Roman" pitchFamily="18" charset="0"/>
              </a:rPr>
              <a:t>Меницкого</a:t>
            </a:r>
            <a:r>
              <a:rPr lang="ru-RU" sz="1400" dirty="0" smtClean="0">
                <a:latin typeface="Times New Roman" pitchFamily="18" charset="0"/>
                <a:cs typeface="Times New Roman" pitchFamily="18" charset="0"/>
              </a:rPr>
              <a:t> И.А. «Революционное движение военных годов (1914-1917): очерки и материалы. Т. 2» - М.,1924.</a:t>
            </a:r>
          </a:p>
          <a:p>
            <a:pPr algn="ctr"/>
            <a:endParaRPr lang="ru-RU" sz="1400" dirty="0" smtClean="0">
              <a:latin typeface="Times New Roman" pitchFamily="18" charset="0"/>
              <a:cs typeface="Times New Roman" pitchFamily="18" charset="0"/>
            </a:endParaRPr>
          </a:p>
        </p:txBody>
      </p:sp>
      <p:pic>
        <p:nvPicPr>
          <p:cNvPr id="32770" name="Picture 2" descr="G:\частилище\193.jpg"/>
          <p:cNvPicPr>
            <a:picLocks noChangeAspect="1" noChangeArrowheads="1"/>
          </p:cNvPicPr>
          <p:nvPr/>
        </p:nvPicPr>
        <p:blipFill>
          <a:blip r:embed="rId2" cstate="screen">
            <a:lum bright="10000" contrast="-20000"/>
            <a:extLst>
              <a:ext uri="{28A0092B-C50C-407E-A947-70E740481C1C}">
                <a14:useLocalDpi xmlns:a14="http://schemas.microsoft.com/office/drawing/2010/main"/>
              </a:ext>
            </a:extLst>
          </a:blip>
          <a:srcRect/>
          <a:stretch>
            <a:fillRect/>
          </a:stretch>
        </p:blipFill>
        <p:spPr bwMode="auto">
          <a:xfrm rot="5400000">
            <a:off x="4238618" y="404796"/>
            <a:ext cx="4167193" cy="5357817"/>
          </a:xfrm>
          <a:prstGeom prst="rect">
            <a:avLst/>
          </a:prstGeom>
          <a:noFill/>
        </p:spPr>
      </p:pic>
      <p:pic>
        <p:nvPicPr>
          <p:cNvPr id="32771" name="Picture 3" descr="C:\Documents and Settings\u07_07\Рабочий стол\ШУТКО\книги\b5ff4880f0f915764da73b30efb7beb62ce721a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7158" y="852314"/>
            <a:ext cx="3071834" cy="4576950"/>
          </a:xfrm>
          <a:prstGeom prst="rect">
            <a:avLst/>
          </a:prstGeom>
          <a:noFill/>
        </p:spPr>
      </p:pic>
      <p:sp>
        <p:nvSpPr>
          <p:cNvPr id="6" name="Прямоугольник 5"/>
          <p:cNvSpPr/>
          <p:nvPr/>
        </p:nvSpPr>
        <p:spPr>
          <a:xfrm>
            <a:off x="2286000" y="252691"/>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57290" y="5214950"/>
            <a:ext cx="6357982" cy="1600438"/>
          </a:xfrm>
          <a:prstGeom prst="rect">
            <a:avLst/>
          </a:prstGeom>
        </p:spPr>
        <p:txBody>
          <a:bodyPr wrap="square">
            <a:spAutoFit/>
          </a:bodyPr>
          <a:lstStyle/>
          <a:p>
            <a:pPr algn="ctr"/>
            <a:r>
              <a:rPr lang="ru-RU" sz="1400" dirty="0" smtClean="0">
                <a:latin typeface="Times New Roman" pitchFamily="18" charset="0"/>
                <a:cs typeface="Times New Roman" pitchFamily="18" charset="0"/>
              </a:rPr>
              <a:t>Дом семьи </a:t>
            </a:r>
            <a:r>
              <a:rPr lang="ru-RU" sz="1400" dirty="0" err="1" smtClean="0">
                <a:latin typeface="Times New Roman" pitchFamily="18" charset="0"/>
                <a:cs typeface="Times New Roman" pitchFamily="18" charset="0"/>
              </a:rPr>
              <a:t>Агаджановых</a:t>
            </a:r>
            <a:r>
              <a:rPr lang="ru-RU" sz="1400" dirty="0" smtClean="0">
                <a:latin typeface="Times New Roman" pitchFamily="18" charset="0"/>
                <a:cs typeface="Times New Roman" pitchFamily="18" charset="0"/>
              </a:rPr>
              <a:t> в  г. Краснодаре (</a:t>
            </a:r>
            <a:r>
              <a:rPr lang="ru-RU" sz="1400" dirty="0" err="1" smtClean="0">
                <a:latin typeface="Times New Roman" pitchFamily="18" charset="0"/>
                <a:cs typeface="Times New Roman" pitchFamily="18" charset="0"/>
              </a:rPr>
              <a:t>Екатеринодаре</a:t>
            </a:r>
            <a:r>
              <a:rPr lang="ru-RU" sz="1400" dirty="0" smtClean="0">
                <a:latin typeface="Times New Roman" pitchFamily="18" charset="0"/>
                <a:cs typeface="Times New Roman" pitchFamily="18" charset="0"/>
              </a:rPr>
              <a:t>), </a:t>
            </a:r>
          </a:p>
          <a:p>
            <a:pPr algn="ctr"/>
            <a:r>
              <a:rPr lang="ru-RU" sz="1400" dirty="0" smtClean="0">
                <a:latin typeface="Times New Roman" pitchFamily="18" charset="0"/>
                <a:cs typeface="Times New Roman" pitchFamily="18" charset="0"/>
              </a:rPr>
              <a:t>конец ХХ в. </a:t>
            </a:r>
          </a:p>
          <a:p>
            <a:pPr algn="ctr"/>
            <a:endParaRPr lang="ru-RU" sz="1400" i="1"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dirty="0" smtClean="0"/>
          </a:p>
          <a:p>
            <a:pPr algn="ctr"/>
            <a:endParaRPr lang="ru-RU" sz="1400" dirty="0" smtClean="0">
              <a:latin typeface="Times New Roman" pitchFamily="18" charset="0"/>
              <a:cs typeface="Times New Roman" pitchFamily="18" charset="0"/>
            </a:endParaRPr>
          </a:p>
          <a:p>
            <a:pPr algn="ctr"/>
            <a:endParaRPr lang="ru-RU" sz="1400" dirty="0" smtClean="0">
              <a:latin typeface="Times New Roman" pitchFamily="18" charset="0"/>
              <a:cs typeface="Times New Roman" pitchFamily="18" charset="0"/>
            </a:endParaRPr>
          </a:p>
          <a:p>
            <a:pPr algn="ctr"/>
            <a:endParaRPr lang="ru-RU" sz="1400" dirty="0"/>
          </a:p>
        </p:txBody>
      </p:sp>
      <p:pic>
        <p:nvPicPr>
          <p:cNvPr id="16386" name="Picture 2" descr="C:\Documents and Settings\u07_07\Рабочий стол\ШУТКО\Агаджанова- 1-я жена\Дом Агаджанова перед сносом в 200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00589" y="1303739"/>
            <a:ext cx="4357691" cy="3268269"/>
          </a:xfrm>
          <a:prstGeom prst="rect">
            <a:avLst/>
          </a:prstGeom>
          <a:noFill/>
        </p:spPr>
      </p:pic>
      <p:pic>
        <p:nvPicPr>
          <p:cNvPr id="16387" name="Picture 3" descr="C:\Documents and Settings\u07_07\Рабочий стол\ШУТКО\частилище\Дом Агаджанова Ф.М. в Екатеринодаре.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6767" y="1681448"/>
            <a:ext cx="4019481" cy="2461932"/>
          </a:xfrm>
          <a:prstGeom prst="rect">
            <a:avLst/>
          </a:prstGeom>
          <a:noFill/>
        </p:spPr>
      </p:pic>
      <p:sp>
        <p:nvSpPr>
          <p:cNvPr id="6" name="Прямоугольник 5"/>
          <p:cNvSpPr/>
          <p:nvPr/>
        </p:nvSpPr>
        <p:spPr>
          <a:xfrm>
            <a:off x="2286000" y="252691"/>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8662" y="5403851"/>
            <a:ext cx="3571900" cy="954107"/>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Фотография Н.Ф. </a:t>
            </a:r>
            <a:r>
              <a:rPr lang="ru-RU" sz="1400" dirty="0" err="1" smtClean="0">
                <a:latin typeface="Times New Roman" pitchFamily="18" charset="0"/>
                <a:cs typeface="Times New Roman" pitchFamily="18" charset="0"/>
              </a:rPr>
              <a:t>Агаджановой</a:t>
            </a:r>
            <a:r>
              <a:rPr lang="ru-RU" sz="1400" dirty="0" smtClean="0">
                <a:latin typeface="Times New Roman" pitchFamily="18" charset="0"/>
                <a:cs typeface="Times New Roman" pitchFamily="18" charset="0"/>
              </a:rPr>
              <a:t>                         с мачехой и братом, начало ХХ в.</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i="1" dirty="0">
              <a:latin typeface="Times New Roman" pitchFamily="18" charset="0"/>
              <a:cs typeface="Times New Roman" pitchFamily="18" charset="0"/>
            </a:endParaRPr>
          </a:p>
        </p:txBody>
      </p:sp>
      <p:sp>
        <p:nvSpPr>
          <p:cNvPr id="7" name="Прямоугольник 6"/>
          <p:cNvSpPr/>
          <p:nvPr/>
        </p:nvSpPr>
        <p:spPr>
          <a:xfrm>
            <a:off x="5072066" y="5403851"/>
            <a:ext cx="4000528" cy="954107"/>
          </a:xfrm>
          <a:prstGeom prst="rect">
            <a:avLst/>
          </a:prstGeom>
        </p:spPr>
        <p:txBody>
          <a:bodyPr wrap="square">
            <a:spAutoFit/>
          </a:bodyPr>
          <a:lstStyle/>
          <a:p>
            <a:pPr algn="ctr"/>
            <a:r>
              <a:rPr lang="ru-RU" sz="1400" dirty="0" smtClean="0">
                <a:latin typeface="Times New Roman" pitchFamily="18" charset="0"/>
                <a:cs typeface="Times New Roman" pitchFamily="18" charset="0"/>
              </a:rPr>
              <a:t>Фотография Н.Ф. </a:t>
            </a:r>
            <a:r>
              <a:rPr lang="ru-RU" sz="1400" dirty="0" err="1" smtClean="0">
                <a:latin typeface="Times New Roman" pitchFamily="18" charset="0"/>
                <a:cs typeface="Times New Roman" pitchFamily="18" charset="0"/>
              </a:rPr>
              <a:t>Агаджановой</a:t>
            </a:r>
            <a:r>
              <a:rPr lang="ru-RU" sz="1400" dirty="0" smtClean="0">
                <a:latin typeface="Times New Roman" pitchFamily="18" charset="0"/>
                <a:cs typeface="Times New Roman" pitchFamily="18" charset="0"/>
              </a:rPr>
              <a:t>,</a:t>
            </a:r>
          </a:p>
          <a:p>
            <a:pPr algn="ctr"/>
            <a:r>
              <a:rPr lang="ru-RU" sz="1400" dirty="0" smtClean="0">
                <a:latin typeface="Times New Roman" pitchFamily="18" charset="0"/>
                <a:cs typeface="Times New Roman" pitchFamily="18" charset="0"/>
              </a:rPr>
              <a:t> во время 1-го ареста , 1910 г.</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dirty="0"/>
          </a:p>
        </p:txBody>
      </p:sp>
      <p:pic>
        <p:nvPicPr>
          <p:cNvPr id="2050" name="Picture 2" descr="C:\Documents and Settings\u07_07\Рабочий стол\ШУТКО\частилище\image1564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89589" y="890598"/>
            <a:ext cx="3182939" cy="4330158"/>
          </a:xfrm>
          <a:prstGeom prst="rect">
            <a:avLst/>
          </a:prstGeom>
          <a:noFill/>
        </p:spPr>
      </p:pic>
      <p:pic>
        <p:nvPicPr>
          <p:cNvPr id="2051" name="Picture 3" descr="G:\частилище\image15638.jpg"/>
          <p:cNvPicPr>
            <a:picLocks noChangeAspect="1" noChangeArrowheads="1"/>
          </p:cNvPicPr>
          <p:nvPr/>
        </p:nvPicPr>
        <p:blipFill>
          <a:blip r:embed="rId3" cstate="screen">
            <a:lum bright="10000"/>
            <a:extLst>
              <a:ext uri="{28A0092B-C50C-407E-A947-70E740481C1C}">
                <a14:useLocalDpi xmlns:a14="http://schemas.microsoft.com/office/drawing/2010/main"/>
              </a:ext>
            </a:extLst>
          </a:blip>
          <a:srcRect/>
          <a:stretch>
            <a:fillRect/>
          </a:stretch>
        </p:blipFill>
        <p:spPr bwMode="auto">
          <a:xfrm>
            <a:off x="285720" y="1285860"/>
            <a:ext cx="4823213" cy="3584105"/>
          </a:xfrm>
          <a:prstGeom prst="rect">
            <a:avLst/>
          </a:prstGeom>
          <a:noFill/>
        </p:spPr>
      </p:pic>
      <p:sp>
        <p:nvSpPr>
          <p:cNvPr id="8" name="Прямоугольник 7"/>
          <p:cNvSpPr/>
          <p:nvPr/>
        </p:nvSpPr>
        <p:spPr>
          <a:xfrm>
            <a:off x="2286000" y="252691"/>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8596" y="5357826"/>
            <a:ext cx="3786214" cy="954107"/>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Группа ссыльных в  г. Яренске, </a:t>
            </a:r>
            <a:r>
              <a:rPr lang="ru-RU" sz="1400" i="1" dirty="0" smtClean="0">
                <a:latin typeface="Times New Roman" pitchFamily="18" charset="0"/>
                <a:cs typeface="Times New Roman" pitchFamily="18" charset="0"/>
              </a:rPr>
              <a:t>первая </a:t>
            </a:r>
          </a:p>
          <a:p>
            <a:pPr algn="ctr"/>
            <a:r>
              <a:rPr lang="ru-RU" sz="1400" i="1" dirty="0" smtClean="0">
                <a:latin typeface="Times New Roman" pitchFamily="18" charset="0"/>
                <a:cs typeface="Times New Roman" pitchFamily="18" charset="0"/>
              </a:rPr>
              <a:t>слева (сидит) </a:t>
            </a:r>
            <a:r>
              <a:rPr lang="ru-RU" sz="1400" dirty="0" smtClean="0">
                <a:latin typeface="Times New Roman" pitchFamily="18" charset="0"/>
                <a:cs typeface="Times New Roman" pitchFamily="18" charset="0"/>
              </a:rPr>
              <a:t>- Н.Ф. </a:t>
            </a:r>
            <a:r>
              <a:rPr lang="ru-RU" sz="1400" dirty="0" err="1" smtClean="0">
                <a:latin typeface="Times New Roman" pitchFamily="18" charset="0"/>
                <a:cs typeface="Times New Roman" pitchFamily="18" charset="0"/>
              </a:rPr>
              <a:t>Агаджанова</a:t>
            </a:r>
            <a:endParaRPr lang="ru-RU" sz="1400" dirty="0" smtClean="0">
              <a:latin typeface="Times New Roman" pitchFamily="18" charset="0"/>
              <a:cs typeface="Times New Roman" pitchFamily="18" charset="0"/>
            </a:endParaRP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i="1" dirty="0">
              <a:latin typeface="Times New Roman" pitchFamily="18" charset="0"/>
              <a:cs typeface="Times New Roman" pitchFamily="18" charset="0"/>
            </a:endParaRPr>
          </a:p>
        </p:txBody>
      </p:sp>
      <p:sp>
        <p:nvSpPr>
          <p:cNvPr id="7" name="Прямоугольник 6"/>
          <p:cNvSpPr/>
          <p:nvPr/>
        </p:nvSpPr>
        <p:spPr>
          <a:xfrm>
            <a:off x="4000496" y="5357826"/>
            <a:ext cx="5000660" cy="954107"/>
          </a:xfrm>
          <a:prstGeom prst="rect">
            <a:avLst/>
          </a:prstGeom>
        </p:spPr>
        <p:txBody>
          <a:bodyPr wrap="square">
            <a:spAutoFit/>
          </a:bodyPr>
          <a:lstStyle/>
          <a:p>
            <a:pPr algn="ctr"/>
            <a:r>
              <a:rPr lang="ru-RU" sz="1400" dirty="0" smtClean="0">
                <a:latin typeface="Times New Roman" pitchFamily="18" charset="0"/>
                <a:cs typeface="Times New Roman" pitchFamily="18" charset="0"/>
              </a:rPr>
              <a:t>Ссыльные большевики в  г. </a:t>
            </a:r>
            <a:r>
              <a:rPr lang="ru-RU" sz="1400" dirty="0" err="1" smtClean="0">
                <a:latin typeface="Times New Roman" pitchFamily="18" charset="0"/>
                <a:cs typeface="Times New Roman" pitchFamily="18" charset="0"/>
              </a:rPr>
              <a:t>Усть-Сысольске</a:t>
            </a:r>
            <a:r>
              <a:rPr lang="ru-RU" sz="1400" dirty="0" smtClean="0">
                <a:latin typeface="Times New Roman" pitchFamily="18" charset="0"/>
                <a:cs typeface="Times New Roman" pitchFamily="18" charset="0"/>
              </a:rPr>
              <a:t>, </a:t>
            </a:r>
          </a:p>
          <a:p>
            <a:pPr algn="ctr"/>
            <a:r>
              <a:rPr lang="ru-RU" sz="1400" i="1" dirty="0" smtClean="0">
                <a:latin typeface="Times New Roman" pitchFamily="18" charset="0"/>
                <a:cs typeface="Times New Roman" pitchFamily="18" charset="0"/>
              </a:rPr>
              <a:t>второй слева</a:t>
            </a:r>
            <a:r>
              <a:rPr lang="ru-RU" sz="1400" dirty="0" smtClean="0">
                <a:latin typeface="Times New Roman" pitchFamily="18" charset="0"/>
                <a:cs typeface="Times New Roman" pitchFamily="18" charset="0"/>
              </a:rPr>
              <a:t>- К.И. Шутко</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dirty="0"/>
          </a:p>
        </p:txBody>
      </p:sp>
      <p:pic>
        <p:nvPicPr>
          <p:cNvPr id="10242" name="Picture 2" descr="C:\Documents and Settings\u07_07\Рабочий стол\ШУТКО\частилище\image1564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02013" y="1500174"/>
            <a:ext cx="4782588" cy="3429026"/>
          </a:xfrm>
          <a:prstGeom prst="rect">
            <a:avLst/>
          </a:prstGeom>
          <a:noFill/>
        </p:spPr>
      </p:pic>
      <p:pic>
        <p:nvPicPr>
          <p:cNvPr id="7170" name="Picture 2" descr="C:\Documents and Settings\u07_07\Рабочий стол\ШУТКО\частилище\image15936.jpg"/>
          <p:cNvPicPr>
            <a:picLocks noChangeAspect="1" noChangeArrowheads="1"/>
          </p:cNvPicPr>
          <p:nvPr/>
        </p:nvPicPr>
        <p:blipFill>
          <a:blip r:embed="rId3" cstate="screen">
            <a:extLst>
              <a:ext uri="{28A0092B-C50C-407E-A947-70E740481C1C}">
                <a14:useLocalDpi xmlns:a14="http://schemas.microsoft.com/office/drawing/2010/main"/>
              </a:ext>
            </a:extLst>
          </a:blip>
          <a:srcRect l="-495" t="-2007"/>
          <a:stretch>
            <a:fillRect/>
          </a:stretch>
        </p:blipFill>
        <p:spPr bwMode="auto">
          <a:xfrm>
            <a:off x="357158" y="961775"/>
            <a:ext cx="3429024" cy="4349006"/>
          </a:xfrm>
          <a:prstGeom prst="rect">
            <a:avLst/>
          </a:prstGeom>
          <a:noFill/>
        </p:spPr>
      </p:pic>
      <p:sp>
        <p:nvSpPr>
          <p:cNvPr id="8" name="Прямоугольник 7"/>
          <p:cNvSpPr/>
          <p:nvPr/>
        </p:nvSpPr>
        <p:spPr>
          <a:xfrm>
            <a:off x="2286000" y="285728"/>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57224" y="5474159"/>
            <a:ext cx="7429552" cy="1169551"/>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Копия дела Отделения по охранению общественной безопасности и порядка, </a:t>
            </a:r>
          </a:p>
          <a:p>
            <a:pPr algn="ctr"/>
            <a:r>
              <a:rPr lang="ru-RU" sz="1400" dirty="0" smtClean="0">
                <a:latin typeface="Times New Roman" pitchFamily="18" charset="0"/>
                <a:cs typeface="Times New Roman" pitchFamily="18" charset="0"/>
              </a:rPr>
              <a:t>заведённого на  К.И. Шутко, 1905 г.</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i="1"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(ЦГАОР СССР. Ф.63. Оп.1905. Д.277. Л.104.)</a:t>
            </a:r>
            <a:endParaRPr lang="ru-RU" sz="1400" i="1" dirty="0">
              <a:latin typeface="Times New Roman" pitchFamily="18" charset="0"/>
              <a:cs typeface="Times New Roman" pitchFamily="18" charset="0"/>
            </a:endParaRPr>
          </a:p>
        </p:txBody>
      </p:sp>
      <p:pic>
        <p:nvPicPr>
          <p:cNvPr id="28675" name="Picture 3" descr="G:\частилище\image1565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1538" y="861089"/>
            <a:ext cx="2857520" cy="4568175"/>
          </a:xfrm>
          <a:prstGeom prst="rect">
            <a:avLst/>
          </a:prstGeom>
          <a:noFill/>
        </p:spPr>
      </p:pic>
      <p:pic>
        <p:nvPicPr>
          <p:cNvPr id="28676" name="Picture 4" descr="G:\частилище\image15654.jpg"/>
          <p:cNvPicPr>
            <a:picLocks noChangeAspect="1" noChangeArrowheads="1"/>
          </p:cNvPicPr>
          <p:nvPr/>
        </p:nvPicPr>
        <p:blipFill>
          <a:blip r:embed="rId3" cstate="screen">
            <a:lum bright="10000"/>
            <a:extLst>
              <a:ext uri="{28A0092B-C50C-407E-A947-70E740481C1C}">
                <a14:useLocalDpi xmlns:a14="http://schemas.microsoft.com/office/drawing/2010/main"/>
              </a:ext>
            </a:extLst>
          </a:blip>
          <a:srcRect/>
          <a:stretch>
            <a:fillRect/>
          </a:stretch>
        </p:blipFill>
        <p:spPr bwMode="auto">
          <a:xfrm>
            <a:off x="5143504" y="898752"/>
            <a:ext cx="2857520" cy="4530512"/>
          </a:xfrm>
          <a:prstGeom prst="rect">
            <a:avLst/>
          </a:prstGeom>
          <a:noFill/>
        </p:spPr>
      </p:pic>
      <p:sp>
        <p:nvSpPr>
          <p:cNvPr id="7" name="Прямоугольник 6"/>
          <p:cNvSpPr/>
          <p:nvPr/>
        </p:nvSpPr>
        <p:spPr>
          <a:xfrm>
            <a:off x="2286000" y="252691"/>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480" y="285728"/>
            <a:ext cx="5715040" cy="461665"/>
          </a:xfrm>
          <a:prstGeom prst="rect">
            <a:avLst/>
          </a:prstGeom>
          <a:noFill/>
        </p:spPr>
        <p:txBody>
          <a:bodyPr wrap="square" rtlCol="0">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
        <p:nvSpPr>
          <p:cNvPr id="2" name="Rectangle 2"/>
          <p:cNvSpPr>
            <a:spLocks noChangeArrowheads="1"/>
          </p:cNvSpPr>
          <p:nvPr/>
        </p:nvSpPr>
        <p:spPr bwMode="auto">
          <a:xfrm>
            <a:off x="4572000" y="1056015"/>
            <a:ext cx="392909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000" b="0" i="1" u="none" strike="noStrike" cap="none" normalizeH="0" baseline="0" dirty="0" smtClean="0">
                <a:ln>
                  <a:noFill/>
                </a:ln>
                <a:solidFill>
                  <a:schemeClr val="tx1"/>
                </a:solidFill>
                <a:effectLst/>
                <a:latin typeface="Arial" pitchFamily="34" charset="0"/>
                <a:ea typeface="Times New Roman" pitchFamily="18" charset="0"/>
              </a:rPr>
              <a:t>Нельзя уйти от своей судьбы, - другими словами, </a:t>
            </a:r>
            <a:endParaRPr kumimoji="0" lang="ru-RU" sz="1000"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chemeClr val="tx1"/>
                </a:solidFill>
                <a:effectLst/>
                <a:latin typeface="Arial" pitchFamily="34" charset="0"/>
                <a:ea typeface="Times New Roman" pitchFamily="18" charset="0"/>
              </a:rPr>
              <a:t>нельзя уйти от неизбежных последствий </a:t>
            </a:r>
            <a:endParaRPr kumimoji="0" lang="ru-RU" sz="1000"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chemeClr val="tx1"/>
                </a:solidFill>
                <a:effectLst/>
                <a:latin typeface="Arial" pitchFamily="34" charset="0"/>
                <a:ea typeface="Times New Roman" pitchFamily="18" charset="0"/>
              </a:rPr>
              <a:t>своих собственных действий.</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pitchFamily="34" charset="0"/>
            </a:endParaRPr>
          </a:p>
          <a:p>
            <a:pPr marL="0" marR="0" lvl="0" indent="450850" algn="r"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chemeClr val="tx1"/>
                </a:solidFill>
                <a:effectLst/>
                <a:latin typeface="Arial" pitchFamily="34" charset="0"/>
                <a:ea typeface="Times New Roman" pitchFamily="18" charset="0"/>
              </a:rPr>
              <a:t>Фридрих Энгельс</a:t>
            </a:r>
            <a:r>
              <a:rPr kumimoji="0" lang="ru-RU" sz="1000" b="0" i="1" u="none" strike="noStrike" cap="none" normalizeH="0" baseline="0" dirty="0" smtClean="0">
                <a:ln>
                  <a:noFill/>
                </a:ln>
                <a:solidFill>
                  <a:schemeClr val="tx1"/>
                </a:solidFill>
                <a:effectLst/>
                <a:latin typeface="Arial" pitchFamily="34" charset="0"/>
                <a:ea typeface="Times New Roman" pitchFamily="18" charset="0"/>
              </a:rPr>
              <a:t> (1820-1895), </a:t>
            </a:r>
          </a:p>
          <a:p>
            <a:pPr marL="0" marR="0" lvl="0" indent="450850" algn="r"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chemeClr val="tx1"/>
                </a:solidFill>
                <a:effectLst/>
                <a:latin typeface="Arial" pitchFamily="34" charset="0"/>
                <a:ea typeface="Times New Roman" pitchFamily="18" charset="0"/>
              </a:rPr>
              <a:t>немецкий мыслитель, общественный деятель </a:t>
            </a:r>
            <a:endParaRPr kumimoji="0" lang="ru-RU" sz="1000" b="0" i="0" u="none" strike="noStrike" cap="none" normalizeH="0" baseline="0" dirty="0" smtClean="0">
              <a:ln>
                <a:noFill/>
              </a:ln>
              <a:solidFill>
                <a:schemeClr val="tx1"/>
              </a:solidFill>
              <a:effectLst/>
              <a:latin typeface="Arial" pitchFamily="34" charset="0"/>
            </a:endParaRPr>
          </a:p>
        </p:txBody>
      </p:sp>
      <p:sp>
        <p:nvSpPr>
          <p:cNvPr id="3075" name="Rectangle 3"/>
          <p:cNvSpPr>
            <a:spLocks noChangeArrowheads="1"/>
          </p:cNvSpPr>
          <p:nvPr/>
        </p:nvSpPr>
        <p:spPr bwMode="auto">
          <a:xfrm>
            <a:off x="642910" y="2384393"/>
            <a:ext cx="7929618" cy="3616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Предисловие</a:t>
            </a:r>
          </a:p>
          <a:p>
            <a:pPr marL="0" marR="0" lvl="0" indent="450850" algn="ctr" defTabSz="914400" rtl="0" eaLnBrk="1" fontAlgn="base" latinLnBrk="0" hangingPunct="1">
              <a:lnSpc>
                <a:spcPct val="100000"/>
              </a:lnSpc>
              <a:spcBef>
                <a:spcPct val="0"/>
              </a:spcBef>
              <a:spcAft>
                <a:spcPct val="0"/>
              </a:spcAft>
              <a:buClrTx/>
              <a:buSzTx/>
              <a:buFontTx/>
              <a:buNone/>
              <a:tabLst/>
            </a:pPr>
            <a:endParaRPr lang="ru-RU" sz="1400" b="1" dirty="0" smtClean="0">
              <a:latin typeface="Arial" pitchFamily="34"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Данная выставка архивных документов посвящена Кириллу Ивановичу Шутко (1884-1941), революционеру, государственному и партийному деятелю, в течении 16 лет курирующего кинематографию в СССР,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 1923 по 1938 годы. В 2019 г. исполняется 135 лет со дня его рождения. Выставка приурочена к </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VII</a:t>
            </a:r>
            <a:r>
              <a:rPr kumimoji="0" lang="en-US"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Российскому кинофестивалю «Провинциальная Россия», который традиционно проходит на ейской земле и </a:t>
            </a:r>
            <a:r>
              <a:rPr kumimoji="0" lang="en-US"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обирает вместе тысячи любителей отечественного кинематографа, известных режиссеров, актеров театра и кино.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Для подготовки историко-документальной выставки сотрудниками МКУ «Архив» были просмотрены и отобраны документы и фотографии из семейного архива и фонда личного происхождения Евгения Александровича Котенко (1930-2012), доктора технических наук, профессора, члена Союза писателей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России,</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лауреата Государственной премии СССР, Почетного гражданина г.Ейска и Ейского района. Благодаря его активной работе по поиску и сбору биографических материалов и любви к истории Ейского Приазовья были собраны интересные документы о знаменитых земляках. В 2017 г. и в 2018 г.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Елена Ивановна Котенко (вдова Е.А. Котенко) передала Ейскому муниципальному архиву бесценные документы, собранные супругом за несколько десятилетий. Многие из этих документов и фотографий вошли в фонд личного происхождения</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МКУ «Архив» № Р-602 «Котенко Евгений Александрович (06.03.1930-02.06.2012), учёный, поэт, писатель», включающий в себя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180 </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единиц хранения, которые «проливают свет» на жизнь и творчество Кирилла Ивановича Шутко, профессионального революционера-большевика, государственного деятеля, стоявшего у истоков советского кино.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20" y="5257562"/>
            <a:ext cx="4500594" cy="1600438"/>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Копия сведений из дела Вологодского жандармского </a:t>
            </a:r>
          </a:p>
          <a:p>
            <a:pPr algn="ctr"/>
            <a:r>
              <a:rPr lang="ru-RU" sz="1400" dirty="0" smtClean="0">
                <a:latin typeface="Times New Roman" pitchFamily="18" charset="0"/>
                <a:cs typeface="Times New Roman" pitchFamily="18" charset="0"/>
              </a:rPr>
              <a:t>управления с данными К.И. </a:t>
            </a:r>
            <a:r>
              <a:rPr lang="ru-RU" sz="1400" dirty="0" err="1" smtClean="0">
                <a:latin typeface="Times New Roman" pitchFamily="18" charset="0"/>
                <a:cs typeface="Times New Roman" pitchFamily="18" charset="0"/>
              </a:rPr>
              <a:t>Шутко</a:t>
            </a:r>
            <a:r>
              <a:rPr lang="ru-RU" sz="1400" dirty="0" smtClean="0">
                <a:latin typeface="Times New Roman" pitchFamily="18" charset="0"/>
                <a:cs typeface="Times New Roman" pitchFamily="18" charset="0"/>
              </a:rPr>
              <a:t>, </a:t>
            </a:r>
          </a:p>
          <a:p>
            <a:pPr algn="ctr"/>
            <a:r>
              <a:rPr lang="ru-RU" sz="1400" dirty="0" smtClean="0">
                <a:latin typeface="Times New Roman" pitchFamily="18" charset="0"/>
                <a:cs typeface="Times New Roman" pitchFamily="18" charset="0"/>
              </a:rPr>
              <a:t>привлечённого в качестве обвиняемого, 1912 г. </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i="1"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(ЦГАОР СССР. Ф.102. Оп.1912.Д.1625.Л.22.)</a:t>
            </a:r>
          </a:p>
          <a:p>
            <a:pPr algn="ctr"/>
            <a:endParaRPr lang="ru-RU" sz="1400" i="1" dirty="0">
              <a:latin typeface="Times New Roman" pitchFamily="18" charset="0"/>
              <a:cs typeface="Times New Roman" pitchFamily="18" charset="0"/>
            </a:endParaRPr>
          </a:p>
        </p:txBody>
      </p:sp>
      <p:sp>
        <p:nvSpPr>
          <p:cNvPr id="7" name="Прямоугольник 6"/>
          <p:cNvSpPr/>
          <p:nvPr/>
        </p:nvSpPr>
        <p:spPr>
          <a:xfrm>
            <a:off x="4429124" y="5286388"/>
            <a:ext cx="4714876" cy="1384995"/>
          </a:xfrm>
          <a:prstGeom prst="rect">
            <a:avLst/>
          </a:prstGeom>
        </p:spPr>
        <p:txBody>
          <a:bodyPr wrap="square">
            <a:spAutoFit/>
          </a:bodyPr>
          <a:lstStyle/>
          <a:p>
            <a:pPr algn="ctr"/>
            <a:r>
              <a:rPr lang="ru-RU" sz="1400" dirty="0" smtClean="0">
                <a:latin typeface="Times New Roman" pitchFamily="18" charset="0"/>
                <a:cs typeface="Times New Roman" pitchFamily="18" charset="0"/>
              </a:rPr>
              <a:t>Копия сведений об аресте участников первого </a:t>
            </a:r>
          </a:p>
          <a:p>
            <a:pPr algn="ctr"/>
            <a:r>
              <a:rPr lang="ru-RU" sz="1400" dirty="0" smtClean="0">
                <a:latin typeface="Times New Roman" pitchFamily="18" charset="0"/>
                <a:cs typeface="Times New Roman" pitchFamily="18" charset="0"/>
              </a:rPr>
              <a:t>собрания временного социал-демократического комитета </a:t>
            </a:r>
          </a:p>
          <a:p>
            <a:pPr algn="ctr"/>
            <a:r>
              <a:rPr lang="ru-RU" sz="1400" dirty="0" smtClean="0">
                <a:latin typeface="Times New Roman" pitchFamily="18" charset="0"/>
                <a:cs typeface="Times New Roman" pitchFamily="18" charset="0"/>
              </a:rPr>
              <a:t>4 ноября 1915 г. , среди которых был и  К.И. Шутко </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i="1"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(ЦГАОР СССР Ф.102.Оп.1915. Д.3622. Л.35.)</a:t>
            </a:r>
            <a:endParaRPr lang="ru-RU" sz="1400" dirty="0"/>
          </a:p>
        </p:txBody>
      </p:sp>
      <p:pic>
        <p:nvPicPr>
          <p:cNvPr id="29698" name="Picture 2" descr="G:\частилище\image1565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14414" y="857232"/>
            <a:ext cx="2635034" cy="4268788"/>
          </a:xfrm>
          <a:prstGeom prst="rect">
            <a:avLst/>
          </a:prstGeom>
          <a:noFill/>
        </p:spPr>
      </p:pic>
      <p:pic>
        <p:nvPicPr>
          <p:cNvPr id="29699" name="Picture 3" descr="G:\частилище\image1565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57818" y="928670"/>
            <a:ext cx="2714644" cy="4275200"/>
          </a:xfrm>
          <a:prstGeom prst="rect">
            <a:avLst/>
          </a:prstGeom>
          <a:noFill/>
        </p:spPr>
      </p:pic>
      <p:sp>
        <p:nvSpPr>
          <p:cNvPr id="8" name="Прямоугольник 7"/>
          <p:cNvSpPr/>
          <p:nvPr/>
        </p:nvSpPr>
        <p:spPr>
          <a:xfrm>
            <a:off x="2286000" y="252691"/>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480" y="285728"/>
            <a:ext cx="5715040" cy="461665"/>
          </a:xfrm>
          <a:prstGeom prst="rect">
            <a:avLst/>
          </a:prstGeom>
          <a:noFill/>
        </p:spPr>
        <p:txBody>
          <a:bodyPr wrap="square" rtlCol="0">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
        <p:nvSpPr>
          <p:cNvPr id="70657" name="Rectangle 1"/>
          <p:cNvSpPr>
            <a:spLocks noChangeArrowheads="1"/>
          </p:cNvSpPr>
          <p:nvPr/>
        </p:nvSpPr>
        <p:spPr bwMode="auto">
          <a:xfrm>
            <a:off x="571472" y="714356"/>
            <a:ext cx="7929618" cy="61555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революционные годы</a:t>
            </a:r>
          </a:p>
          <a:p>
            <a:pPr marL="0" marR="0" lvl="0" indent="450850" algn="ctr"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сентябре 1916 г. К.И. Шутко бежал из Иркутской ссылки в Петроград, где активно участвовал в подпольной работе. С 28 февраля 1917 г. Шутко избирался членом Петроградского Совета рабочих и солдатских депутатов. Со 2 марта входил в состав Петроградского комитета РСДРП(б), а с 7 марта – стал членом Бюро ЦК РСДРП(б), затем – членом Выборгского райкома партии. Супруги Шутко принимали непосредственное участие в революционных событиях 1917 г. в Петрограде, вместе с другими большевиками Выборгского района встречали Ленина на Финляндском вокзале. В это время К.И. Шутко работал вместе с такими известными в будущем деятелями советского государства и партии: В.М. Молотовым, М.И.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Калининым</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И.В. Сталиным, Л.Б. Каменевым, А.Г. Шляпниковым и другими. Впоследствии многие его соратники, с которыми он работал в Петрограде, были репрессированы.</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 5 марта 1918 г. К.И. Шутко был назначен членом Высшего Военного Совета</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председателем, которого был Л.Д. Троцкий</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Советское правительство во главе с В.И. Лениным 10 марта 1918 г. переехало в Москву, в этом поезде находились К.И. Шутко и его жена – управляющий делами Народного Комиссариата труда Н.Ф.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Агаджанова-Шутко</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годы Гражданской войны</a:t>
            </a:r>
          </a:p>
          <a:p>
            <a:pPr marL="0" marR="0" lvl="0" indent="450850" algn="ctr"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Летом</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1918 г.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К.И. Шутко был </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командирован инструктором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Наркомтруда</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 Северный Кавказ, где принимал участие в Гражданской войне. Весной  1918 г. Кирилл Иванович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вместе с женой, Н.Ф.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Агаджановой</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побывал в Ейске последний раз, и этот его приезд совпал с нападением на город «белых» казаков, из 11 окрестных станиц (в том числе и со станицы Копанской, где родился и провёл детство Шутко). Кирилл Иванович</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встретил в эти дни в Ейске своего друга Романа Ефремова, заведующего земельным отделом Исполкома, а также И.Л. Хижняка, начальника штаба обороны города (1893-1980), впоследствии ставшим генерал-лейтенантом, Почётным гражданином г. Ейска. Восстание «белоказаков» было подавлено 1 мая 1918 г</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 разным историческим источникам «красных» в этом бою погибло от 126 до 172 человек, «белых» от 500 до 1500 человек.</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Затем, Кирилл Иванович и его жена Нина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Фердинандовна</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отправились в</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Новороссийск, где после захвата города белогвардейскими войсками, они находились на нелегальном положении. Весной 1919 г. К.И. Шутко перешёл линию фронта и принял участие в марте 1919 г. в работе Х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сьезда</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РКП(б). С 4 апреля 1919 г. Шутко назначили представителем ЦК РКП(б) при Центральном Комитете Компартии Литвы и Белоруссии, с 7 мая он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начальник политотдела Литовско-Белорусской армии  (впоследствии 16-ая армия), в 1920 г.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начальник политотдела Реввоенсовета Западного фронта, заместитель И.С.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Уншлихта</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 апреля 1920 г. фронтом командовал М.Н. Тухачевский. С 1 августа Шутко возглавил делегацию Западного фронта в Барановичах во время переговоров с поляками, а с 22 октября стал председателем делегации РСФСР в смешанной русско-польской военно-согласительной комиссии.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5072066" y="3500438"/>
            <a:ext cx="3786214" cy="954107"/>
          </a:xfrm>
          <a:prstGeom prst="rect">
            <a:avLst/>
          </a:prstGeom>
        </p:spPr>
        <p:txBody>
          <a:bodyPr wrap="square">
            <a:spAutoFit/>
          </a:bodyPr>
          <a:lstStyle/>
          <a:p>
            <a:pPr algn="ctr"/>
            <a:r>
              <a:rPr lang="ru-RU" sz="1400" dirty="0" smtClean="0">
                <a:latin typeface="Times New Roman" pitchFamily="18" charset="0"/>
                <a:cs typeface="Times New Roman" pitchFamily="18" charset="0"/>
              </a:rPr>
              <a:t>Коллаж  членов Петербургского комитета РСДРП(б) в 1917 г.</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dirty="0"/>
          </a:p>
        </p:txBody>
      </p:sp>
      <p:pic>
        <p:nvPicPr>
          <p:cNvPr id="8194" name="Picture 2" descr="C:\Documents and Settings\u07_07\Рабочий стол\ШУТКО\частилище\пк.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5786" y="928670"/>
            <a:ext cx="3742177" cy="5715040"/>
          </a:xfrm>
          <a:prstGeom prst="rect">
            <a:avLst/>
          </a:prstGeom>
          <a:noFill/>
        </p:spPr>
      </p:pic>
      <p:sp>
        <p:nvSpPr>
          <p:cNvPr id="5" name="Прямоугольник 4"/>
          <p:cNvSpPr/>
          <p:nvPr/>
        </p:nvSpPr>
        <p:spPr>
          <a:xfrm>
            <a:off x="2286000" y="252691"/>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142976" y="5000637"/>
            <a:ext cx="7715304" cy="1384995"/>
          </a:xfrm>
          <a:prstGeom prst="rect">
            <a:avLst/>
          </a:prstGeom>
        </p:spPr>
        <p:txBody>
          <a:bodyPr wrap="square">
            <a:spAutoFit/>
          </a:bodyPr>
          <a:lstStyle/>
          <a:p>
            <a:pPr algn="ctr"/>
            <a:r>
              <a:rPr lang="ru-RU" sz="1400" dirty="0" smtClean="0">
                <a:latin typeface="Times New Roman" pitchFamily="18" charset="0"/>
                <a:cs typeface="Times New Roman" pitchFamily="18" charset="0"/>
              </a:rPr>
              <a:t>Часть членов Петербургского комитета РСДРП(б) в 1917 г.</a:t>
            </a:r>
          </a:p>
          <a:p>
            <a:pPr algn="ctr"/>
            <a:r>
              <a:rPr lang="ru-RU" sz="1400" i="1" dirty="0" smtClean="0">
                <a:latin typeface="Times New Roman" pitchFamily="18" charset="0"/>
                <a:cs typeface="Times New Roman" pitchFamily="18" charset="0"/>
              </a:rPr>
              <a:t>Стоят (слева направо)</a:t>
            </a:r>
            <a:r>
              <a:rPr lang="ru-RU" sz="1400" dirty="0" smtClean="0">
                <a:latin typeface="Times New Roman" pitchFamily="18" charset="0"/>
                <a:cs typeface="Times New Roman" pitchFamily="18" charset="0"/>
              </a:rPr>
              <a:t>: А.Г. Шляпников, Н.К. Антипов, К.И. Шутко, П.И. </a:t>
            </a:r>
            <a:r>
              <a:rPr lang="ru-RU" sz="1400" dirty="0" err="1" smtClean="0">
                <a:latin typeface="Times New Roman" pitchFamily="18" charset="0"/>
                <a:cs typeface="Times New Roman" pitchFamily="18" charset="0"/>
              </a:rPr>
              <a:t>Стучка</a:t>
            </a:r>
            <a:r>
              <a:rPr lang="ru-RU" sz="1400" dirty="0" smtClean="0">
                <a:latin typeface="Times New Roman" pitchFamily="18" charset="0"/>
                <a:cs typeface="Times New Roman" pitchFamily="18" charset="0"/>
              </a:rPr>
              <a:t>. </a:t>
            </a:r>
          </a:p>
          <a:p>
            <a:pPr algn="ctr"/>
            <a:r>
              <a:rPr lang="ru-RU" sz="1400" i="1" dirty="0" smtClean="0">
                <a:latin typeface="Times New Roman" pitchFamily="18" charset="0"/>
                <a:cs typeface="Times New Roman" pitchFamily="18" charset="0"/>
              </a:rPr>
              <a:t>Сидят:</a:t>
            </a:r>
            <a:r>
              <a:rPr lang="ru-RU" sz="1400" dirty="0" smtClean="0">
                <a:latin typeface="Times New Roman" pitchFamily="18" charset="0"/>
                <a:cs typeface="Times New Roman" pitchFamily="18" charset="0"/>
              </a:rPr>
              <a:t> Н.Ф. </a:t>
            </a:r>
            <a:r>
              <a:rPr lang="ru-RU" sz="1400" dirty="0" err="1" smtClean="0">
                <a:latin typeface="Times New Roman" pitchFamily="18" charset="0"/>
                <a:cs typeface="Times New Roman" pitchFamily="18" charset="0"/>
              </a:rPr>
              <a:t>Агаджанова-Шутко</a:t>
            </a:r>
            <a:r>
              <a:rPr lang="ru-RU" sz="1400" dirty="0" smtClean="0">
                <a:latin typeface="Times New Roman" pitchFamily="18" charset="0"/>
                <a:cs typeface="Times New Roman" pitchFamily="18" charset="0"/>
              </a:rPr>
              <a:t>, М.И. Калинин, В.В. Шмидт, К.Н. Орлов, В.Н. </a:t>
            </a:r>
            <a:r>
              <a:rPr lang="ru-RU" sz="1400" dirty="0" err="1" smtClean="0">
                <a:latin typeface="Times New Roman" pitchFamily="18" charset="0"/>
                <a:cs typeface="Times New Roman" pitchFamily="18" charset="0"/>
              </a:rPr>
              <a:t>Залежский</a:t>
            </a:r>
            <a:r>
              <a:rPr lang="ru-RU" sz="1400" dirty="0" smtClean="0">
                <a:latin typeface="Times New Roman" pitchFamily="18" charset="0"/>
                <a:cs typeface="Times New Roman" pitchFamily="18" charset="0"/>
              </a:rPr>
              <a:t>. Снимки сделаны на Х Всероссийском съезде Советов в 1922 г.</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dirty="0" smtClean="0">
              <a:latin typeface="Times New Roman" pitchFamily="18" charset="0"/>
              <a:cs typeface="Times New Roman" pitchFamily="18" charset="0"/>
            </a:endParaRPr>
          </a:p>
        </p:txBody>
      </p:sp>
      <p:pic>
        <p:nvPicPr>
          <p:cNvPr id="30722" name="Picture 2" descr="G:\частилище\image15640.jpg"/>
          <p:cNvPicPr>
            <a:picLocks noChangeAspect="1" noChangeArrowheads="1"/>
          </p:cNvPicPr>
          <p:nvPr/>
        </p:nvPicPr>
        <p:blipFill>
          <a:blip r:embed="rId2" cstate="screen">
            <a:lum bright="20000"/>
            <a:extLst>
              <a:ext uri="{28A0092B-C50C-407E-A947-70E740481C1C}">
                <a14:useLocalDpi xmlns:a14="http://schemas.microsoft.com/office/drawing/2010/main"/>
              </a:ext>
            </a:extLst>
          </a:blip>
          <a:srcRect/>
          <a:stretch>
            <a:fillRect/>
          </a:stretch>
        </p:blipFill>
        <p:spPr bwMode="auto">
          <a:xfrm>
            <a:off x="4995196" y="1428736"/>
            <a:ext cx="3869336" cy="3143272"/>
          </a:xfrm>
          <a:prstGeom prst="rect">
            <a:avLst/>
          </a:prstGeom>
          <a:noFill/>
        </p:spPr>
      </p:pic>
      <p:pic>
        <p:nvPicPr>
          <p:cNvPr id="1026" name="Picture 2" descr="C:\Documents and Settings\u07_07\Рабочий стол\ШУТКО\191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4282" y="1500174"/>
            <a:ext cx="4509714" cy="3071834"/>
          </a:xfrm>
          <a:prstGeom prst="rect">
            <a:avLst/>
          </a:prstGeom>
          <a:noFill/>
        </p:spPr>
      </p:pic>
      <p:sp>
        <p:nvSpPr>
          <p:cNvPr id="6" name="Прямоугольник 5"/>
          <p:cNvSpPr/>
          <p:nvPr/>
        </p:nvSpPr>
        <p:spPr>
          <a:xfrm>
            <a:off x="2286000" y="252691"/>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20" y="5357826"/>
            <a:ext cx="3286148" cy="954107"/>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Схема боя  30 апреля-1 мая 1918 г., происходившего под г. Ейском между «белыми» и «красными»</a:t>
            </a:r>
          </a:p>
          <a:p>
            <a:pPr algn="ctr"/>
            <a:endParaRPr lang="ru-RU" sz="1400" dirty="0" smtClean="0">
              <a:latin typeface="Times New Roman" pitchFamily="18" charset="0"/>
              <a:cs typeface="Times New Roman" pitchFamily="18" charset="0"/>
            </a:endParaRPr>
          </a:p>
        </p:txBody>
      </p:sp>
      <p:sp>
        <p:nvSpPr>
          <p:cNvPr id="7" name="Прямоугольник 6"/>
          <p:cNvSpPr/>
          <p:nvPr/>
        </p:nvSpPr>
        <p:spPr>
          <a:xfrm>
            <a:off x="4000496" y="5143512"/>
            <a:ext cx="4572000" cy="1384995"/>
          </a:xfrm>
          <a:prstGeom prst="rect">
            <a:avLst/>
          </a:prstGeom>
        </p:spPr>
        <p:txBody>
          <a:bodyPr wrap="square">
            <a:spAutoFit/>
          </a:bodyPr>
          <a:lstStyle/>
          <a:p>
            <a:pPr algn="ctr"/>
            <a:r>
              <a:rPr lang="ru-RU" sz="1400" dirty="0" smtClean="0">
                <a:latin typeface="Times New Roman" pitchFamily="18" charset="0"/>
                <a:cs typeface="Times New Roman" pitchFamily="18" charset="0"/>
              </a:rPr>
              <a:t>Командный состав 1-го революционного полка.                  </a:t>
            </a:r>
            <a:r>
              <a:rPr lang="ru-RU" sz="1400" i="1" dirty="0" smtClean="0">
                <a:latin typeface="Times New Roman" pitchFamily="18" charset="0"/>
                <a:cs typeface="Times New Roman" pitchFamily="18" charset="0"/>
              </a:rPr>
              <a:t>Сидит третий справа: </a:t>
            </a:r>
            <a:r>
              <a:rPr lang="ru-RU" sz="1400" dirty="0" smtClean="0">
                <a:latin typeface="Times New Roman" pitchFamily="18" charset="0"/>
                <a:cs typeface="Times New Roman" pitchFamily="18" charset="0"/>
              </a:rPr>
              <a:t>И.Л. Хижняк - командир полка, 1918 г.</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Фонды Ейского историко-краеведческого музея </a:t>
            </a:r>
          </a:p>
          <a:p>
            <a:pPr algn="ctr"/>
            <a:r>
              <a:rPr lang="ru-RU" sz="1400" i="1" dirty="0" smtClean="0">
                <a:latin typeface="Times New Roman" pitchFamily="18" charset="0"/>
                <a:cs typeface="Times New Roman" pitchFamily="18" charset="0"/>
              </a:rPr>
              <a:t>им. В.В. Самсонова</a:t>
            </a:r>
          </a:p>
        </p:txBody>
      </p:sp>
      <p:pic>
        <p:nvPicPr>
          <p:cNvPr id="1026" name="Picture 2" descr="C:\Documents and Settings\u07_07\Рабочий стол\ШУТКО\DSC0805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7554" y="1000108"/>
            <a:ext cx="5544805" cy="4071966"/>
          </a:xfrm>
          <a:prstGeom prst="rect">
            <a:avLst/>
          </a:prstGeom>
          <a:noFill/>
        </p:spPr>
      </p:pic>
      <p:pic>
        <p:nvPicPr>
          <p:cNvPr id="1027" name="Picture 3" descr="F:\план Ейска 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5720" y="1000108"/>
            <a:ext cx="2893464" cy="4071966"/>
          </a:xfrm>
          <a:prstGeom prst="rect">
            <a:avLst/>
          </a:prstGeom>
          <a:noFill/>
        </p:spPr>
      </p:pic>
      <p:sp>
        <p:nvSpPr>
          <p:cNvPr id="8" name="Прямоугольник 7"/>
          <p:cNvSpPr/>
          <p:nvPr/>
        </p:nvSpPr>
        <p:spPr>
          <a:xfrm>
            <a:off x="2286000" y="252691"/>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20" y="5357826"/>
            <a:ext cx="3786214" cy="1384995"/>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Копия записки В.И. Ленина в Высший военный совет  М.Д. Бонч-Бруевичу и                   К.И. Шутко от 16(3).03.1918.</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r>
              <a:rPr lang="ru-RU" sz="1400" i="1" dirty="0" smtClean="0">
                <a:latin typeface="Times New Roman" pitchFamily="18" charset="0"/>
                <a:cs typeface="Times New Roman" pitchFamily="18" charset="0"/>
              </a:rPr>
              <a:t>              </a:t>
            </a:r>
          </a:p>
          <a:p>
            <a:pPr algn="ctr"/>
            <a:r>
              <a:rPr lang="ru-RU" sz="1400" i="1" dirty="0" smtClean="0">
                <a:latin typeface="Times New Roman" pitchFamily="18" charset="0"/>
                <a:cs typeface="Times New Roman" pitchFamily="18" charset="0"/>
              </a:rPr>
              <a:t>(ИМЛ. Ф.2. Оп.1 Д. 5494. Л. 56.)</a:t>
            </a:r>
            <a:endParaRPr lang="ru-RU" sz="1400" i="1" dirty="0">
              <a:latin typeface="Times New Roman" pitchFamily="18" charset="0"/>
              <a:cs typeface="Times New Roman" pitchFamily="18" charset="0"/>
            </a:endParaRPr>
          </a:p>
        </p:txBody>
      </p:sp>
      <p:sp>
        <p:nvSpPr>
          <p:cNvPr id="7" name="Прямоугольник 6"/>
          <p:cNvSpPr/>
          <p:nvPr/>
        </p:nvSpPr>
        <p:spPr>
          <a:xfrm>
            <a:off x="4000496" y="5357826"/>
            <a:ext cx="4857784" cy="738664"/>
          </a:xfrm>
          <a:prstGeom prst="rect">
            <a:avLst/>
          </a:prstGeom>
        </p:spPr>
        <p:txBody>
          <a:bodyPr wrap="square">
            <a:spAutoFit/>
          </a:bodyPr>
          <a:lstStyle/>
          <a:p>
            <a:pPr algn="ctr"/>
            <a:r>
              <a:rPr lang="ru-RU" sz="1400" dirty="0" smtClean="0">
                <a:latin typeface="Times New Roman" pitchFamily="18" charset="0"/>
                <a:cs typeface="Times New Roman" pitchFamily="18" charset="0"/>
              </a:rPr>
              <a:t>К.И. Шутко на Западном фронте, 1920 г.</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dirty="0"/>
          </a:p>
        </p:txBody>
      </p:sp>
      <p:pic>
        <p:nvPicPr>
          <p:cNvPr id="27650" name="Picture 2" descr="G:\частилище\image15629.jpg"/>
          <p:cNvPicPr>
            <a:picLocks noChangeAspect="1" noChangeArrowheads="1"/>
          </p:cNvPicPr>
          <p:nvPr/>
        </p:nvPicPr>
        <p:blipFill>
          <a:blip r:embed="rId2" cstate="screen">
            <a:lum bright="10000"/>
            <a:extLst>
              <a:ext uri="{28A0092B-C50C-407E-A947-70E740481C1C}">
                <a14:useLocalDpi xmlns:a14="http://schemas.microsoft.com/office/drawing/2010/main"/>
              </a:ext>
            </a:extLst>
          </a:blip>
          <a:srcRect/>
          <a:stretch>
            <a:fillRect/>
          </a:stretch>
        </p:blipFill>
        <p:spPr bwMode="auto">
          <a:xfrm>
            <a:off x="714348" y="830742"/>
            <a:ext cx="3000396" cy="4503243"/>
          </a:xfrm>
          <a:prstGeom prst="rect">
            <a:avLst/>
          </a:prstGeom>
          <a:noFill/>
        </p:spPr>
      </p:pic>
      <p:pic>
        <p:nvPicPr>
          <p:cNvPr id="27651" name="Picture 3" descr="C:\Documents and Settings\u07_07\Рабочий стол\ШУТКО\Шутко-фото\4. К.И. Шутко, 192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0627" y="785794"/>
            <a:ext cx="3175849" cy="4500594"/>
          </a:xfrm>
          <a:prstGeom prst="rect">
            <a:avLst/>
          </a:prstGeom>
          <a:noFill/>
        </p:spPr>
      </p:pic>
      <p:sp>
        <p:nvSpPr>
          <p:cNvPr id="8" name="Прямоугольник 7"/>
          <p:cNvSpPr/>
          <p:nvPr/>
        </p:nvSpPr>
        <p:spPr>
          <a:xfrm>
            <a:off x="2286000" y="252691"/>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928662" y="5000636"/>
            <a:ext cx="7500990" cy="1384995"/>
          </a:xfrm>
          <a:prstGeom prst="rect">
            <a:avLst/>
          </a:prstGeom>
        </p:spPr>
        <p:txBody>
          <a:bodyPr wrap="square">
            <a:spAutoFit/>
          </a:bodyPr>
          <a:lstStyle/>
          <a:p>
            <a:pPr algn="ctr"/>
            <a:r>
              <a:rPr lang="ru-RU" sz="1400" dirty="0" smtClean="0">
                <a:latin typeface="Times New Roman" pitchFamily="18" charset="0"/>
                <a:cs typeface="Times New Roman" pitchFamily="18" charset="0"/>
              </a:rPr>
              <a:t>Мандат, выданный Революционным Военным Советом Западного фронта К.И. </a:t>
            </a:r>
            <a:r>
              <a:rPr lang="ru-RU" sz="1400" dirty="0" err="1" smtClean="0">
                <a:latin typeface="Times New Roman" pitchFamily="18" charset="0"/>
                <a:cs typeface="Times New Roman" pitchFamily="18" charset="0"/>
              </a:rPr>
              <a:t>Шутко</a:t>
            </a:r>
            <a:r>
              <a:rPr lang="ru-RU" sz="1400" dirty="0" smtClean="0">
                <a:latin typeface="Times New Roman" pitchFamily="18" charset="0"/>
                <a:cs typeface="Times New Roman" pitchFamily="18" charset="0"/>
              </a:rPr>
              <a:t>, </a:t>
            </a:r>
          </a:p>
          <a:p>
            <a:pPr algn="ctr"/>
            <a:r>
              <a:rPr lang="ru-RU" sz="1400" dirty="0" smtClean="0">
                <a:latin typeface="Times New Roman" pitchFamily="18" charset="0"/>
                <a:cs typeface="Times New Roman" pitchFamily="18" charset="0"/>
              </a:rPr>
              <a:t>как председателю делегации Русско-Польской Военно-Согласительной Комиссии,                             23 октября 1920 г.</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i="1"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(ЦГАСА . Ф.104.Оп.1. Д.9.Л.10-10 об.)</a:t>
            </a:r>
            <a:endParaRPr lang="ru-RU" sz="1400" i="1" dirty="0"/>
          </a:p>
        </p:txBody>
      </p:sp>
      <p:pic>
        <p:nvPicPr>
          <p:cNvPr id="8194" name="Picture 2" descr="C:\Documents and Settings\u07_07\Рабочий стол\ШУТКО\частилище\image15630.jpg"/>
          <p:cNvPicPr>
            <a:picLocks noChangeAspect="1" noChangeArrowheads="1"/>
          </p:cNvPicPr>
          <p:nvPr/>
        </p:nvPicPr>
        <p:blipFill>
          <a:blip r:embed="rId2" cstate="screen">
            <a:lum bright="10000"/>
            <a:extLst>
              <a:ext uri="{28A0092B-C50C-407E-A947-70E740481C1C}">
                <a14:useLocalDpi xmlns:a14="http://schemas.microsoft.com/office/drawing/2010/main"/>
              </a:ext>
            </a:extLst>
          </a:blip>
          <a:srcRect/>
          <a:stretch>
            <a:fillRect/>
          </a:stretch>
        </p:blipFill>
        <p:spPr bwMode="auto">
          <a:xfrm>
            <a:off x="928662" y="857232"/>
            <a:ext cx="3009902" cy="4029150"/>
          </a:xfrm>
          <a:prstGeom prst="rect">
            <a:avLst/>
          </a:prstGeom>
          <a:noFill/>
        </p:spPr>
      </p:pic>
      <p:pic>
        <p:nvPicPr>
          <p:cNvPr id="8195" name="Picture 3" descr="C:\Documents and Settings\u07_07\Рабочий стол\ШУТКО\частилище\image1563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0628" y="857232"/>
            <a:ext cx="2928958" cy="4018551"/>
          </a:xfrm>
          <a:prstGeom prst="rect">
            <a:avLst/>
          </a:prstGeom>
          <a:noFill/>
        </p:spPr>
      </p:pic>
      <p:sp>
        <p:nvSpPr>
          <p:cNvPr id="6" name="Прямоугольник 5"/>
          <p:cNvSpPr/>
          <p:nvPr/>
        </p:nvSpPr>
        <p:spPr>
          <a:xfrm>
            <a:off x="2286000" y="285728"/>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480" y="285728"/>
            <a:ext cx="5715040" cy="461665"/>
          </a:xfrm>
          <a:prstGeom prst="rect">
            <a:avLst/>
          </a:prstGeom>
          <a:noFill/>
        </p:spPr>
        <p:txBody>
          <a:bodyPr wrap="square" rtlCol="0">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
        <p:nvSpPr>
          <p:cNvPr id="68609" name="Rectangle 1"/>
          <p:cNvSpPr>
            <a:spLocks noChangeArrowheads="1"/>
          </p:cNvSpPr>
          <p:nvPr/>
        </p:nvSpPr>
        <p:spPr bwMode="auto">
          <a:xfrm>
            <a:off x="571472" y="1000108"/>
            <a:ext cx="8001056"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Шутко и </a:t>
            </a:r>
            <a:r>
              <a:rPr kumimoji="0" lang="ru-RU" sz="1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Агаджанова</a:t>
            </a: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киноискусстве </a:t>
            </a:r>
          </a:p>
          <a:p>
            <a:pPr marL="0" marR="0" lvl="0" indent="450850" algn="ctr"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конце 1920 г. Шутко отзывают с Западного фронта для работы в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Главполитпросвете</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затем вместе с женой он работает в торговом представительстве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РСФСР в Чехословакии с мая 1921 г. по март 1922 г. С лета 1922 г. до конца 1923 г. – он член Правления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Боровичского</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Огнеупорного Комбината</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Вернувшись оттуда, семья обосновывается в старинном особняке с мезонином на Страстном бульваре в Москве.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Кирилл Иванович</a:t>
            </a:r>
            <a:r>
              <a:rPr kumimoji="0" lang="ru-RU" sz="1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 декабря 1923 г. был назначен ответственным секретарем художественного совета Госкино (там он получает прозвище «Комиссар по делам кино»), с 1925 г. до лета 1926 г. – председатель правления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Кинопечати</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Потом его назначили заместителем председателя художественного совета при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Главполитпросвете</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1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Нина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Фердинандовна</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обрела себя как сценарист на киностудии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Межрабпромфильм</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Накануне юбилея первой Русской революции написала сценарий под названием «1905». Когда его утвердили, она, как «старый член партии», хотя ей в это время было всего 36 лет, просила поручить снимать фильм режиссеру Сергею Эйзенштейну. В их квартире в доме на Страстном бульваре с обширной библиотекой частыми гостями были: Казимир Малевич, Сергей Эйзенштейн, Григорий Александров и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Дзига</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Вертов</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Любовь Орлова и другие звезды кино.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С.М. Эйзенштейн (1898-1948), прославившись фильмом «Броненосец «Потемкин», подарил К.И. Шутко свою фотографию с автографом: «Отцу и учителю». 19 января 1926 г. этот фильм вышел в прокат и начал триумфальное шествие по экранам страны и всего мира.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Кинорежиссёр Г.В. Александров (1903-1983) в своей книге «Эпоха кино» вспоминал: «Настоящим счастьем было рыться в обширной библиотеке супругов Шутко. Что и говорить, дружба с ними была для нас подарком судьбы… Мы, если можно так выразиться, дружили домами. Шутко частенько заглядывал в комнату-библиотеку Эйзенштейна на Чистых прудах, а мы бывали у него в одноэтажном особнячке на Страстном бульваре и на даче».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480" y="285728"/>
            <a:ext cx="5715040" cy="461665"/>
          </a:xfrm>
          <a:prstGeom prst="rect">
            <a:avLst/>
          </a:prstGeom>
          <a:noFill/>
        </p:spPr>
        <p:txBody>
          <a:bodyPr wrap="square" rtlCol="0">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
        <p:nvSpPr>
          <p:cNvPr id="3" name="Прямоугольник 2"/>
          <p:cNvSpPr/>
          <p:nvPr/>
        </p:nvSpPr>
        <p:spPr>
          <a:xfrm>
            <a:off x="642910" y="1785926"/>
            <a:ext cx="7929618" cy="3231654"/>
          </a:xfrm>
          <a:prstGeom prst="rect">
            <a:avLst/>
          </a:prstGeom>
        </p:spPr>
        <p:txBody>
          <a:bodyPr wrap="square">
            <a:spAutoFit/>
          </a:bodyPr>
          <a:lstStyle/>
          <a:p>
            <a:pPr lvl="0" indent="450850" algn="just" eaLnBrk="0" fontAlgn="base" hangingPunct="0">
              <a:spcBef>
                <a:spcPct val="0"/>
              </a:spcBef>
              <a:spcAft>
                <a:spcPct val="0"/>
              </a:spcAft>
            </a:pPr>
            <a:r>
              <a:rPr lang="ru-RU" sz="1200" dirty="0" smtClean="0">
                <a:solidFill>
                  <a:srgbClr val="000000"/>
                </a:solidFill>
                <a:latin typeface="Times New Roman" pitchFamily="18" charset="0"/>
                <a:ea typeface="Times New Roman" pitchFamily="18" charset="0"/>
                <a:cs typeface="Times New Roman" pitchFamily="18" charset="0"/>
              </a:rPr>
              <a:t>В 1927 г. Кирилл Иванович редактировал газету «Кино», затем работал заведующим отделом советского торгпредства в Париже. Возвратившись из Франции он стал директором студии «</a:t>
            </a:r>
            <a:r>
              <a:rPr lang="ru-RU" sz="1200" dirty="0" err="1" smtClean="0">
                <a:solidFill>
                  <a:srgbClr val="000000"/>
                </a:solidFill>
                <a:latin typeface="Times New Roman" pitchFamily="18" charset="0"/>
                <a:ea typeface="Times New Roman" pitchFamily="18" charset="0"/>
                <a:cs typeface="Times New Roman" pitchFamily="18" charset="0"/>
              </a:rPr>
              <a:t>Культурфильм</a:t>
            </a:r>
            <a:r>
              <a:rPr lang="ru-RU" sz="1200" dirty="0" smtClean="0">
                <a:solidFill>
                  <a:srgbClr val="000000"/>
                </a:solidFill>
                <a:latin typeface="Times New Roman" pitchFamily="18" charset="0"/>
                <a:ea typeface="Times New Roman" pitchFamily="18" charset="0"/>
                <a:cs typeface="Times New Roman" pitchFamily="18" charset="0"/>
              </a:rPr>
              <a:t>». С 1928 г. </a:t>
            </a:r>
            <a:r>
              <a:rPr lang="ru-RU" sz="1200" dirty="0" smtClean="0">
                <a:latin typeface="Times New Roman" pitchFamily="18" charset="0"/>
                <a:ea typeface="Times New Roman" pitchFamily="18" charset="0"/>
                <a:cs typeface="Times New Roman" pitchFamily="18" charset="0"/>
              </a:rPr>
              <a:t>– </a:t>
            </a:r>
            <a:r>
              <a:rPr lang="ru-RU" sz="1200" dirty="0" smtClean="0">
                <a:solidFill>
                  <a:srgbClr val="000000"/>
                </a:solidFill>
                <a:latin typeface="Times New Roman" pitchFamily="18" charset="0"/>
                <a:ea typeface="Times New Roman" pitchFamily="18" charset="0"/>
                <a:cs typeface="Times New Roman" pitchFamily="18" charset="0"/>
              </a:rPr>
              <a:t>референт по кино и искусству в </a:t>
            </a:r>
            <a:r>
              <a:rPr lang="ru-RU" sz="1200" dirty="0" err="1" smtClean="0">
                <a:solidFill>
                  <a:srgbClr val="000000"/>
                </a:solidFill>
                <a:latin typeface="Times New Roman" pitchFamily="18" charset="0"/>
                <a:ea typeface="Times New Roman" pitchFamily="18" charset="0"/>
                <a:cs typeface="Times New Roman" pitchFamily="18" charset="0"/>
              </a:rPr>
              <a:t>Культпропе</a:t>
            </a:r>
            <a:r>
              <a:rPr lang="ru-RU" sz="1200" dirty="0" smtClean="0">
                <a:solidFill>
                  <a:srgbClr val="000000"/>
                </a:solidFill>
                <a:latin typeface="Times New Roman" pitchFamily="18" charset="0"/>
                <a:ea typeface="Times New Roman" pitchFamily="18" charset="0"/>
                <a:cs typeface="Times New Roman" pitchFamily="18" charset="0"/>
              </a:rPr>
              <a:t> ЦК ВКП (б), затем он возглавил сектор и отдел искусств Госплана СССР (1932-1938). </a:t>
            </a:r>
            <a:endParaRPr lang="ru-RU" sz="12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200" dirty="0" smtClean="0">
                <a:solidFill>
                  <a:srgbClr val="000000"/>
                </a:solidFill>
                <a:latin typeface="Times New Roman" pitchFamily="18" charset="0"/>
                <a:ea typeface="Times New Roman" pitchFamily="18" charset="0"/>
                <a:cs typeface="Times New Roman" pitchFamily="18" charset="0"/>
              </a:rPr>
              <a:t>На хранении в МКУ «Архив» имеется письмо советского кинорежиссёра </a:t>
            </a:r>
            <a:r>
              <a:rPr lang="ru-RU" sz="1200" dirty="0" err="1" smtClean="0">
                <a:solidFill>
                  <a:srgbClr val="000000"/>
                </a:solidFill>
                <a:latin typeface="Times New Roman" pitchFamily="18" charset="0"/>
                <a:ea typeface="Times New Roman" pitchFamily="18" charset="0"/>
                <a:cs typeface="Times New Roman" pitchFamily="18" charset="0"/>
              </a:rPr>
              <a:t>Дзиги</a:t>
            </a:r>
            <a:r>
              <a:rPr lang="ru-RU" sz="1200" dirty="0" smtClean="0">
                <a:solidFill>
                  <a:srgbClr val="000000"/>
                </a:solidFill>
                <a:latin typeface="Times New Roman" pitchFamily="18" charset="0"/>
                <a:ea typeface="Times New Roman" pitchFamily="18" charset="0"/>
                <a:cs typeface="Times New Roman" pitchFamily="18" charset="0"/>
              </a:rPr>
              <a:t> </a:t>
            </a:r>
            <a:r>
              <a:rPr lang="ru-RU" sz="1200" dirty="0" err="1" smtClean="0">
                <a:solidFill>
                  <a:srgbClr val="000000"/>
                </a:solidFill>
                <a:latin typeface="Times New Roman" pitchFamily="18" charset="0"/>
                <a:ea typeface="Times New Roman" pitchFamily="18" charset="0"/>
                <a:cs typeface="Times New Roman" pitchFamily="18" charset="0"/>
              </a:rPr>
              <a:t>Вертова</a:t>
            </a:r>
            <a:r>
              <a:rPr lang="ru-RU" sz="1200" dirty="0" smtClean="0">
                <a:solidFill>
                  <a:srgbClr val="000000"/>
                </a:solidFill>
                <a:latin typeface="Times New Roman" pitchFamily="18" charset="0"/>
                <a:ea typeface="Times New Roman" pitchFamily="18" charset="0"/>
                <a:cs typeface="Times New Roman" pitchFamily="18" charset="0"/>
              </a:rPr>
              <a:t> (Давида </a:t>
            </a:r>
            <a:r>
              <a:rPr lang="ru-RU" sz="1200" dirty="0" err="1" smtClean="0">
                <a:solidFill>
                  <a:srgbClr val="000000"/>
                </a:solidFill>
                <a:latin typeface="Times New Roman" pitchFamily="18" charset="0"/>
                <a:ea typeface="Times New Roman" pitchFamily="18" charset="0"/>
                <a:cs typeface="Times New Roman" pitchFamily="18" charset="0"/>
              </a:rPr>
              <a:t>Абелевича</a:t>
            </a:r>
            <a:r>
              <a:rPr lang="ru-RU" sz="1200" dirty="0" smtClean="0">
                <a:solidFill>
                  <a:srgbClr val="000000"/>
                </a:solidFill>
                <a:latin typeface="Times New Roman" pitchFamily="18" charset="0"/>
                <a:ea typeface="Times New Roman" pitchFamily="18" charset="0"/>
                <a:cs typeface="Times New Roman" pitchFamily="18" charset="0"/>
              </a:rPr>
              <a:t> Кауфмана, 1896-1954) к К.И. Шутко, датированное 6 ноября 1928 г. В нём </a:t>
            </a:r>
            <a:r>
              <a:rPr lang="ru-RU" sz="1200" dirty="0" err="1" smtClean="0">
                <a:solidFill>
                  <a:srgbClr val="000000"/>
                </a:solidFill>
                <a:latin typeface="Times New Roman" pitchFamily="18" charset="0"/>
                <a:ea typeface="Times New Roman" pitchFamily="18" charset="0"/>
                <a:cs typeface="Times New Roman" pitchFamily="18" charset="0"/>
              </a:rPr>
              <a:t>Дзига</a:t>
            </a:r>
            <a:r>
              <a:rPr lang="ru-RU" sz="1200" dirty="0" smtClean="0">
                <a:solidFill>
                  <a:srgbClr val="000000"/>
                </a:solidFill>
                <a:latin typeface="Times New Roman" pitchFamily="18" charset="0"/>
                <a:ea typeface="Times New Roman" pitchFamily="18" charset="0"/>
                <a:cs typeface="Times New Roman" pitchFamily="18" charset="0"/>
              </a:rPr>
              <a:t> </a:t>
            </a:r>
            <a:r>
              <a:rPr lang="ru-RU" sz="1200" dirty="0" err="1" smtClean="0">
                <a:solidFill>
                  <a:srgbClr val="000000"/>
                </a:solidFill>
                <a:latin typeface="Times New Roman" pitchFamily="18" charset="0"/>
                <a:ea typeface="Times New Roman" pitchFamily="18" charset="0"/>
                <a:cs typeface="Times New Roman" pitchFamily="18" charset="0"/>
              </a:rPr>
              <a:t>Вертов</a:t>
            </a:r>
            <a:r>
              <a:rPr lang="ru-RU" sz="1200" dirty="0" smtClean="0">
                <a:solidFill>
                  <a:srgbClr val="000000"/>
                </a:solidFill>
                <a:latin typeface="Times New Roman" pitchFamily="18" charset="0"/>
                <a:ea typeface="Times New Roman" pitchFamily="18" charset="0"/>
                <a:cs typeface="Times New Roman" pitchFamily="18" charset="0"/>
              </a:rPr>
              <a:t> делился своими переживаниями о своём новом фильме «Человек с киноаппаратом». В 1929 г. этот немой экспериментальный документальный фильм был выпущен на экраны СССР. В 2014 г. британским журналом «</a:t>
            </a:r>
            <a:r>
              <a:rPr lang="ru-RU" sz="1200" dirty="0" err="1" smtClean="0">
                <a:solidFill>
                  <a:srgbClr val="000000"/>
                </a:solidFill>
                <a:latin typeface="Times New Roman" pitchFamily="18" charset="0"/>
                <a:ea typeface="Times New Roman" pitchFamily="18" charset="0"/>
                <a:cs typeface="Times New Roman" pitchFamily="18" charset="0"/>
              </a:rPr>
              <a:t>Sight</a:t>
            </a:r>
            <a:r>
              <a:rPr lang="ru-RU" sz="1200" dirty="0" smtClean="0">
                <a:solidFill>
                  <a:srgbClr val="000000"/>
                </a:solidFill>
                <a:latin typeface="Times New Roman" pitchFamily="18" charset="0"/>
                <a:ea typeface="Times New Roman" pitchFamily="18" charset="0"/>
                <a:cs typeface="Times New Roman" pitchFamily="18" charset="0"/>
              </a:rPr>
              <a:t> &amp; </a:t>
            </a:r>
            <a:r>
              <a:rPr lang="ru-RU" sz="1200" dirty="0" err="1" smtClean="0">
                <a:solidFill>
                  <a:srgbClr val="000000"/>
                </a:solidFill>
                <a:latin typeface="Times New Roman" pitchFamily="18" charset="0"/>
                <a:ea typeface="Times New Roman" pitchFamily="18" charset="0"/>
                <a:cs typeface="Times New Roman" pitchFamily="18" charset="0"/>
              </a:rPr>
              <a:t>Sound</a:t>
            </a:r>
            <a:r>
              <a:rPr lang="ru-RU" sz="1200" dirty="0" smtClean="0">
                <a:solidFill>
                  <a:srgbClr val="000000"/>
                </a:solidFill>
                <a:latin typeface="Times New Roman" pitchFamily="18" charset="0"/>
                <a:ea typeface="Times New Roman" pitchFamily="18" charset="0"/>
                <a:cs typeface="Times New Roman" pitchFamily="18" charset="0"/>
              </a:rPr>
              <a:t>» был проведён опрос почти тысячи кинокритиков и по его результатам картина «Человек с киноаппаратом» была названа лучшим документальным фильмом всех времён.</a:t>
            </a:r>
            <a:endParaRPr lang="ru-RU" sz="12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200" dirty="0" smtClean="0">
                <a:solidFill>
                  <a:srgbClr val="000000"/>
                </a:solidFill>
                <a:latin typeface="Times New Roman" pitchFamily="18" charset="0"/>
                <a:ea typeface="Times New Roman" pitchFamily="18" charset="0"/>
                <a:cs typeface="Times New Roman" pitchFamily="18" charset="0"/>
              </a:rPr>
              <a:t>Нина </a:t>
            </a:r>
            <a:r>
              <a:rPr lang="ru-RU" sz="1200" dirty="0" err="1" smtClean="0">
                <a:solidFill>
                  <a:srgbClr val="000000"/>
                </a:solidFill>
                <a:latin typeface="Times New Roman" pitchFamily="18" charset="0"/>
                <a:ea typeface="Times New Roman" pitchFamily="18" charset="0"/>
                <a:cs typeface="Times New Roman" pitchFamily="18" charset="0"/>
              </a:rPr>
              <a:t>Фердинандовна</a:t>
            </a:r>
            <a:r>
              <a:rPr lang="ru-RU" sz="1200" dirty="0" smtClean="0">
                <a:solidFill>
                  <a:srgbClr val="000000"/>
                </a:solidFill>
                <a:latin typeface="Times New Roman" pitchFamily="18" charset="0"/>
                <a:ea typeface="Times New Roman" pitchFamily="18" charset="0"/>
                <a:cs typeface="Times New Roman" pitchFamily="18" charset="0"/>
              </a:rPr>
              <a:t> написала шесть сценариев немых фильмов для киностудии «</a:t>
            </a:r>
            <a:r>
              <a:rPr lang="ru-RU" sz="1200" dirty="0" err="1" smtClean="0">
                <a:solidFill>
                  <a:srgbClr val="000000"/>
                </a:solidFill>
                <a:latin typeface="Times New Roman" pitchFamily="18" charset="0"/>
                <a:ea typeface="Times New Roman" pitchFamily="18" charset="0"/>
                <a:cs typeface="Times New Roman" pitchFamily="18" charset="0"/>
              </a:rPr>
              <a:t>Межрабпомфильм</a:t>
            </a:r>
            <a:r>
              <a:rPr lang="ru-RU" sz="1200" dirty="0" smtClean="0">
                <a:solidFill>
                  <a:srgbClr val="000000"/>
                </a:solidFill>
                <a:latin typeface="Times New Roman" pitchFamily="18" charset="0"/>
                <a:ea typeface="Times New Roman" pitchFamily="18" charset="0"/>
                <a:cs typeface="Times New Roman" pitchFamily="18" charset="0"/>
              </a:rPr>
              <a:t>», где служила заместителем заведующего литературно-сценарным отделом и режиссером-постановщиком. Но в 1930-х годах </a:t>
            </a:r>
            <a:r>
              <a:rPr lang="ru-RU" sz="1200" dirty="0" err="1" smtClean="0">
                <a:solidFill>
                  <a:srgbClr val="000000"/>
                </a:solidFill>
                <a:latin typeface="Times New Roman" pitchFamily="18" charset="0"/>
                <a:ea typeface="Times New Roman" pitchFamily="18" charset="0"/>
                <a:cs typeface="Times New Roman" pitchFamily="18" charset="0"/>
              </a:rPr>
              <a:t>Агаджанову</a:t>
            </a:r>
            <a:r>
              <a:rPr lang="ru-RU" sz="1200" dirty="0" smtClean="0">
                <a:solidFill>
                  <a:srgbClr val="000000"/>
                </a:solidFill>
                <a:latin typeface="Times New Roman" pitchFamily="18" charset="0"/>
                <a:ea typeface="Times New Roman" pitchFamily="18" charset="0"/>
                <a:cs typeface="Times New Roman" pitchFamily="18" charset="0"/>
              </a:rPr>
              <a:t> перевели на дипломатическую работу в посольство в Ригу. Брак с Кириллом Ивановичем Шутко распался (вскоре у него появилась другая жена </a:t>
            </a:r>
            <a:r>
              <a:rPr lang="ru-RU" sz="1200" dirty="0" smtClean="0">
                <a:latin typeface="Times New Roman" pitchFamily="18" charset="0"/>
                <a:ea typeface="Times New Roman" pitchFamily="18" charset="0"/>
                <a:cs typeface="Times New Roman" pitchFamily="18" charset="0"/>
              </a:rPr>
              <a:t>–</a:t>
            </a:r>
            <a:r>
              <a:rPr lang="ru-RU" sz="1200" dirty="0" smtClean="0">
                <a:solidFill>
                  <a:srgbClr val="000000"/>
                </a:solidFill>
                <a:latin typeface="Times New Roman" pitchFamily="18" charset="0"/>
                <a:ea typeface="Times New Roman" pitchFamily="18" charset="0"/>
                <a:cs typeface="Times New Roman" pitchFamily="18" charset="0"/>
              </a:rPr>
              <a:t> Елена </a:t>
            </a:r>
            <a:r>
              <a:rPr lang="ru-RU" sz="1200" dirty="0" err="1" smtClean="0">
                <a:solidFill>
                  <a:srgbClr val="000000"/>
                </a:solidFill>
                <a:latin typeface="Times New Roman" pitchFamily="18" charset="0"/>
                <a:ea typeface="Times New Roman" pitchFamily="18" charset="0"/>
                <a:cs typeface="Times New Roman" pitchFamily="18" charset="0"/>
              </a:rPr>
              <a:t>Авксентьевна</a:t>
            </a:r>
            <a:r>
              <a:rPr lang="ru-RU" sz="1200" dirty="0" smtClean="0">
                <a:solidFill>
                  <a:srgbClr val="000000"/>
                </a:solidFill>
                <a:latin typeface="Times New Roman" pitchFamily="18" charset="0"/>
                <a:ea typeface="Times New Roman" pitchFamily="18" charset="0"/>
                <a:cs typeface="Times New Roman" pitchFamily="18" charset="0"/>
              </a:rPr>
              <a:t>). В кинематограф Н.Ф. </a:t>
            </a:r>
            <a:r>
              <a:rPr lang="ru-RU" sz="1200" dirty="0" err="1" smtClean="0">
                <a:solidFill>
                  <a:srgbClr val="000000"/>
                </a:solidFill>
                <a:latin typeface="Times New Roman" pitchFamily="18" charset="0"/>
                <a:ea typeface="Times New Roman" pitchFamily="18" charset="0"/>
                <a:cs typeface="Times New Roman" pitchFamily="18" charset="0"/>
              </a:rPr>
              <a:t>Агаджанова</a:t>
            </a:r>
            <a:r>
              <a:rPr lang="ru-RU" sz="1200" dirty="0" smtClean="0">
                <a:solidFill>
                  <a:srgbClr val="000000"/>
                </a:solidFill>
                <a:latin typeface="Times New Roman" pitchFamily="18" charset="0"/>
                <a:ea typeface="Times New Roman" pitchFamily="18" charset="0"/>
                <a:cs typeface="Times New Roman" pitchFamily="18" charset="0"/>
              </a:rPr>
              <a:t> вернулась только в 1939 г. Её назначили заместителем начальника сценарного отдела и старшим редактором киностудии «</a:t>
            </a:r>
            <a:r>
              <a:rPr lang="ru-RU" sz="1200" dirty="0" err="1" smtClean="0">
                <a:solidFill>
                  <a:srgbClr val="000000"/>
                </a:solidFill>
                <a:latin typeface="Times New Roman" pitchFamily="18" charset="0"/>
                <a:ea typeface="Times New Roman" pitchFamily="18" charset="0"/>
                <a:cs typeface="Times New Roman" pitchFamily="18" charset="0"/>
              </a:rPr>
              <a:t>Союздетфильм</a:t>
            </a:r>
            <a:r>
              <a:rPr lang="ru-RU" sz="1200" dirty="0" smtClean="0">
                <a:solidFill>
                  <a:srgbClr val="000000"/>
                </a:solidFill>
                <a:latin typeface="Times New Roman" pitchFamily="18" charset="0"/>
                <a:ea typeface="Times New Roman" pitchFamily="18" charset="0"/>
                <a:cs typeface="Times New Roman" pitchFamily="18" charset="0"/>
              </a:rPr>
              <a:t>». В 1945-1952 годах она занималась педагогической работой (с 1949 г. </a:t>
            </a:r>
            <a:r>
              <a:rPr lang="ru-RU" sz="1200" dirty="0" smtClean="0">
                <a:latin typeface="Times New Roman" pitchFamily="18" charset="0"/>
                <a:ea typeface="Times New Roman" pitchFamily="18" charset="0"/>
                <a:cs typeface="Times New Roman" pitchFamily="18" charset="0"/>
              </a:rPr>
              <a:t>–</a:t>
            </a:r>
            <a:r>
              <a:rPr lang="ru-RU" sz="1200" dirty="0" smtClean="0">
                <a:solidFill>
                  <a:srgbClr val="000000"/>
                </a:solidFill>
                <a:latin typeface="Times New Roman" pitchFamily="18" charset="0"/>
                <a:ea typeface="Times New Roman" pitchFamily="18" charset="0"/>
                <a:cs typeface="Times New Roman" pitchFamily="18" charset="0"/>
              </a:rPr>
              <a:t> доцент), преподавала сценарное мастерство во </a:t>
            </a:r>
            <a:r>
              <a:rPr lang="ru-RU" sz="1200" dirty="0" err="1" smtClean="0">
                <a:solidFill>
                  <a:srgbClr val="000000"/>
                </a:solidFill>
                <a:latin typeface="Times New Roman" pitchFamily="18" charset="0"/>
                <a:ea typeface="Times New Roman" pitchFamily="18" charset="0"/>
                <a:cs typeface="Times New Roman" pitchFamily="18" charset="0"/>
              </a:rPr>
              <a:t>ВГИКе</a:t>
            </a:r>
            <a:r>
              <a:rPr lang="ru-RU" sz="1200" dirty="0" smtClean="0">
                <a:solidFill>
                  <a:srgbClr val="000000"/>
                </a:solidFill>
                <a:latin typeface="Times New Roman" pitchFamily="18" charset="0"/>
                <a:ea typeface="Times New Roman" pitchFamily="18" charset="0"/>
                <a:cs typeface="Times New Roman" pitchFamily="18" charset="0"/>
              </a:rPr>
              <a:t>, </a:t>
            </a:r>
            <a:r>
              <a:rPr lang="ru-RU" sz="1200" dirty="0" smtClean="0">
                <a:latin typeface="Times New Roman" pitchFamily="18" charset="0"/>
                <a:ea typeface="Times New Roman" pitchFamily="18" charset="0"/>
                <a:cs typeface="Times New Roman" pitchFamily="18" charset="0"/>
              </a:rPr>
              <a:t>умерла в Москве в 1974 г. </a:t>
            </a:r>
            <a:endParaRPr lang="ru-RU" sz="1200" dirty="0" smtClean="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000232" y="5618165"/>
            <a:ext cx="5929354" cy="954107"/>
          </a:xfrm>
          <a:prstGeom prst="rect">
            <a:avLst/>
          </a:prstGeom>
        </p:spPr>
        <p:txBody>
          <a:bodyPr wrap="square">
            <a:spAutoFit/>
          </a:bodyPr>
          <a:lstStyle/>
          <a:p>
            <a:pPr algn="ctr"/>
            <a:r>
              <a:rPr lang="ru-RU" sz="1400" dirty="0" smtClean="0">
                <a:latin typeface="Times New Roman" pitchFamily="18" charset="0"/>
                <a:cs typeface="Times New Roman" pitchFamily="18" charset="0"/>
              </a:rPr>
              <a:t>Фотографии Н.Ф. </a:t>
            </a:r>
            <a:r>
              <a:rPr lang="ru-RU" sz="1400" dirty="0" err="1" smtClean="0">
                <a:latin typeface="Times New Roman" pitchFamily="18" charset="0"/>
                <a:cs typeface="Times New Roman" pitchFamily="18" charset="0"/>
              </a:rPr>
              <a:t>Агаджановой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Шутко</a:t>
            </a:r>
            <a:r>
              <a:rPr lang="ru-RU" sz="1400" dirty="0" smtClean="0">
                <a:latin typeface="Times New Roman" pitchFamily="18" charset="0"/>
                <a:cs typeface="Times New Roman" pitchFamily="18" charset="0"/>
              </a:rPr>
              <a:t>,  </a:t>
            </a:r>
          </a:p>
          <a:p>
            <a:pPr algn="ctr"/>
            <a:r>
              <a:rPr lang="ru-RU" sz="1400" dirty="0" smtClean="0">
                <a:latin typeface="Times New Roman" pitchFamily="18" charset="0"/>
                <a:cs typeface="Times New Roman" pitchFamily="18" charset="0"/>
              </a:rPr>
              <a:t>20-е годы ХХ в.</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dirty="0"/>
          </a:p>
        </p:txBody>
      </p:sp>
      <p:pic>
        <p:nvPicPr>
          <p:cNvPr id="3074" name="Picture 2" descr="C:\Documents and Settings\u07_07\Рабочий стол\ШУТКО\частилище\image15644.jpg"/>
          <p:cNvPicPr>
            <a:picLocks noChangeAspect="1" noChangeArrowheads="1"/>
          </p:cNvPicPr>
          <p:nvPr/>
        </p:nvPicPr>
        <p:blipFill>
          <a:blip r:embed="rId2" cstate="screen">
            <a:lum bright="10000"/>
            <a:extLst>
              <a:ext uri="{28A0092B-C50C-407E-A947-70E740481C1C}">
                <a14:useLocalDpi xmlns:a14="http://schemas.microsoft.com/office/drawing/2010/main"/>
              </a:ext>
            </a:extLst>
          </a:blip>
          <a:srcRect/>
          <a:stretch>
            <a:fillRect/>
          </a:stretch>
        </p:blipFill>
        <p:spPr bwMode="auto">
          <a:xfrm>
            <a:off x="5214942" y="1071546"/>
            <a:ext cx="3071834" cy="4390502"/>
          </a:xfrm>
          <a:prstGeom prst="rect">
            <a:avLst/>
          </a:prstGeom>
          <a:noFill/>
        </p:spPr>
      </p:pic>
      <p:pic>
        <p:nvPicPr>
          <p:cNvPr id="3075" name="Picture 3" descr="C:\Documents and Settings\u07_07\Рабочий стол\ШУТКО\Агаджанова- 1-я жена\7. Н.Ф. Агаджанова-1-я жена Шутко.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5786" y="1071546"/>
            <a:ext cx="3411824" cy="4357718"/>
          </a:xfrm>
          <a:prstGeom prst="rect">
            <a:avLst/>
          </a:prstGeom>
          <a:noFill/>
        </p:spPr>
      </p:pic>
      <p:sp>
        <p:nvSpPr>
          <p:cNvPr id="6" name="Прямоугольник 5"/>
          <p:cNvSpPr/>
          <p:nvPr/>
        </p:nvSpPr>
        <p:spPr>
          <a:xfrm>
            <a:off x="2286000" y="252691"/>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480" y="285728"/>
            <a:ext cx="5715040" cy="461665"/>
          </a:xfrm>
          <a:prstGeom prst="rect">
            <a:avLst/>
          </a:prstGeom>
          <a:noFill/>
        </p:spPr>
        <p:txBody>
          <a:bodyPr wrap="square" rtlCol="0">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
        <p:nvSpPr>
          <p:cNvPr id="2049" name="Rectangle 1"/>
          <p:cNvSpPr>
            <a:spLocks noChangeArrowheads="1"/>
          </p:cNvSpPr>
          <p:nvPr/>
        </p:nvSpPr>
        <p:spPr bwMode="auto">
          <a:xfrm>
            <a:off x="571472" y="1285860"/>
            <a:ext cx="7929618" cy="49090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Семья Шутко</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450850" algn="just" fontAlgn="base">
              <a:spcBef>
                <a:spcPct val="0"/>
              </a:spcBef>
              <a:spcAft>
                <a:spcPct val="0"/>
              </a:spcAf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Прадед Кирилла Шутко, Федор Григорьевич Шутка, происходил из государственных крестьян Ставропольской губернии и округа, села Петровского, 23 апреля 1849 г. подал прошение о причислении к сословию мещан  г. Ейска временно исправляющему должность Начальника Портового города Ейска есаулу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Литевскому</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 Ревизской сказке, составленной 3 декабря 1851 г., 70-летний Фёдор Григорьевич Шутка с начала 1851 г. значится уже купцом третьей гильдии. В этой Ревизской сказке записаны члены семьи: сын - Трофим Фёдорович с женой Ириной Васильевной и маленький восьмимесячный внук, Иван Трофимович - отец будущего революционера. А всего у Фёдора Григорьевича Шутки было три сына: Трофим, Илья и Иван. Метрические книги по станице Копанской Ейского района не сохранились, поэтому приходится пользоваться различными источниками о происхождении К.И. Шутко, порой противоречивыми. Кирилл Шутко в своей автобиографии писал: «Родился в марте 1884 г. в станице Копанской Кубанской области в семье мелкого торговца, который к десятилетнему возрасту моему обратился к своей постоянной профессии – приказчик-мануфактурщик, чем он и занимался почти до самой своей смерти, т.е. до конца 1922 г.». Но, после ареста в 1938 г., на допросе К.И. Шутко показал, что родился в семье купца. В семье Ивана Трофимовича и Агриппины Степановны Шутко было четверо детей: единственный сын Кирилл и три дочери: Анна, Ирина и Ольга.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 воспоминаниям его младшей </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сестры, Ольги Ивановны Шутко, семья Ивана Трофимовича и Агриппины Степановны долгое время жили в</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доме старухи Игнатовой, который находился на углу улиц Московской и Нахичеванской (ныне ул. Победы) в г. Ейске. </a:t>
            </a:r>
          </a:p>
          <a:p>
            <a:pPr lvl="0" indent="450850" algn="ctr" fontAlgn="base">
              <a:spcBef>
                <a:spcPct val="0"/>
              </a:spcBef>
              <a:spcAft>
                <a:spcPct val="0"/>
              </a:spcAft>
            </a:pPr>
            <a:r>
              <a:rPr lang="ru-RU" sz="1400" b="1" dirty="0" smtClean="0">
                <a:solidFill>
                  <a:srgbClr val="000000"/>
                </a:solidFill>
                <a:latin typeface="Times New Roman" pitchFamily="18" charset="0"/>
                <a:ea typeface="Times New Roman" pitchFamily="18" charset="0"/>
                <a:cs typeface="Times New Roman" pitchFamily="18" charset="0"/>
              </a:rPr>
              <a:t>Учёба в Ейске </a:t>
            </a:r>
          </a:p>
          <a:p>
            <a:pPr lvl="0" indent="450850" algn="ctr" fontAlgn="base">
              <a:spcBef>
                <a:spcPct val="0"/>
              </a:spcBef>
              <a:spcAft>
                <a:spcPct val="0"/>
              </a:spcAft>
            </a:pPr>
            <a:endParaRPr lang="ru-RU" sz="9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200" dirty="0" smtClean="0">
                <a:solidFill>
                  <a:srgbClr val="000000"/>
                </a:solidFill>
                <a:latin typeface="Times New Roman" pitchFamily="18" charset="0"/>
                <a:ea typeface="Times New Roman" pitchFamily="18" charset="0"/>
                <a:cs typeface="Times New Roman" pitchFamily="18" charset="0"/>
              </a:rPr>
              <a:t>В 1895 г. семья Шутко переехала в Ейск, и Кирилл продолжил своё образование в Ейском реальном училище, которое он окончил в 1901 г. В реальном училище Кирилл познакомился и подружился с Дмитрием Митрохиным (1882-1973) – в будущем известным художником-гравёром, заслуженным деятелем искусств РСФСР, Сергеем Мезенцевым (1882-1940), в будущем – скульптором, автором памятника К. Марксу и Ф. Энгельсу в г. Москве</a:t>
            </a:r>
            <a:r>
              <a:rPr lang="ru-RU" sz="1200" i="1" dirty="0" smtClean="0">
                <a:solidFill>
                  <a:srgbClr val="000000"/>
                </a:solidFill>
                <a:latin typeface="Times New Roman" pitchFamily="18" charset="0"/>
                <a:ea typeface="Times New Roman" pitchFamily="18" charset="0"/>
                <a:cs typeface="Times New Roman" pitchFamily="18" charset="0"/>
              </a:rPr>
              <a:t>. </a:t>
            </a:r>
            <a:endParaRPr lang="ru-RU" sz="1200" dirty="0" smtClean="0">
              <a:latin typeface="Times New Roman" pitchFamily="18" charset="0"/>
              <a:cs typeface="Times New Roman" pitchFamily="18" charset="0"/>
            </a:endParaRPr>
          </a:p>
          <a:p>
            <a:pPr lvl="0" indent="450850" algn="just" fontAlgn="base">
              <a:spcBef>
                <a:spcPct val="0"/>
              </a:spcBef>
              <a:spcAft>
                <a:spcPct val="0"/>
              </a:spcAft>
            </a:pPr>
            <a:r>
              <a:rPr lang="ru-RU" sz="1200" dirty="0" smtClean="0">
                <a:solidFill>
                  <a:srgbClr val="000000"/>
                </a:solidFill>
                <a:latin typeface="Times New Roman" pitchFamily="18" charset="0"/>
                <a:ea typeface="Times New Roman" pitchFamily="18" charset="0"/>
                <a:cs typeface="Times New Roman" pitchFamily="18" charset="0"/>
              </a:rPr>
              <a:t>Ейское реальное училище давало своим выпускникам такое образование, которое позволяло лучшим из них продолжать обучение не только в Москве и Санкт-Петербурге, но и за границей</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20" y="5546727"/>
            <a:ext cx="3286148" cy="954107"/>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Дружеский шарж  С.М. Эйзенштейна на</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К.И. Шутко, 1925 г. (копия)</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i="1" dirty="0">
              <a:latin typeface="Times New Roman" pitchFamily="18" charset="0"/>
              <a:cs typeface="Times New Roman" pitchFamily="18" charset="0"/>
            </a:endParaRPr>
          </a:p>
        </p:txBody>
      </p:sp>
      <p:sp>
        <p:nvSpPr>
          <p:cNvPr id="7" name="Прямоугольник 6"/>
          <p:cNvSpPr/>
          <p:nvPr/>
        </p:nvSpPr>
        <p:spPr>
          <a:xfrm>
            <a:off x="4000496" y="5357826"/>
            <a:ext cx="5143504" cy="1384995"/>
          </a:xfrm>
          <a:prstGeom prst="rect">
            <a:avLst/>
          </a:prstGeom>
        </p:spPr>
        <p:txBody>
          <a:bodyPr wrap="square">
            <a:spAutoFit/>
          </a:bodyPr>
          <a:lstStyle/>
          <a:p>
            <a:pPr algn="ctr"/>
            <a:r>
              <a:rPr lang="ru-RU" sz="1400" dirty="0" smtClean="0">
                <a:latin typeface="Times New Roman" pitchFamily="18" charset="0"/>
                <a:cs typeface="Times New Roman" pitchFamily="18" charset="0"/>
              </a:rPr>
              <a:t>На съёмочной площадке во время съёмок кинофильма «Генеральная линия», 1928 г. </a:t>
            </a:r>
          </a:p>
          <a:p>
            <a:pPr algn="ctr"/>
            <a:r>
              <a:rPr lang="ru-RU" sz="1400" i="1" dirty="0" smtClean="0">
                <a:latin typeface="Times New Roman" pitchFamily="18" charset="0"/>
                <a:cs typeface="Times New Roman" pitchFamily="18" charset="0"/>
              </a:rPr>
              <a:t>Слева направо: </a:t>
            </a:r>
            <a:r>
              <a:rPr lang="ru-RU" sz="1400" dirty="0" smtClean="0">
                <a:latin typeface="Times New Roman" pitchFamily="18" charset="0"/>
                <a:cs typeface="Times New Roman" pitchFamily="18" charset="0"/>
              </a:rPr>
              <a:t>К.И. Шутко (2-й), Н.Ф. </a:t>
            </a:r>
            <a:r>
              <a:rPr lang="ru-RU" sz="1400" dirty="0" err="1" smtClean="0">
                <a:latin typeface="Times New Roman" pitchFamily="18" charset="0"/>
                <a:cs typeface="Times New Roman" pitchFamily="18" charset="0"/>
              </a:rPr>
              <a:t>Агаджанова</a:t>
            </a:r>
            <a:r>
              <a:rPr lang="ru-RU" sz="1400" dirty="0" smtClean="0">
                <a:latin typeface="Times New Roman" pitchFamily="18" charset="0"/>
                <a:cs typeface="Times New Roman" pitchFamily="18" charset="0"/>
              </a:rPr>
              <a:t> (3-я),                С.М. Эйзенштейн (4-й)</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dirty="0"/>
          </a:p>
        </p:txBody>
      </p:sp>
      <p:pic>
        <p:nvPicPr>
          <p:cNvPr id="4098" name="Picture 2" descr="C:\Documents and Settings\u07_07\Рабочий стол\ШУТКО\частилище\image1563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8108" y="1071546"/>
            <a:ext cx="2772265" cy="4144235"/>
          </a:xfrm>
          <a:prstGeom prst="rect">
            <a:avLst/>
          </a:prstGeom>
          <a:noFill/>
        </p:spPr>
      </p:pic>
      <p:pic>
        <p:nvPicPr>
          <p:cNvPr id="4099" name="Picture 3" descr="C:\Documents and Settings\u07_07\Рабочий стол\ШУТКО\частилище\на съёмках.jpg"/>
          <p:cNvPicPr>
            <a:picLocks noChangeAspect="1" noChangeArrowheads="1"/>
          </p:cNvPicPr>
          <p:nvPr/>
        </p:nvPicPr>
        <p:blipFill>
          <a:blip r:embed="rId3" cstate="screen">
            <a:lum bright="10000"/>
            <a:extLst>
              <a:ext uri="{28A0092B-C50C-407E-A947-70E740481C1C}">
                <a14:useLocalDpi xmlns:a14="http://schemas.microsoft.com/office/drawing/2010/main"/>
              </a:ext>
            </a:extLst>
          </a:blip>
          <a:srcRect t="-120"/>
          <a:stretch>
            <a:fillRect/>
          </a:stretch>
        </p:blipFill>
        <p:spPr bwMode="auto">
          <a:xfrm>
            <a:off x="3622895" y="1071546"/>
            <a:ext cx="5235385" cy="4071966"/>
          </a:xfrm>
          <a:prstGeom prst="rect">
            <a:avLst/>
          </a:prstGeom>
          <a:noFill/>
        </p:spPr>
      </p:pic>
      <p:sp>
        <p:nvSpPr>
          <p:cNvPr id="8" name="Прямоугольник 7"/>
          <p:cNvSpPr/>
          <p:nvPr/>
        </p:nvSpPr>
        <p:spPr>
          <a:xfrm>
            <a:off x="2286000" y="285728"/>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0034" y="5357826"/>
            <a:ext cx="3357586" cy="1384995"/>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Копия фотопортрета                              С.М. Эйзенштейна, подаренного             Н.Ф. </a:t>
            </a:r>
            <a:r>
              <a:rPr lang="ru-RU" sz="1400" dirty="0" err="1" smtClean="0">
                <a:latin typeface="Times New Roman" pitchFamily="18" charset="0"/>
                <a:cs typeface="Times New Roman" pitchFamily="18" charset="0"/>
              </a:rPr>
              <a:t>Агаджановой</a:t>
            </a:r>
            <a:r>
              <a:rPr lang="ru-RU" sz="1400" dirty="0" smtClean="0">
                <a:latin typeface="Times New Roman" pitchFamily="18" charset="0"/>
                <a:cs typeface="Times New Roman" pitchFamily="18" charset="0"/>
              </a:rPr>
              <a:t>,  с его дарственной надписью, 19.01.1926</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i="1" dirty="0">
              <a:latin typeface="Times New Roman" pitchFamily="18" charset="0"/>
              <a:cs typeface="Times New Roman" pitchFamily="18" charset="0"/>
            </a:endParaRPr>
          </a:p>
        </p:txBody>
      </p:sp>
      <p:sp>
        <p:nvSpPr>
          <p:cNvPr id="7" name="Прямоугольник 6"/>
          <p:cNvSpPr/>
          <p:nvPr/>
        </p:nvSpPr>
        <p:spPr>
          <a:xfrm>
            <a:off x="4000496" y="5357826"/>
            <a:ext cx="4572000" cy="1169551"/>
          </a:xfrm>
          <a:prstGeom prst="rect">
            <a:avLst/>
          </a:prstGeom>
        </p:spPr>
        <p:txBody>
          <a:bodyPr>
            <a:spAutoFit/>
          </a:bodyPr>
          <a:lstStyle/>
          <a:p>
            <a:pPr algn="ctr"/>
            <a:r>
              <a:rPr lang="ru-RU" sz="1400" dirty="0" smtClean="0">
                <a:latin typeface="Times New Roman" pitchFamily="18" charset="0"/>
                <a:cs typeface="Times New Roman" pitchFamily="18" charset="0"/>
              </a:rPr>
              <a:t>Копия фотопортрета  Д.Ф. Ойстрах, подаренного                                  Н.Ф. </a:t>
            </a:r>
            <a:r>
              <a:rPr lang="ru-RU" sz="1400" dirty="0" err="1" smtClean="0">
                <a:latin typeface="Times New Roman" pitchFamily="18" charset="0"/>
                <a:cs typeface="Times New Roman" pitchFamily="18" charset="0"/>
              </a:rPr>
              <a:t>Агаджановой</a:t>
            </a:r>
            <a:r>
              <a:rPr lang="ru-RU" sz="1400" dirty="0" smtClean="0">
                <a:latin typeface="Times New Roman" pitchFamily="18" charset="0"/>
                <a:cs typeface="Times New Roman" pitchFamily="18" charset="0"/>
              </a:rPr>
              <a:t>,  с его дарственной надписью, 28.05.1926</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dirty="0"/>
          </a:p>
        </p:txBody>
      </p:sp>
      <p:pic>
        <p:nvPicPr>
          <p:cNvPr id="5122" name="Picture 2" descr="C:\Documents and Settings\u07_07\Рабочий стол\ШУТКО\частилище\image1563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1472" y="928670"/>
            <a:ext cx="2818920" cy="4310055"/>
          </a:xfrm>
          <a:prstGeom prst="rect">
            <a:avLst/>
          </a:prstGeom>
          <a:noFill/>
        </p:spPr>
      </p:pic>
      <p:pic>
        <p:nvPicPr>
          <p:cNvPr id="5123" name="Picture 3" descr="C:\Documents and Settings\u07_07\Рабочий стол\ШУТКО\частилище\image15645.jpg"/>
          <p:cNvPicPr>
            <a:picLocks noChangeAspect="1" noChangeArrowheads="1"/>
          </p:cNvPicPr>
          <p:nvPr/>
        </p:nvPicPr>
        <p:blipFill>
          <a:blip r:embed="rId3" cstate="screen">
            <a:lum bright="10000"/>
            <a:extLst>
              <a:ext uri="{28A0092B-C50C-407E-A947-70E740481C1C}">
                <a14:useLocalDpi xmlns:a14="http://schemas.microsoft.com/office/drawing/2010/main"/>
              </a:ext>
            </a:extLst>
          </a:blip>
          <a:srcRect/>
          <a:stretch>
            <a:fillRect/>
          </a:stretch>
        </p:blipFill>
        <p:spPr bwMode="auto">
          <a:xfrm>
            <a:off x="3554860" y="1502358"/>
            <a:ext cx="5344220" cy="3426839"/>
          </a:xfrm>
          <a:prstGeom prst="rect">
            <a:avLst/>
          </a:prstGeom>
          <a:noFill/>
        </p:spPr>
      </p:pic>
      <p:sp>
        <p:nvSpPr>
          <p:cNvPr id="8" name="Прямоугольник 7"/>
          <p:cNvSpPr/>
          <p:nvPr/>
        </p:nvSpPr>
        <p:spPr>
          <a:xfrm>
            <a:off x="2286000" y="252691"/>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0034" y="5762170"/>
            <a:ext cx="8001056" cy="738664"/>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Копия письма К.С. Малевича к К.И. Шутко от 26.04.1930</a:t>
            </a:r>
          </a:p>
          <a:p>
            <a:pPr algn="ct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МКУ «Архив». Ф.Р-602. Оп.1. Д.143. Л.1-2.</a:t>
            </a:r>
          </a:p>
        </p:txBody>
      </p:sp>
      <p:pic>
        <p:nvPicPr>
          <p:cNvPr id="23554" name="Picture 2" descr="C:\Documents and Settings\u07_07\Рабочий стол\ШУТКО\частилище\image1566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8596" y="785794"/>
            <a:ext cx="3616544" cy="4857784"/>
          </a:xfrm>
          <a:prstGeom prst="rect">
            <a:avLst/>
          </a:prstGeom>
          <a:noFill/>
        </p:spPr>
      </p:pic>
      <p:pic>
        <p:nvPicPr>
          <p:cNvPr id="23555" name="Picture 3" descr="C:\Documents and Settings\u07_07\Рабочий стол\ШУТКО\частилище\image1566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29189" y="813808"/>
            <a:ext cx="3752735" cy="4901208"/>
          </a:xfrm>
          <a:prstGeom prst="rect">
            <a:avLst/>
          </a:prstGeom>
          <a:noFill/>
        </p:spPr>
      </p:pic>
      <p:sp>
        <p:nvSpPr>
          <p:cNvPr id="7" name="Прямоугольник 6"/>
          <p:cNvSpPr/>
          <p:nvPr/>
        </p:nvSpPr>
        <p:spPr>
          <a:xfrm>
            <a:off x="2286000" y="252691"/>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20" y="5357826"/>
            <a:ext cx="4071966" cy="1169551"/>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Копия письма К.С. Малевича в СНК СССР, от 01.12.1933, в котором упоминаются К.И. Шутко и   Н.Ф. </a:t>
            </a:r>
            <a:r>
              <a:rPr lang="ru-RU" sz="1400" dirty="0" err="1" smtClean="0">
                <a:latin typeface="Times New Roman" pitchFamily="18" charset="0"/>
                <a:cs typeface="Times New Roman" pitchFamily="18" charset="0"/>
              </a:rPr>
              <a:t>Агаджанова</a:t>
            </a:r>
            <a:endParaRPr lang="ru-RU" sz="1400" dirty="0" smtClean="0">
              <a:latin typeface="Times New Roman" pitchFamily="18" charset="0"/>
              <a:cs typeface="Times New Roman" pitchFamily="18" charset="0"/>
            </a:endParaRP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i="1" dirty="0">
              <a:latin typeface="Times New Roman" pitchFamily="18" charset="0"/>
              <a:cs typeface="Times New Roman" pitchFamily="18" charset="0"/>
            </a:endParaRPr>
          </a:p>
        </p:txBody>
      </p:sp>
      <p:sp>
        <p:nvSpPr>
          <p:cNvPr id="7" name="Прямоугольник 6"/>
          <p:cNvSpPr/>
          <p:nvPr/>
        </p:nvSpPr>
        <p:spPr>
          <a:xfrm>
            <a:off x="4643438" y="5357826"/>
            <a:ext cx="3929058" cy="1169551"/>
          </a:xfrm>
          <a:prstGeom prst="rect">
            <a:avLst/>
          </a:prstGeom>
        </p:spPr>
        <p:txBody>
          <a:bodyPr wrap="square">
            <a:spAutoFit/>
          </a:bodyPr>
          <a:lstStyle/>
          <a:p>
            <a:pPr algn="ctr"/>
            <a:r>
              <a:rPr lang="ru-RU" sz="1400" dirty="0" smtClean="0">
                <a:latin typeface="Times New Roman" pitchFamily="18" charset="0"/>
                <a:cs typeface="Times New Roman" pitchFamily="18" charset="0"/>
              </a:rPr>
              <a:t>К.С. Малевич со своей третьей женой </a:t>
            </a:r>
          </a:p>
          <a:p>
            <a:pPr algn="ctr"/>
            <a:r>
              <a:rPr lang="ru-RU" sz="1400" dirty="0" smtClean="0">
                <a:latin typeface="Times New Roman" pitchFamily="18" charset="0"/>
                <a:cs typeface="Times New Roman" pitchFamily="18" charset="0"/>
              </a:rPr>
              <a:t>Н.А.  </a:t>
            </a:r>
            <a:r>
              <a:rPr lang="ru-RU" sz="1400" dirty="0" err="1" smtClean="0">
                <a:latin typeface="Times New Roman" pitchFamily="18" charset="0"/>
                <a:cs typeface="Times New Roman" pitchFamily="18" charset="0"/>
              </a:rPr>
              <a:t>Манченко</a:t>
            </a:r>
            <a:r>
              <a:rPr lang="ru-RU" sz="1400" dirty="0" smtClean="0">
                <a:latin typeface="Times New Roman" pitchFamily="18" charset="0"/>
                <a:cs typeface="Times New Roman" pitchFamily="18" charset="0"/>
              </a:rPr>
              <a:t> (уроженкой г. Ейска),                конец 20-х годов ХХ в.</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dirty="0"/>
          </a:p>
        </p:txBody>
      </p:sp>
      <p:pic>
        <p:nvPicPr>
          <p:cNvPr id="7170" name="Picture 2" descr="C:\Documents and Settings\u07_07\Рабочий стол\ШУТКО\частилище\Казимир Малевич и Наталья Манченко.jpg"/>
          <p:cNvPicPr>
            <a:picLocks noChangeAspect="1" noChangeArrowheads="1"/>
          </p:cNvPicPr>
          <p:nvPr/>
        </p:nvPicPr>
        <p:blipFill>
          <a:blip r:embed="rId2"/>
          <a:srcRect/>
          <a:stretch>
            <a:fillRect/>
          </a:stretch>
        </p:blipFill>
        <p:spPr bwMode="auto">
          <a:xfrm>
            <a:off x="5082272" y="928670"/>
            <a:ext cx="3061628" cy="4286280"/>
          </a:xfrm>
          <a:prstGeom prst="rect">
            <a:avLst/>
          </a:prstGeom>
          <a:noFill/>
        </p:spPr>
      </p:pic>
      <p:pic>
        <p:nvPicPr>
          <p:cNvPr id="15362" name="Picture 2" descr="C:\Documents and Settings\u07_07\Рабочий стол\ШУТКО\Малевич\i.jpg"/>
          <p:cNvPicPr>
            <a:picLocks noChangeAspect="1" noChangeArrowheads="1"/>
          </p:cNvPicPr>
          <p:nvPr/>
        </p:nvPicPr>
        <p:blipFill>
          <a:blip r:embed="rId3"/>
          <a:srcRect/>
          <a:stretch>
            <a:fillRect/>
          </a:stretch>
        </p:blipFill>
        <p:spPr bwMode="auto">
          <a:xfrm>
            <a:off x="714347" y="912908"/>
            <a:ext cx="3524365" cy="4302042"/>
          </a:xfrm>
          <a:prstGeom prst="rect">
            <a:avLst/>
          </a:prstGeom>
          <a:noFill/>
        </p:spPr>
      </p:pic>
      <p:sp>
        <p:nvSpPr>
          <p:cNvPr id="8" name="Прямоугольник 7"/>
          <p:cNvSpPr/>
          <p:nvPr/>
        </p:nvSpPr>
        <p:spPr>
          <a:xfrm>
            <a:off x="2286000" y="252691"/>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0034" y="5357826"/>
            <a:ext cx="4071966" cy="954107"/>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Кинорежиссёр </a:t>
            </a:r>
            <a:r>
              <a:rPr lang="ru-RU" sz="1400" dirty="0" err="1" smtClean="0">
                <a:latin typeface="Times New Roman" pitchFamily="18" charset="0"/>
                <a:cs typeface="Times New Roman" pitchFamily="18" charset="0"/>
              </a:rPr>
              <a:t>Дзига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Вертов</a:t>
            </a:r>
            <a:r>
              <a:rPr lang="ru-RU" sz="1400" dirty="0" smtClean="0">
                <a:latin typeface="Times New Roman" pitchFamily="18" charset="0"/>
                <a:cs typeface="Times New Roman" pitchFamily="18" charset="0"/>
              </a:rPr>
              <a:t>, </a:t>
            </a:r>
          </a:p>
          <a:p>
            <a:pPr algn="ctr"/>
            <a:r>
              <a:rPr lang="ru-RU" sz="1400" dirty="0" smtClean="0">
                <a:latin typeface="Times New Roman" pitchFamily="18" charset="0"/>
                <a:cs typeface="Times New Roman" pitchFamily="18" charset="0"/>
              </a:rPr>
              <a:t>конец 20-х годов</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i="1" dirty="0">
              <a:latin typeface="Times New Roman" pitchFamily="18" charset="0"/>
              <a:cs typeface="Times New Roman" pitchFamily="18" charset="0"/>
            </a:endParaRPr>
          </a:p>
        </p:txBody>
      </p:sp>
      <p:sp>
        <p:nvSpPr>
          <p:cNvPr id="7" name="Прямоугольник 6"/>
          <p:cNvSpPr/>
          <p:nvPr/>
        </p:nvSpPr>
        <p:spPr>
          <a:xfrm>
            <a:off x="4714876" y="5357826"/>
            <a:ext cx="4214842" cy="1384995"/>
          </a:xfrm>
          <a:prstGeom prst="rect">
            <a:avLst/>
          </a:prstGeom>
        </p:spPr>
        <p:txBody>
          <a:bodyPr wrap="square">
            <a:spAutoFit/>
          </a:bodyPr>
          <a:lstStyle/>
          <a:p>
            <a:pPr algn="ctr"/>
            <a:r>
              <a:rPr lang="ru-RU" sz="1400" dirty="0" smtClean="0">
                <a:latin typeface="Times New Roman" pitchFamily="18" charset="0"/>
                <a:cs typeface="Times New Roman" pitchFamily="18" charset="0"/>
              </a:rPr>
              <a:t>Фотокопия афиши к фильму </a:t>
            </a:r>
          </a:p>
          <a:p>
            <a:pPr algn="ctr"/>
            <a:r>
              <a:rPr lang="ru-RU" sz="1400" dirty="0" smtClean="0">
                <a:latin typeface="Times New Roman" pitchFamily="18" charset="0"/>
                <a:cs typeface="Times New Roman" pitchFamily="18" charset="0"/>
              </a:rPr>
              <a:t>«Человек с киноаппаратом» , 1929 г.</a:t>
            </a:r>
          </a:p>
          <a:p>
            <a:pPr algn="ctr"/>
            <a:endParaRPr lang="ru-RU" sz="1400" i="1"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i="1"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 </a:t>
            </a:r>
          </a:p>
          <a:p>
            <a:pPr algn="ctr"/>
            <a:endParaRPr lang="ru-RU" sz="1400" dirty="0" smtClean="0">
              <a:latin typeface="Times New Roman" pitchFamily="18" charset="0"/>
              <a:cs typeface="Times New Roman" pitchFamily="18" charset="0"/>
            </a:endParaRPr>
          </a:p>
        </p:txBody>
      </p:sp>
      <p:pic>
        <p:nvPicPr>
          <p:cNvPr id="13314" name="Picture 2" descr="C:\Documents and Settings\u07_07\Рабочий стол\ШУТКО\Вертов\LjckVgwAr9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61488" y="714355"/>
            <a:ext cx="3168164" cy="4623343"/>
          </a:xfrm>
          <a:prstGeom prst="rect">
            <a:avLst/>
          </a:prstGeom>
          <a:noFill/>
        </p:spPr>
      </p:pic>
      <p:pic>
        <p:nvPicPr>
          <p:cNvPr id="13315" name="Picture 3" descr="C:\Documents and Settings\u07_07\Рабочий стол\ШУТКО\Вертов\Дзига Вертов.jpg"/>
          <p:cNvPicPr>
            <a:picLocks noChangeAspect="1" noChangeArrowheads="1"/>
          </p:cNvPicPr>
          <p:nvPr/>
        </p:nvPicPr>
        <p:blipFill>
          <a:blip r:embed="rId4" cstate="screen">
            <a:lum bright="10000"/>
            <a:extLst>
              <a:ext uri="{28A0092B-C50C-407E-A947-70E740481C1C}">
                <a14:useLocalDpi xmlns:a14="http://schemas.microsoft.com/office/drawing/2010/main"/>
              </a:ext>
            </a:extLst>
          </a:blip>
          <a:srcRect/>
          <a:stretch>
            <a:fillRect/>
          </a:stretch>
        </p:blipFill>
        <p:spPr bwMode="auto">
          <a:xfrm>
            <a:off x="714348" y="714355"/>
            <a:ext cx="3429024" cy="4584383"/>
          </a:xfrm>
          <a:prstGeom prst="rect">
            <a:avLst/>
          </a:prstGeom>
          <a:noFill/>
        </p:spPr>
      </p:pic>
      <p:sp>
        <p:nvSpPr>
          <p:cNvPr id="8" name="Прямоугольник 7"/>
          <p:cNvSpPr/>
          <p:nvPr/>
        </p:nvSpPr>
        <p:spPr>
          <a:xfrm>
            <a:off x="2286000" y="252691"/>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20" y="5833608"/>
            <a:ext cx="8572560" cy="738664"/>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Письмо </a:t>
            </a:r>
            <a:r>
              <a:rPr lang="ru-RU" sz="1400" dirty="0" err="1" smtClean="0">
                <a:latin typeface="Times New Roman" pitchFamily="18" charset="0"/>
                <a:cs typeface="Times New Roman" pitchFamily="18" charset="0"/>
              </a:rPr>
              <a:t>Дзиги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Вертова</a:t>
            </a:r>
            <a:r>
              <a:rPr lang="ru-RU" sz="1400" dirty="0" smtClean="0">
                <a:latin typeface="Times New Roman" pitchFamily="18" charset="0"/>
                <a:cs typeface="Times New Roman" pitchFamily="18" charset="0"/>
              </a:rPr>
              <a:t> к К.И. Шутко от 06.11.1928</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i="1" dirty="0">
              <a:latin typeface="Times New Roman" pitchFamily="18" charset="0"/>
              <a:cs typeface="Times New Roman" pitchFamily="18" charset="0"/>
            </a:endParaRPr>
          </a:p>
        </p:txBody>
      </p:sp>
      <p:pic>
        <p:nvPicPr>
          <p:cNvPr id="14338" name="Picture 2" descr="C:\Documents and Settings\u07_07\Рабочий стол\ШУТКО\image1550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1538" y="785794"/>
            <a:ext cx="3003122" cy="4915939"/>
          </a:xfrm>
          <a:prstGeom prst="rect">
            <a:avLst/>
          </a:prstGeom>
          <a:noFill/>
        </p:spPr>
      </p:pic>
      <p:pic>
        <p:nvPicPr>
          <p:cNvPr id="14339" name="Picture 3" descr="C:\Documents and Settings\u07_07\Рабочий стол\ШУТКО\image1550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0628" y="785794"/>
            <a:ext cx="3000396" cy="4803020"/>
          </a:xfrm>
          <a:prstGeom prst="rect">
            <a:avLst/>
          </a:prstGeom>
          <a:noFill/>
        </p:spPr>
      </p:pic>
      <p:sp>
        <p:nvSpPr>
          <p:cNvPr id="7" name="Прямоугольник 6"/>
          <p:cNvSpPr/>
          <p:nvPr/>
        </p:nvSpPr>
        <p:spPr>
          <a:xfrm>
            <a:off x="2286000" y="214290"/>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2910" y="5189537"/>
            <a:ext cx="3929090" cy="954107"/>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Кинорежиссер Г.В. Александров и актриса </a:t>
            </a:r>
          </a:p>
          <a:p>
            <a:pPr algn="ctr"/>
            <a:r>
              <a:rPr lang="ru-RU" sz="1400" dirty="0" smtClean="0">
                <a:latin typeface="Times New Roman" pitchFamily="18" charset="0"/>
                <a:cs typeface="Times New Roman" pitchFamily="18" charset="0"/>
              </a:rPr>
              <a:t>Л.П. Орлова, 30-е годы ХХ в.</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i="1" dirty="0">
              <a:latin typeface="Times New Roman" pitchFamily="18" charset="0"/>
              <a:cs typeface="Times New Roman" pitchFamily="18" charset="0"/>
            </a:endParaRPr>
          </a:p>
        </p:txBody>
      </p:sp>
      <p:sp>
        <p:nvSpPr>
          <p:cNvPr id="7" name="Прямоугольник 6"/>
          <p:cNvSpPr/>
          <p:nvPr/>
        </p:nvSpPr>
        <p:spPr>
          <a:xfrm>
            <a:off x="5214974" y="5475289"/>
            <a:ext cx="3714744" cy="954107"/>
          </a:xfrm>
          <a:prstGeom prst="rect">
            <a:avLst/>
          </a:prstGeom>
        </p:spPr>
        <p:txBody>
          <a:bodyPr wrap="square">
            <a:spAutoFit/>
          </a:bodyPr>
          <a:lstStyle/>
          <a:p>
            <a:pPr algn="ctr"/>
            <a:r>
              <a:rPr lang="ru-RU" sz="1400" dirty="0" smtClean="0">
                <a:latin typeface="Times New Roman" pitchFamily="18" charset="0"/>
                <a:cs typeface="Times New Roman" pitchFamily="18" charset="0"/>
              </a:rPr>
              <a:t>Книга Г.В. Александрова «Эпоха кино» </a:t>
            </a:r>
          </a:p>
          <a:p>
            <a:pPr algn="ctr"/>
            <a:r>
              <a:rPr lang="ru-RU" sz="1400" dirty="0" smtClean="0">
                <a:latin typeface="Times New Roman" pitchFamily="18" charset="0"/>
                <a:cs typeface="Times New Roman" pitchFamily="18" charset="0"/>
              </a:rPr>
              <a:t>(1976), в ней автор рассказывает о своём знакомстве с семьёй Шутко</a:t>
            </a:r>
          </a:p>
          <a:p>
            <a:pPr algn="ctr"/>
            <a:endParaRPr lang="ru-RU" sz="1400" dirty="0" smtClean="0">
              <a:latin typeface="Times New Roman" pitchFamily="18" charset="0"/>
              <a:cs typeface="Times New Roman" pitchFamily="18" charset="0"/>
            </a:endParaRPr>
          </a:p>
        </p:txBody>
      </p:sp>
      <p:pic>
        <p:nvPicPr>
          <p:cNvPr id="11266" name="Picture 2" descr="C:\Documents and Settings\u07_07\Рабочий стол\ШУТКО\fanread.net.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45228" y="928670"/>
            <a:ext cx="3098738" cy="4326449"/>
          </a:xfrm>
          <a:prstGeom prst="rect">
            <a:avLst/>
          </a:prstGeom>
          <a:noFill/>
        </p:spPr>
      </p:pic>
      <p:pic>
        <p:nvPicPr>
          <p:cNvPr id="11267" name="Picture 3" descr="C:\Documents and Settings\u07_07\Рабочий стол\ШУТКО\aleksandrov-2.jpg"/>
          <p:cNvPicPr>
            <a:picLocks noChangeAspect="1" noChangeArrowheads="1"/>
          </p:cNvPicPr>
          <p:nvPr/>
        </p:nvPicPr>
        <p:blipFill>
          <a:blip r:embed="rId3">
            <a:lum bright="10000"/>
          </a:blip>
          <a:srcRect/>
          <a:stretch>
            <a:fillRect/>
          </a:stretch>
        </p:blipFill>
        <p:spPr bwMode="auto">
          <a:xfrm>
            <a:off x="324559" y="1571612"/>
            <a:ext cx="4683347" cy="3286148"/>
          </a:xfrm>
          <a:prstGeom prst="rect">
            <a:avLst/>
          </a:prstGeom>
          <a:noFill/>
        </p:spPr>
      </p:pic>
      <p:sp>
        <p:nvSpPr>
          <p:cNvPr id="8" name="Прямоугольник 7"/>
          <p:cNvSpPr/>
          <p:nvPr/>
        </p:nvSpPr>
        <p:spPr>
          <a:xfrm>
            <a:off x="2286000" y="285728"/>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2910" y="5357826"/>
            <a:ext cx="3357586" cy="1384995"/>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Копия статьи К.И. Шутко                   «Человек, которого видят на экране»           в журнале «Советский экран», </a:t>
            </a:r>
          </a:p>
          <a:p>
            <a:pPr algn="ctr"/>
            <a:r>
              <a:rPr lang="ru-RU" sz="1400" dirty="0" smtClean="0">
                <a:latin typeface="Times New Roman" pitchFamily="18" charset="0"/>
                <a:cs typeface="Times New Roman" pitchFamily="18" charset="0"/>
              </a:rPr>
              <a:t>от 20.10.1928 № 47</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i="1" dirty="0">
              <a:latin typeface="Times New Roman" pitchFamily="18" charset="0"/>
              <a:cs typeface="Times New Roman" pitchFamily="18" charset="0"/>
            </a:endParaRPr>
          </a:p>
        </p:txBody>
      </p:sp>
      <p:sp>
        <p:nvSpPr>
          <p:cNvPr id="7" name="Прямоугольник 6"/>
          <p:cNvSpPr/>
          <p:nvPr/>
        </p:nvSpPr>
        <p:spPr>
          <a:xfrm>
            <a:off x="4357686" y="5546727"/>
            <a:ext cx="4572032" cy="954107"/>
          </a:xfrm>
          <a:prstGeom prst="rect">
            <a:avLst/>
          </a:prstGeom>
        </p:spPr>
        <p:txBody>
          <a:bodyPr wrap="square">
            <a:spAutoFit/>
          </a:bodyPr>
          <a:lstStyle/>
          <a:p>
            <a:pPr algn="ctr"/>
            <a:r>
              <a:rPr lang="ru-RU" sz="1400" dirty="0" smtClean="0">
                <a:latin typeface="Times New Roman" pitchFamily="18" charset="0"/>
                <a:cs typeface="Times New Roman" pitchFamily="18" charset="0"/>
              </a:rPr>
              <a:t>Статья К.И. Шутко «Новые средства пропаганды и агитации» в газете «Правда», от 13.03.1930 № 71</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dirty="0"/>
          </a:p>
        </p:txBody>
      </p:sp>
      <p:pic>
        <p:nvPicPr>
          <p:cNvPr id="7170" name="Picture 2" descr="C:\Documents and Settings\u07_07\Рабочий стол\ШУТКО\частилище\image15647.jpg"/>
          <p:cNvPicPr>
            <a:picLocks noChangeAspect="1" noChangeArrowheads="1"/>
          </p:cNvPicPr>
          <p:nvPr/>
        </p:nvPicPr>
        <p:blipFill>
          <a:blip r:embed="rId2" cstate="screen">
            <a:lum bright="20000" contrast="20000"/>
            <a:extLst>
              <a:ext uri="{28A0092B-C50C-407E-A947-70E740481C1C}">
                <a14:useLocalDpi xmlns:a14="http://schemas.microsoft.com/office/drawing/2010/main"/>
              </a:ext>
            </a:extLst>
          </a:blip>
          <a:srcRect/>
          <a:stretch>
            <a:fillRect/>
          </a:stretch>
        </p:blipFill>
        <p:spPr bwMode="auto">
          <a:xfrm>
            <a:off x="4916579" y="785794"/>
            <a:ext cx="3655949" cy="4572032"/>
          </a:xfrm>
          <a:prstGeom prst="rect">
            <a:avLst/>
          </a:prstGeom>
          <a:noFill/>
        </p:spPr>
      </p:pic>
      <p:pic>
        <p:nvPicPr>
          <p:cNvPr id="7171" name="Picture 3" descr="C:\Documents and Settings\u07_07\Рабочий стол\ШУТКО\частилище\image1565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4348" y="785794"/>
            <a:ext cx="3268046" cy="4500594"/>
          </a:xfrm>
          <a:prstGeom prst="rect">
            <a:avLst/>
          </a:prstGeom>
          <a:noFill/>
        </p:spPr>
      </p:pic>
      <p:sp>
        <p:nvSpPr>
          <p:cNvPr id="8" name="Прямоугольник 7"/>
          <p:cNvSpPr/>
          <p:nvPr/>
        </p:nvSpPr>
        <p:spPr>
          <a:xfrm>
            <a:off x="2286000" y="285728"/>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00166" y="5544467"/>
            <a:ext cx="6357982" cy="1384995"/>
          </a:xfrm>
          <a:prstGeom prst="rect">
            <a:avLst/>
          </a:prstGeom>
        </p:spPr>
        <p:txBody>
          <a:bodyPr wrap="square">
            <a:spAutoFit/>
          </a:bodyPr>
          <a:lstStyle/>
          <a:p>
            <a:pPr algn="ctr"/>
            <a:r>
              <a:rPr lang="ru-RU" sz="1400" dirty="0" smtClean="0">
                <a:latin typeface="Times New Roman" pitchFamily="18" charset="0"/>
                <a:cs typeface="Times New Roman" pitchFamily="18" charset="0"/>
              </a:rPr>
              <a:t>Копия анкеты К.И. Шутко для вступления во Всесоюзное общество</a:t>
            </a:r>
          </a:p>
          <a:p>
            <a:pPr algn="ctr"/>
            <a:r>
              <a:rPr lang="ru-RU" sz="1400" dirty="0" smtClean="0">
                <a:latin typeface="Times New Roman" pitchFamily="18" charset="0"/>
                <a:cs typeface="Times New Roman" pitchFamily="18" charset="0"/>
              </a:rPr>
              <a:t> старых большевиков от 10.10.1933 </a:t>
            </a:r>
          </a:p>
          <a:p>
            <a:pPr algn="ctr"/>
            <a:endParaRPr lang="ru-RU" sz="12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i="1"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(ИМЛ</a:t>
            </a:r>
            <a:r>
              <a:rPr lang="ru-RU" sz="1400" i="1" dirty="0" smtClean="0">
                <a:solidFill>
                  <a:srgbClr val="FF0000"/>
                </a:solidFill>
                <a:latin typeface="Times New Roman" pitchFamily="18" charset="0"/>
                <a:cs typeface="Times New Roman" pitchFamily="18" charset="0"/>
              </a:rPr>
              <a:t> </a:t>
            </a:r>
            <a:r>
              <a:rPr lang="ru-RU" sz="1400" i="1" dirty="0" smtClean="0">
                <a:latin typeface="Times New Roman" pitchFamily="18" charset="0"/>
                <a:cs typeface="Times New Roman" pitchFamily="18" charset="0"/>
              </a:rPr>
              <a:t>Ф.17. Оп.2. Д. 1025.)</a:t>
            </a:r>
          </a:p>
          <a:p>
            <a:pPr algn="ctr"/>
            <a:endParaRPr lang="ru-RU" sz="1400" dirty="0"/>
          </a:p>
        </p:txBody>
      </p:sp>
      <p:pic>
        <p:nvPicPr>
          <p:cNvPr id="25602" name="Picture 2" descr="C:\Documents and Settings\u07_07\Рабочий стол\ШУТКО\частилище\image15633.jpg"/>
          <p:cNvPicPr>
            <a:picLocks noChangeAspect="1" noChangeArrowheads="1"/>
          </p:cNvPicPr>
          <p:nvPr/>
        </p:nvPicPr>
        <p:blipFill>
          <a:blip r:embed="rId2" cstate="screen">
            <a:lum bright="10000"/>
            <a:extLst>
              <a:ext uri="{28A0092B-C50C-407E-A947-70E740481C1C}">
                <a14:useLocalDpi xmlns:a14="http://schemas.microsoft.com/office/drawing/2010/main"/>
              </a:ext>
            </a:extLst>
          </a:blip>
          <a:srcRect/>
          <a:stretch>
            <a:fillRect/>
          </a:stretch>
        </p:blipFill>
        <p:spPr bwMode="auto">
          <a:xfrm>
            <a:off x="642910" y="812819"/>
            <a:ext cx="3286148" cy="4736001"/>
          </a:xfrm>
          <a:prstGeom prst="rect">
            <a:avLst/>
          </a:prstGeom>
          <a:noFill/>
        </p:spPr>
      </p:pic>
      <p:pic>
        <p:nvPicPr>
          <p:cNvPr id="5122" name="Picture 2" descr="C:\Documents and Settings\u07_07\Рабочий стол\Вике\РАСПОРЯЖЕНИЯ\image15935.jpg"/>
          <p:cNvPicPr>
            <a:picLocks noChangeAspect="1" noChangeArrowheads="1"/>
          </p:cNvPicPr>
          <p:nvPr/>
        </p:nvPicPr>
        <p:blipFill>
          <a:blip r:embed="rId3" cstate="screen">
            <a:lum bright="10000"/>
            <a:extLst>
              <a:ext uri="{28A0092B-C50C-407E-A947-70E740481C1C}">
                <a14:useLocalDpi xmlns:a14="http://schemas.microsoft.com/office/drawing/2010/main"/>
              </a:ext>
            </a:extLst>
          </a:blip>
          <a:srcRect/>
          <a:stretch>
            <a:fillRect/>
          </a:stretch>
        </p:blipFill>
        <p:spPr bwMode="auto">
          <a:xfrm rot="10800000">
            <a:off x="5116944" y="820336"/>
            <a:ext cx="3312708" cy="4680366"/>
          </a:xfrm>
          <a:prstGeom prst="rect">
            <a:avLst/>
          </a:prstGeom>
          <a:noFill/>
        </p:spPr>
      </p:pic>
      <p:sp>
        <p:nvSpPr>
          <p:cNvPr id="6" name="Прямоугольник 5"/>
          <p:cNvSpPr/>
          <p:nvPr/>
        </p:nvSpPr>
        <p:spPr>
          <a:xfrm>
            <a:off x="2286000" y="285728"/>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4348" y="5617035"/>
            <a:ext cx="3286148" cy="1169551"/>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Копия автобиографии К.И. Шутко,                около 1933 г.</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i="1" dirty="0" smtClean="0">
              <a:latin typeface="Times New Roman" pitchFamily="18" charset="0"/>
              <a:cs typeface="Times New Roman" pitchFamily="18" charset="0"/>
            </a:endParaRPr>
          </a:p>
          <a:p>
            <a:pPr algn="ctr"/>
            <a:endParaRPr lang="ru-RU" sz="1400" i="1" dirty="0">
              <a:latin typeface="Times New Roman" pitchFamily="18" charset="0"/>
              <a:cs typeface="Times New Roman" pitchFamily="18" charset="0"/>
            </a:endParaRPr>
          </a:p>
        </p:txBody>
      </p:sp>
      <p:sp>
        <p:nvSpPr>
          <p:cNvPr id="7" name="Прямоугольник 6"/>
          <p:cNvSpPr/>
          <p:nvPr/>
        </p:nvSpPr>
        <p:spPr>
          <a:xfrm>
            <a:off x="4357686" y="5618165"/>
            <a:ext cx="4786346" cy="954107"/>
          </a:xfrm>
          <a:prstGeom prst="rect">
            <a:avLst/>
          </a:prstGeom>
        </p:spPr>
        <p:txBody>
          <a:bodyPr wrap="square">
            <a:spAutoFit/>
          </a:bodyPr>
          <a:lstStyle/>
          <a:p>
            <a:pPr algn="ctr"/>
            <a:r>
              <a:rPr lang="ru-RU" sz="1400" dirty="0" smtClean="0">
                <a:latin typeface="Times New Roman" pitchFamily="18" charset="0"/>
                <a:cs typeface="Times New Roman" pitchFamily="18" charset="0"/>
              </a:rPr>
              <a:t>К.И. Шутко (слева) со своим соратником по подполью в               г. Москве А.С. </a:t>
            </a:r>
            <a:r>
              <a:rPr lang="ru-RU" sz="1400" dirty="0" err="1" smtClean="0">
                <a:latin typeface="Times New Roman" pitchFamily="18" charset="0"/>
                <a:cs typeface="Times New Roman" pitchFamily="18" charset="0"/>
              </a:rPr>
              <a:t>Тиртадовым</a:t>
            </a:r>
            <a:r>
              <a:rPr lang="ru-RU" sz="1400" dirty="0" smtClean="0">
                <a:latin typeface="Times New Roman" pitchFamily="18" charset="0"/>
                <a:cs typeface="Times New Roman" pitchFamily="18" charset="0"/>
              </a:rPr>
              <a:t> на отдыхе, 1935 г.</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dirty="0"/>
          </a:p>
        </p:txBody>
      </p:sp>
      <p:pic>
        <p:nvPicPr>
          <p:cNvPr id="4099" name="Picture 3" descr="C:\Documents and Settings\u07_07\Рабочий стол\ШУТКО\частилище\image1563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5786" y="785794"/>
            <a:ext cx="3429024" cy="4770465"/>
          </a:xfrm>
          <a:prstGeom prst="rect">
            <a:avLst/>
          </a:prstGeom>
          <a:noFill/>
        </p:spPr>
      </p:pic>
      <p:pic>
        <p:nvPicPr>
          <p:cNvPr id="4100" name="Picture 4" descr="C:\Documents and Settings\u07_07\Рабочий стол\ШУТКО\частилище\image15646.jpg"/>
          <p:cNvPicPr>
            <a:picLocks noChangeAspect="1" noChangeArrowheads="1"/>
          </p:cNvPicPr>
          <p:nvPr/>
        </p:nvPicPr>
        <p:blipFill>
          <a:blip r:embed="rId3" cstate="screen">
            <a:lum bright="10000"/>
            <a:extLst>
              <a:ext uri="{28A0092B-C50C-407E-A947-70E740481C1C}">
                <a14:useLocalDpi xmlns:a14="http://schemas.microsoft.com/office/drawing/2010/main"/>
              </a:ext>
            </a:extLst>
          </a:blip>
          <a:srcRect/>
          <a:stretch>
            <a:fillRect/>
          </a:stretch>
        </p:blipFill>
        <p:spPr bwMode="auto">
          <a:xfrm>
            <a:off x="5214942" y="805798"/>
            <a:ext cx="3241930" cy="4694904"/>
          </a:xfrm>
          <a:prstGeom prst="rect">
            <a:avLst/>
          </a:prstGeom>
          <a:noFill/>
        </p:spPr>
      </p:pic>
      <p:sp>
        <p:nvSpPr>
          <p:cNvPr id="8" name="Прямоугольник 7"/>
          <p:cNvSpPr/>
          <p:nvPr/>
        </p:nvSpPr>
        <p:spPr>
          <a:xfrm>
            <a:off x="2286000" y="252691"/>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7158" y="5214950"/>
            <a:ext cx="4000528" cy="1384995"/>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Запись о семье Фёдора Григорьевича Шутка, прадеда К.И. Шутко  в «Именном списке о приписанных в мещане города Ейска лицах разных свободных состояний с 1849 по 1850 годы</a:t>
            </a:r>
          </a:p>
          <a:p>
            <a:pPr algn="ctr"/>
            <a:endParaRPr lang="ru-RU" sz="1400" i="1"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ГАКК. Ф.249. Оп.1. Д.1941. Л.32об.</a:t>
            </a:r>
            <a:endParaRPr lang="ru-RU" sz="1400" i="1" dirty="0">
              <a:latin typeface="Times New Roman" pitchFamily="18" charset="0"/>
              <a:cs typeface="Times New Roman" pitchFamily="18" charset="0"/>
            </a:endParaRPr>
          </a:p>
        </p:txBody>
      </p:sp>
      <p:sp>
        <p:nvSpPr>
          <p:cNvPr id="7" name="Прямоугольник 6"/>
          <p:cNvSpPr/>
          <p:nvPr/>
        </p:nvSpPr>
        <p:spPr>
          <a:xfrm>
            <a:off x="4286248" y="5357826"/>
            <a:ext cx="4429156" cy="954107"/>
          </a:xfrm>
          <a:prstGeom prst="rect">
            <a:avLst/>
          </a:prstGeom>
        </p:spPr>
        <p:txBody>
          <a:bodyPr wrap="square">
            <a:spAutoFit/>
          </a:bodyPr>
          <a:lstStyle/>
          <a:p>
            <a:pPr algn="ctr"/>
            <a:r>
              <a:rPr lang="ru-RU" sz="1400" dirty="0" smtClean="0">
                <a:latin typeface="Times New Roman" pitchFamily="18" charset="0"/>
                <a:cs typeface="Times New Roman" pitchFamily="18" charset="0"/>
              </a:rPr>
              <a:t>Запись о семье Фёдора Григорьевича Шутка, прадеда К.И. Шутко в Ревизской сказке г. Ейска за 1851 г.</a:t>
            </a:r>
          </a:p>
          <a:p>
            <a:pPr algn="ctr"/>
            <a:r>
              <a:rPr lang="ru-RU" sz="1400" dirty="0" smtClean="0">
                <a:latin typeface="Times New Roman" pitchFamily="18" charset="0"/>
                <a:cs typeface="Times New Roman" pitchFamily="18" charset="0"/>
              </a:rPr>
              <a:t> </a:t>
            </a:r>
          </a:p>
          <a:p>
            <a:pPr algn="ctr"/>
            <a:r>
              <a:rPr lang="ru-RU" sz="1400" i="1" dirty="0" smtClean="0">
                <a:latin typeface="Times New Roman" pitchFamily="18" charset="0"/>
                <a:cs typeface="Times New Roman" pitchFamily="18" charset="0"/>
              </a:rPr>
              <a:t>ГАКК. Ф.252. Оп.1. Д. 1288. Л. 187-188.</a:t>
            </a:r>
          </a:p>
        </p:txBody>
      </p:sp>
      <p:pic>
        <p:nvPicPr>
          <p:cNvPr id="1026" name="Picture 2" descr="C:\Documents and Settings\u07_07\Рабочий стол\ШУТКО\частилище\image1001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00100" y="857232"/>
            <a:ext cx="2786082" cy="4159989"/>
          </a:xfrm>
          <a:prstGeom prst="rect">
            <a:avLst/>
          </a:prstGeom>
          <a:noFill/>
        </p:spPr>
      </p:pic>
      <p:pic>
        <p:nvPicPr>
          <p:cNvPr id="1027" name="Picture 3" descr="C:\Documents and Settings\u07_07\Рабочий стол\ШУТКО\частилище\P1060323.JPG"/>
          <p:cNvPicPr>
            <a:picLocks noChangeAspect="1" noChangeArrowheads="1"/>
          </p:cNvPicPr>
          <p:nvPr/>
        </p:nvPicPr>
        <p:blipFill>
          <a:blip r:embed="rId3" cstate="screen">
            <a:lum bright="20000" contrast="10000"/>
            <a:extLst>
              <a:ext uri="{28A0092B-C50C-407E-A947-70E740481C1C}">
                <a14:useLocalDpi xmlns:a14="http://schemas.microsoft.com/office/drawing/2010/main"/>
              </a:ext>
            </a:extLst>
          </a:blip>
          <a:srcRect/>
          <a:stretch>
            <a:fillRect/>
          </a:stretch>
        </p:blipFill>
        <p:spPr bwMode="auto">
          <a:xfrm>
            <a:off x="5031603" y="928670"/>
            <a:ext cx="2755107" cy="4223398"/>
          </a:xfrm>
          <a:prstGeom prst="rect">
            <a:avLst/>
          </a:prstGeom>
          <a:noFill/>
        </p:spPr>
      </p:pic>
      <p:sp>
        <p:nvSpPr>
          <p:cNvPr id="9" name="Прямоугольник 8"/>
          <p:cNvSpPr/>
          <p:nvPr/>
        </p:nvSpPr>
        <p:spPr>
          <a:xfrm>
            <a:off x="2286000" y="283469"/>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4348" y="5357826"/>
            <a:ext cx="3357586" cy="1169551"/>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Письмо</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К.И. </a:t>
            </a:r>
            <a:r>
              <a:rPr lang="ru-RU" sz="1400" dirty="0" err="1" smtClean="0">
                <a:latin typeface="Times New Roman" pitchFamily="18" charset="0"/>
                <a:cs typeface="Times New Roman" pitchFamily="18" charset="0"/>
              </a:rPr>
              <a:t>Шутко</a:t>
            </a:r>
            <a:r>
              <a:rPr lang="ru-RU" sz="1400" dirty="0" smtClean="0">
                <a:latin typeface="Times New Roman" pitchFamily="18" charset="0"/>
                <a:cs typeface="Times New Roman" pitchFamily="18" charset="0"/>
              </a:rPr>
              <a:t> второй жене</a:t>
            </a:r>
          </a:p>
          <a:p>
            <a:pPr algn="ctr"/>
            <a:r>
              <a:rPr lang="ru-RU" sz="1400" dirty="0" smtClean="0">
                <a:latin typeface="Times New Roman" pitchFamily="18" charset="0"/>
                <a:cs typeface="Times New Roman" pitchFamily="18" charset="0"/>
              </a:rPr>
              <a:t> Елене </a:t>
            </a:r>
            <a:r>
              <a:rPr lang="ru-RU" sz="1400" dirty="0" err="1" smtClean="0">
                <a:latin typeface="Times New Roman" pitchFamily="18" charset="0"/>
                <a:cs typeface="Times New Roman" pitchFamily="18" charset="0"/>
              </a:rPr>
              <a:t>Авксентьевне</a:t>
            </a:r>
            <a:r>
              <a:rPr lang="ru-RU" sz="1400" dirty="0" smtClean="0">
                <a:latin typeface="Times New Roman" pitchFamily="18" charset="0"/>
                <a:cs typeface="Times New Roman" pitchFamily="18" charset="0"/>
              </a:rPr>
              <a:t>, 19.10.1935</a:t>
            </a:r>
          </a:p>
          <a:p>
            <a:pPr algn="ctr"/>
            <a:endParaRPr lang="ru-RU" sz="1400" i="1"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МКУ «Архив» Ф.Р-602. Оп.1.Д.145. Л.3.</a:t>
            </a:r>
          </a:p>
          <a:p>
            <a:pPr algn="ctr"/>
            <a:endParaRPr lang="ru-RU" sz="1400" dirty="0" smtClean="0">
              <a:latin typeface="Times New Roman" pitchFamily="18" charset="0"/>
              <a:cs typeface="Times New Roman" pitchFamily="18" charset="0"/>
            </a:endParaRPr>
          </a:p>
        </p:txBody>
      </p:sp>
      <p:sp>
        <p:nvSpPr>
          <p:cNvPr id="7" name="Прямоугольник 6"/>
          <p:cNvSpPr/>
          <p:nvPr/>
        </p:nvSpPr>
        <p:spPr>
          <a:xfrm>
            <a:off x="4714876" y="5357826"/>
            <a:ext cx="3929090" cy="2031325"/>
          </a:xfrm>
          <a:prstGeom prst="rect">
            <a:avLst/>
          </a:prstGeom>
        </p:spPr>
        <p:txBody>
          <a:bodyPr wrap="square">
            <a:spAutoFit/>
          </a:bodyPr>
          <a:lstStyle/>
          <a:p>
            <a:pPr algn="ctr"/>
            <a:r>
              <a:rPr lang="ru-RU" sz="1400" dirty="0" smtClean="0">
                <a:latin typeface="Times New Roman" pitchFamily="18" charset="0"/>
                <a:cs typeface="Times New Roman" pitchFamily="18" charset="0"/>
              </a:rPr>
              <a:t>Письмо</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К.И. </a:t>
            </a:r>
            <a:r>
              <a:rPr lang="ru-RU" sz="1400" dirty="0" err="1" smtClean="0">
                <a:latin typeface="Times New Roman" pitchFamily="18" charset="0"/>
                <a:cs typeface="Times New Roman" pitchFamily="18" charset="0"/>
              </a:rPr>
              <a:t>Шутко</a:t>
            </a:r>
            <a:r>
              <a:rPr lang="ru-RU" sz="1400" dirty="0" smtClean="0">
                <a:latin typeface="Times New Roman" pitchFamily="18" charset="0"/>
                <a:cs typeface="Times New Roman" pitchFamily="18" charset="0"/>
              </a:rPr>
              <a:t> второй жене</a:t>
            </a:r>
          </a:p>
          <a:p>
            <a:pPr algn="ctr"/>
            <a:r>
              <a:rPr lang="ru-RU" sz="1400" dirty="0" smtClean="0">
                <a:latin typeface="Times New Roman" pitchFamily="18" charset="0"/>
                <a:cs typeface="Times New Roman" pitchFamily="18" charset="0"/>
              </a:rPr>
              <a:t> Елене </a:t>
            </a:r>
            <a:r>
              <a:rPr lang="ru-RU" sz="1400" dirty="0" err="1" smtClean="0">
                <a:latin typeface="Times New Roman" pitchFamily="18" charset="0"/>
                <a:cs typeface="Times New Roman" pitchFamily="18" charset="0"/>
              </a:rPr>
              <a:t>Авксентьевне</a:t>
            </a:r>
            <a:r>
              <a:rPr lang="ru-RU" sz="1400" dirty="0" smtClean="0">
                <a:latin typeface="Times New Roman" pitchFamily="18" charset="0"/>
                <a:cs typeface="Times New Roman" pitchFamily="18" charset="0"/>
              </a:rPr>
              <a:t>, 12.12. без года</a:t>
            </a:r>
          </a:p>
          <a:p>
            <a:pPr algn="ctr"/>
            <a:endParaRPr lang="ru-RU" sz="1400" i="1"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МКУ «Архив» Ф.Р-602. Оп.1.Д.145. Л.4.</a:t>
            </a:r>
          </a:p>
          <a:p>
            <a:pPr algn="ctr"/>
            <a:endParaRPr lang="ru-RU" sz="1400" dirty="0" smtClean="0">
              <a:latin typeface="Times New Roman" pitchFamily="18" charset="0"/>
              <a:cs typeface="Times New Roman" pitchFamily="18" charset="0"/>
            </a:endParaRPr>
          </a:p>
          <a:p>
            <a:pPr algn="ctr"/>
            <a:endParaRPr lang="ru-RU" sz="1400" dirty="0" smtClean="0">
              <a:latin typeface="Times New Roman" pitchFamily="18" charset="0"/>
              <a:cs typeface="Times New Roman" pitchFamily="18" charset="0"/>
            </a:endParaRPr>
          </a:p>
          <a:p>
            <a:pPr algn="ctr"/>
            <a:endParaRPr lang="ru-RU" sz="1400" dirty="0" smtClean="0">
              <a:latin typeface="Times New Roman" pitchFamily="18" charset="0"/>
              <a:cs typeface="Times New Roman" pitchFamily="18" charset="0"/>
            </a:endParaRPr>
          </a:p>
          <a:p>
            <a:pPr algn="ctr"/>
            <a:endParaRPr lang="ru-RU" sz="1400" dirty="0" smtClean="0">
              <a:latin typeface="Times New Roman" pitchFamily="18" charset="0"/>
              <a:cs typeface="Times New Roman" pitchFamily="18" charset="0"/>
            </a:endParaRPr>
          </a:p>
          <a:p>
            <a:pPr algn="ctr"/>
            <a:endParaRPr lang="ru-RU" sz="1400" dirty="0"/>
          </a:p>
        </p:txBody>
      </p:sp>
      <p:pic>
        <p:nvPicPr>
          <p:cNvPr id="24578" name="Picture 2" descr="C:\Documents and Settings\u07_07\Рабочий стол\ШУТКО\частилище\image1566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4348" y="785794"/>
            <a:ext cx="3500462" cy="4188180"/>
          </a:xfrm>
          <a:prstGeom prst="rect">
            <a:avLst/>
          </a:prstGeom>
          <a:noFill/>
        </p:spPr>
      </p:pic>
      <p:pic>
        <p:nvPicPr>
          <p:cNvPr id="9218" name="Picture 2" descr="C:\Documents and Settings\u07_07\Рабочий стол\ШУТКО\частилище\image1593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8578" y="785794"/>
            <a:ext cx="3175322" cy="4214842"/>
          </a:xfrm>
          <a:prstGeom prst="rect">
            <a:avLst/>
          </a:prstGeom>
          <a:noFill/>
        </p:spPr>
      </p:pic>
      <p:sp>
        <p:nvSpPr>
          <p:cNvPr id="8" name="Прямоугольник 7"/>
          <p:cNvSpPr/>
          <p:nvPr/>
        </p:nvSpPr>
        <p:spPr>
          <a:xfrm>
            <a:off x="2286000" y="252691"/>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4348" y="4929198"/>
            <a:ext cx="3643338" cy="1169551"/>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Санаторно-курортная книжка </a:t>
            </a:r>
          </a:p>
          <a:p>
            <a:pPr algn="ctr"/>
            <a:r>
              <a:rPr lang="ru-RU" sz="1400" dirty="0" smtClean="0">
                <a:latin typeface="Times New Roman" pitchFamily="18" charset="0"/>
                <a:cs typeface="Times New Roman" pitchFamily="18" charset="0"/>
              </a:rPr>
              <a:t>К.И. Шутко, 1937 г.</a:t>
            </a:r>
            <a:r>
              <a:rPr lang="ru-RU" sz="1400" i="1" dirty="0" smtClean="0">
                <a:latin typeface="Times New Roman" pitchFamily="18" charset="0"/>
                <a:cs typeface="Times New Roman" pitchFamily="18" charset="0"/>
              </a:rPr>
              <a:t> </a:t>
            </a:r>
          </a:p>
          <a:p>
            <a:pPr algn="ctr"/>
            <a:endParaRPr lang="ru-RU" sz="1400" i="1"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МКУ «Архив» Ф.Р-602. Оп.1. Д.145. Л.6.</a:t>
            </a:r>
          </a:p>
          <a:p>
            <a:pPr algn="ctr"/>
            <a:endParaRPr lang="ru-RU" sz="1400" dirty="0" smtClean="0">
              <a:latin typeface="Times New Roman" pitchFamily="18" charset="0"/>
              <a:cs typeface="Times New Roman" pitchFamily="18" charset="0"/>
            </a:endParaRPr>
          </a:p>
        </p:txBody>
      </p:sp>
      <p:sp>
        <p:nvSpPr>
          <p:cNvPr id="7" name="Прямоугольник 6"/>
          <p:cNvSpPr/>
          <p:nvPr/>
        </p:nvSpPr>
        <p:spPr>
          <a:xfrm>
            <a:off x="5072066" y="4929198"/>
            <a:ext cx="3857652" cy="954107"/>
          </a:xfrm>
          <a:prstGeom prst="rect">
            <a:avLst/>
          </a:prstGeom>
        </p:spPr>
        <p:txBody>
          <a:bodyPr wrap="square">
            <a:spAutoFit/>
          </a:bodyPr>
          <a:lstStyle/>
          <a:p>
            <a:pPr algn="ctr"/>
            <a:r>
              <a:rPr lang="ru-RU" sz="1400" dirty="0" smtClean="0">
                <a:latin typeface="Times New Roman" pitchFamily="18" charset="0"/>
                <a:cs typeface="Times New Roman" pitchFamily="18" charset="0"/>
              </a:rPr>
              <a:t>Копия медицинского заключения </a:t>
            </a:r>
          </a:p>
          <a:p>
            <a:pPr algn="ctr"/>
            <a:r>
              <a:rPr lang="ru-RU" sz="1400" dirty="0" smtClean="0">
                <a:latin typeface="Times New Roman" pitchFamily="18" charset="0"/>
                <a:cs typeface="Times New Roman" pitchFamily="18" charset="0"/>
              </a:rPr>
              <a:t>К.И. Шутко  от 19.07.1937</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dirty="0"/>
          </a:p>
        </p:txBody>
      </p:sp>
      <p:pic>
        <p:nvPicPr>
          <p:cNvPr id="22530" name="Picture 2" descr="C:\Documents and Settings\u07_07\Рабочий стол\ШУТКО\частилище\image1566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6292" y="1071546"/>
            <a:ext cx="4500737" cy="3500462"/>
          </a:xfrm>
          <a:prstGeom prst="rect">
            <a:avLst/>
          </a:prstGeom>
          <a:noFill/>
        </p:spPr>
      </p:pic>
      <p:pic>
        <p:nvPicPr>
          <p:cNvPr id="8194" name="Picture 2" descr="C:\Documents and Settings\u07_07\Рабочий стол\ШУТКО\частилище\image15932.jpg"/>
          <p:cNvPicPr>
            <a:picLocks noChangeAspect="1" noChangeArrowheads="1"/>
          </p:cNvPicPr>
          <p:nvPr/>
        </p:nvPicPr>
        <p:blipFill>
          <a:blip r:embed="rId3" cstate="screen">
            <a:lum contrast="-10000"/>
            <a:extLst>
              <a:ext uri="{28A0092B-C50C-407E-A947-70E740481C1C}">
                <a14:useLocalDpi xmlns:a14="http://schemas.microsoft.com/office/drawing/2010/main"/>
              </a:ext>
            </a:extLst>
          </a:blip>
          <a:srcRect/>
          <a:stretch>
            <a:fillRect/>
          </a:stretch>
        </p:blipFill>
        <p:spPr bwMode="auto">
          <a:xfrm>
            <a:off x="4927979" y="1357298"/>
            <a:ext cx="4073177" cy="2857520"/>
          </a:xfrm>
          <a:prstGeom prst="rect">
            <a:avLst/>
          </a:prstGeom>
          <a:noFill/>
        </p:spPr>
      </p:pic>
      <p:sp>
        <p:nvSpPr>
          <p:cNvPr id="8" name="Прямоугольник 7"/>
          <p:cNvSpPr/>
          <p:nvPr/>
        </p:nvSpPr>
        <p:spPr>
          <a:xfrm>
            <a:off x="2286000" y="285728"/>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0034" y="5357826"/>
            <a:ext cx="3929090" cy="1169551"/>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Письмо из Политуправления РККА                                к К.И. Шутко, по поводу предоставления документов, 04.06.1938</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i="1" dirty="0">
              <a:latin typeface="Times New Roman" pitchFamily="18" charset="0"/>
              <a:cs typeface="Times New Roman" pitchFamily="18" charset="0"/>
            </a:endParaRPr>
          </a:p>
        </p:txBody>
      </p:sp>
      <p:sp>
        <p:nvSpPr>
          <p:cNvPr id="7" name="Прямоугольник 6"/>
          <p:cNvSpPr/>
          <p:nvPr/>
        </p:nvSpPr>
        <p:spPr>
          <a:xfrm>
            <a:off x="4000496" y="5475289"/>
            <a:ext cx="4572000" cy="954107"/>
          </a:xfrm>
          <a:prstGeom prst="rect">
            <a:avLst/>
          </a:prstGeom>
        </p:spPr>
        <p:txBody>
          <a:bodyPr>
            <a:spAutoFit/>
          </a:bodyPr>
          <a:lstStyle/>
          <a:p>
            <a:pPr algn="ctr"/>
            <a:r>
              <a:rPr lang="ru-RU" sz="1400" dirty="0" smtClean="0">
                <a:latin typeface="Times New Roman" pitchFamily="18" charset="0"/>
                <a:cs typeface="Times New Roman" pitchFamily="18" charset="0"/>
              </a:rPr>
              <a:t>Автобиография К.И. Шутко, 31.03.1937</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i="1"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(ИМЛ Ф.124. Оп.2. Д.1025. Л.265.)</a:t>
            </a:r>
            <a:endParaRPr lang="ru-RU" sz="1400" dirty="0"/>
          </a:p>
        </p:txBody>
      </p:sp>
      <p:pic>
        <p:nvPicPr>
          <p:cNvPr id="19458" name="Picture 2" descr="C:\Documents and Settings\u07_07\Рабочий стол\ШУТКО\1938-1941 ШУТКО\Новая папка\26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35378" y="928670"/>
            <a:ext cx="2970984" cy="4429156"/>
          </a:xfrm>
          <a:prstGeom prst="rect">
            <a:avLst/>
          </a:prstGeom>
          <a:noFill/>
        </p:spPr>
      </p:pic>
      <p:pic>
        <p:nvPicPr>
          <p:cNvPr id="19459" name="Picture 3" descr="C:\Documents and Settings\u07_07\Рабочий стол\ШУТКО\1938-1941 ШУТКО\Новая папка\image1549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034" y="2000239"/>
            <a:ext cx="4125254" cy="2664035"/>
          </a:xfrm>
          <a:prstGeom prst="rect">
            <a:avLst/>
          </a:prstGeom>
          <a:noFill/>
        </p:spPr>
      </p:pic>
      <p:sp>
        <p:nvSpPr>
          <p:cNvPr id="8" name="Прямоугольник 7"/>
          <p:cNvSpPr/>
          <p:nvPr/>
        </p:nvSpPr>
        <p:spPr>
          <a:xfrm>
            <a:off x="2286000" y="357166"/>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4348" y="5643578"/>
            <a:ext cx="3714776" cy="738664"/>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К.И. Шутко, 1936 г.</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i="1" dirty="0">
              <a:latin typeface="Times New Roman" pitchFamily="18" charset="0"/>
              <a:cs typeface="Times New Roman" pitchFamily="18" charset="0"/>
            </a:endParaRPr>
          </a:p>
        </p:txBody>
      </p:sp>
      <p:sp>
        <p:nvSpPr>
          <p:cNvPr id="7" name="Прямоугольник 6"/>
          <p:cNvSpPr/>
          <p:nvPr/>
        </p:nvSpPr>
        <p:spPr>
          <a:xfrm>
            <a:off x="4714876" y="5690732"/>
            <a:ext cx="4000528" cy="738664"/>
          </a:xfrm>
          <a:prstGeom prst="rect">
            <a:avLst/>
          </a:prstGeom>
        </p:spPr>
        <p:txBody>
          <a:bodyPr wrap="square">
            <a:spAutoFit/>
          </a:bodyPr>
          <a:lstStyle/>
          <a:p>
            <a:pPr algn="ctr"/>
            <a:r>
              <a:rPr lang="ru-RU" sz="1400" dirty="0" smtClean="0">
                <a:latin typeface="Times New Roman" pitchFamily="18" charset="0"/>
                <a:cs typeface="Times New Roman" pitchFamily="18" charset="0"/>
              </a:rPr>
              <a:t>К.И. Шутко, 1938 г.</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dirty="0"/>
          </a:p>
        </p:txBody>
      </p:sp>
      <p:pic>
        <p:nvPicPr>
          <p:cNvPr id="6146" name="Picture 2" descr="C:\Documents and Settings\u07_07\Рабочий стол\ШУТКО\частилище\image15635.jpg"/>
          <p:cNvPicPr>
            <a:picLocks noChangeAspect="1" noChangeArrowheads="1"/>
          </p:cNvPicPr>
          <p:nvPr/>
        </p:nvPicPr>
        <p:blipFill>
          <a:blip r:embed="rId2" cstate="screen">
            <a:lum bright="10000"/>
            <a:extLst>
              <a:ext uri="{28A0092B-C50C-407E-A947-70E740481C1C}">
                <a14:useLocalDpi xmlns:a14="http://schemas.microsoft.com/office/drawing/2010/main"/>
              </a:ext>
            </a:extLst>
          </a:blip>
          <a:srcRect/>
          <a:stretch>
            <a:fillRect/>
          </a:stretch>
        </p:blipFill>
        <p:spPr bwMode="auto">
          <a:xfrm>
            <a:off x="4929190" y="1118129"/>
            <a:ext cx="3226915" cy="4525449"/>
          </a:xfrm>
          <a:prstGeom prst="rect">
            <a:avLst/>
          </a:prstGeom>
          <a:noFill/>
        </p:spPr>
      </p:pic>
      <p:pic>
        <p:nvPicPr>
          <p:cNvPr id="6147" name="Picture 3" descr="C:\Documents and Settings\u07_07\Рабочий стол\ШУТКО\Шутко-фото\3. К.И. Шутко.jpg"/>
          <p:cNvPicPr>
            <a:picLocks noChangeAspect="1" noChangeArrowheads="1"/>
          </p:cNvPicPr>
          <p:nvPr/>
        </p:nvPicPr>
        <p:blipFill>
          <a:blip r:embed="rId3" cstate="screen">
            <a:lum bright="10000"/>
            <a:extLst>
              <a:ext uri="{28A0092B-C50C-407E-A947-70E740481C1C}">
                <a14:useLocalDpi xmlns:a14="http://schemas.microsoft.com/office/drawing/2010/main"/>
              </a:ext>
            </a:extLst>
          </a:blip>
          <a:srcRect/>
          <a:stretch>
            <a:fillRect/>
          </a:stretch>
        </p:blipFill>
        <p:spPr bwMode="auto">
          <a:xfrm>
            <a:off x="1000100" y="1071545"/>
            <a:ext cx="2643206" cy="4498766"/>
          </a:xfrm>
          <a:prstGeom prst="rect">
            <a:avLst/>
          </a:prstGeom>
          <a:noFill/>
        </p:spPr>
      </p:pic>
      <p:sp>
        <p:nvSpPr>
          <p:cNvPr id="8" name="Прямоугольник 7"/>
          <p:cNvSpPr/>
          <p:nvPr/>
        </p:nvSpPr>
        <p:spPr>
          <a:xfrm>
            <a:off x="2286000" y="357166"/>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480" y="285728"/>
            <a:ext cx="5715040" cy="461665"/>
          </a:xfrm>
          <a:prstGeom prst="rect">
            <a:avLst/>
          </a:prstGeom>
          <a:noFill/>
        </p:spPr>
        <p:txBody>
          <a:bodyPr wrap="square" rtlCol="0">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
        <p:nvSpPr>
          <p:cNvPr id="72705" name="Rectangle 1"/>
          <p:cNvSpPr>
            <a:spLocks noChangeArrowheads="1"/>
          </p:cNvSpPr>
          <p:nvPr/>
        </p:nvSpPr>
        <p:spPr bwMode="auto">
          <a:xfrm>
            <a:off x="642910" y="1071546"/>
            <a:ext cx="7858180" cy="47397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«Враг народа»</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Кирилл Шутко помог вызволить своего друга Казимира Малевича из тюрьмы, когда художника внезапно отозвали из Берлина, где проходила его персональная выставка. В первый раз его арестовали в 1927 г., а второй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1930 г. Малевича уже не было в живых, когда 23 октября 1938 г., арестовали самого К.И. Шутко. В январе 1938 г. новый председатель Госплана СССР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Вознесенский (1902-1950)</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заставил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Кирилла Ивановича уйти</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 должности после ареста прежнего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руководителя В.И.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Межлаука</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(1892-1938). Впоследствии оба руководителя Госплана были расстреляны.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Перед арестом К.И. Шутко проработал несколько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месяцев учёным секретарем строительства Дворца Советов. </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Судил К.И. Шутко Военный Трибунал Московского округа НКВД («тройка»), без присутствия защиты и свидетелей. Шутко обвиняли в контрреволюционной шпионской деятельности, за связь с «врагами народа»: И.С.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Уншлихтом</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(один из создателей советских органов государственной безопасности ВЧК, расстрелян в 1938 г.), Р.А.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Муклевичем</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конце 1936 г.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заместитель наркома оборонной промышленности, расстрелян в 1938 г.), Ф.Д. Медведем (высокопоставленный сотрудник НКВД СССР, расстрелян в 1937 г.) и другими. Также ему предъявляли обвинение в участии в контрреволюционной террористической организации, якобы существовавшей в системе Госплана, а ещё в проведении вредительской деятельности в области кинематографии. К.И. Шутко виновным себя не признал и в последнем слове сказал: «Хотя я и сын купца, но воспитание получил в самых худших условиях, мысль о борьбе мне пришла 18-летнему. Я не был сторонником борьбы с партией. Я не был контрреволюционером. Я не был врагом народа».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Приговор суда был давно предрешён – расстрел с конфискацией всего личного имущества. Шутко сразу после суда заключили в одиночную камеру для смертников Бутырской тюрьмы. Там он написал кассационную жалобу, которая возымела действие, и его дело было пересмотрено. Новый приговор гласил: «Шутко Кирилла Ивановича, за участие в антисоветской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право-троцкистской</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организации – заключить в исправительно-трудовой лагерь сроком на восемь лет, считая срок с 23 октября 1938 г.».</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57224" y="5357826"/>
            <a:ext cx="3714776" cy="1169551"/>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Копия анкеты арестованного К.И. </a:t>
            </a:r>
            <a:r>
              <a:rPr lang="ru-RU" sz="1400" dirty="0" err="1" smtClean="0">
                <a:latin typeface="Times New Roman" pitchFamily="18" charset="0"/>
                <a:cs typeface="Times New Roman" pitchFamily="18" charset="0"/>
              </a:rPr>
              <a:t>Шутко</a:t>
            </a:r>
            <a:r>
              <a:rPr lang="ru-RU" sz="1400" dirty="0" smtClean="0">
                <a:latin typeface="Times New Roman" pitchFamily="18" charset="0"/>
                <a:cs typeface="Times New Roman" pitchFamily="18" charset="0"/>
              </a:rPr>
              <a:t> </a:t>
            </a:r>
          </a:p>
          <a:p>
            <a:pPr algn="ctr"/>
            <a:r>
              <a:rPr lang="ru-RU" sz="1400" dirty="0" smtClean="0">
                <a:latin typeface="Times New Roman" pitchFamily="18" charset="0"/>
                <a:cs typeface="Times New Roman" pitchFamily="18" charset="0"/>
              </a:rPr>
              <a:t>от 23.10.1938  из архивного дела </a:t>
            </a:r>
          </a:p>
          <a:p>
            <a:pPr algn="ctr"/>
            <a:r>
              <a:rPr lang="ru-RU" sz="1400" dirty="0" smtClean="0">
                <a:latin typeface="Times New Roman" pitchFamily="18" charset="0"/>
                <a:cs typeface="Times New Roman" pitchFamily="18" charset="0"/>
              </a:rPr>
              <a:t>НКВД № 8425</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МКУ «Архив» Ф.Р-602. Оп.1. Д.146. Л.1.</a:t>
            </a:r>
            <a:endParaRPr lang="ru-RU" sz="1400" i="1" dirty="0">
              <a:latin typeface="Times New Roman" pitchFamily="18" charset="0"/>
              <a:cs typeface="Times New Roman" pitchFamily="18" charset="0"/>
            </a:endParaRPr>
          </a:p>
        </p:txBody>
      </p:sp>
      <p:sp>
        <p:nvSpPr>
          <p:cNvPr id="7" name="Прямоугольник 6"/>
          <p:cNvSpPr/>
          <p:nvPr/>
        </p:nvSpPr>
        <p:spPr>
          <a:xfrm>
            <a:off x="4572000" y="5286388"/>
            <a:ext cx="4286280" cy="1600438"/>
          </a:xfrm>
          <a:prstGeom prst="rect">
            <a:avLst/>
          </a:prstGeom>
        </p:spPr>
        <p:txBody>
          <a:bodyPr wrap="square">
            <a:spAutoFit/>
          </a:bodyPr>
          <a:lstStyle/>
          <a:p>
            <a:pPr algn="ctr"/>
            <a:r>
              <a:rPr lang="ru-RU" sz="1400" dirty="0" smtClean="0">
                <a:latin typeface="Times New Roman" pitchFamily="18" charset="0"/>
                <a:cs typeface="Times New Roman" pitchFamily="18" charset="0"/>
              </a:rPr>
              <a:t>Копия протокола судебного заседания Военного Трибунала Московского округа войск НКВД по                К.И. </a:t>
            </a:r>
            <a:r>
              <a:rPr lang="ru-RU" sz="1400" dirty="0" err="1" smtClean="0">
                <a:latin typeface="Times New Roman" pitchFamily="18" charset="0"/>
                <a:cs typeface="Times New Roman" pitchFamily="18" charset="0"/>
              </a:rPr>
              <a:t>Шутко</a:t>
            </a:r>
            <a:r>
              <a:rPr lang="ru-RU" sz="1400" dirty="0" smtClean="0">
                <a:latin typeface="Times New Roman" pitchFamily="18" charset="0"/>
                <a:cs typeface="Times New Roman" pitchFamily="18" charset="0"/>
              </a:rPr>
              <a:t> от 25.12.1939 из архивного дела </a:t>
            </a:r>
          </a:p>
          <a:p>
            <a:pPr algn="ctr"/>
            <a:r>
              <a:rPr lang="ru-RU" sz="1400" dirty="0" smtClean="0">
                <a:latin typeface="Times New Roman" pitchFamily="18" charset="0"/>
                <a:cs typeface="Times New Roman" pitchFamily="18" charset="0"/>
              </a:rPr>
              <a:t>НКВД № 8425</a:t>
            </a:r>
            <a:r>
              <a:rPr lang="ru-RU" sz="1400" i="1" dirty="0" smtClean="0">
                <a:latin typeface="Times New Roman" pitchFamily="18" charset="0"/>
                <a:cs typeface="Times New Roman" pitchFamily="18" charset="0"/>
              </a:rPr>
              <a:t> </a:t>
            </a:r>
          </a:p>
          <a:p>
            <a:pPr algn="ctr"/>
            <a:endParaRPr lang="ru-RU" sz="1400" i="1"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МКУ «Архив» Ф.Р-602. Оп.1. Д.146. Л.3.</a:t>
            </a:r>
            <a:r>
              <a:rPr lang="ru-RU" sz="1400" dirty="0" smtClean="0">
                <a:latin typeface="Times New Roman" pitchFamily="18" charset="0"/>
                <a:cs typeface="Times New Roman" pitchFamily="18" charset="0"/>
              </a:rPr>
              <a:t> </a:t>
            </a:r>
          </a:p>
          <a:p>
            <a:pPr algn="ctr"/>
            <a:endParaRPr lang="ru-RU" sz="1400" dirty="0" smtClean="0">
              <a:latin typeface="Times New Roman" pitchFamily="18" charset="0"/>
              <a:cs typeface="Times New Roman" pitchFamily="18" charset="0"/>
            </a:endParaRPr>
          </a:p>
        </p:txBody>
      </p:sp>
      <p:pic>
        <p:nvPicPr>
          <p:cNvPr id="17410" name="Picture 2" descr="C:\Documents and Settings\u07_07\Рабочий стол\ШУТКО\1938-1941 ШУТКО\Новая папка\00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22286" y="928670"/>
            <a:ext cx="2849648" cy="4286280"/>
          </a:xfrm>
          <a:prstGeom prst="rect">
            <a:avLst/>
          </a:prstGeom>
          <a:noFill/>
        </p:spPr>
      </p:pic>
      <p:pic>
        <p:nvPicPr>
          <p:cNvPr id="17411" name="Picture 3" descr="C:\Documents and Settings\u07_07\Рабочий стол\ШУТКО\1938-1941 ШУТКО\Новая папка\21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43504" y="857232"/>
            <a:ext cx="2944061" cy="4295738"/>
          </a:xfrm>
          <a:prstGeom prst="rect">
            <a:avLst/>
          </a:prstGeom>
          <a:noFill/>
        </p:spPr>
      </p:pic>
      <p:sp>
        <p:nvSpPr>
          <p:cNvPr id="8" name="Прямоугольник 7"/>
          <p:cNvSpPr/>
          <p:nvPr/>
        </p:nvSpPr>
        <p:spPr>
          <a:xfrm>
            <a:off x="2286000" y="285728"/>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2910" y="5357826"/>
            <a:ext cx="3429024" cy="1169551"/>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Копия протокола судебного заседания по делу К.И. Шутко  от 25.12.1938 из архивного дела НКВД № 8425</a:t>
            </a:r>
          </a:p>
          <a:p>
            <a:pPr algn="ctr"/>
            <a:endParaRPr lang="ru-RU" sz="1400" i="1"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МКУ «Архив» Ф.Р-602. Оп.1. Д.146. Л.4.</a:t>
            </a:r>
            <a:endParaRPr lang="ru-RU" sz="1400" i="1" dirty="0">
              <a:latin typeface="Times New Roman" pitchFamily="18" charset="0"/>
              <a:cs typeface="Times New Roman" pitchFamily="18" charset="0"/>
            </a:endParaRPr>
          </a:p>
        </p:txBody>
      </p:sp>
      <p:sp>
        <p:nvSpPr>
          <p:cNvPr id="7" name="Прямоугольник 6"/>
          <p:cNvSpPr/>
          <p:nvPr/>
        </p:nvSpPr>
        <p:spPr>
          <a:xfrm>
            <a:off x="4500562" y="5000636"/>
            <a:ext cx="4429156" cy="1384995"/>
          </a:xfrm>
          <a:prstGeom prst="rect">
            <a:avLst/>
          </a:prstGeom>
        </p:spPr>
        <p:txBody>
          <a:bodyPr wrap="square">
            <a:spAutoFit/>
          </a:bodyPr>
          <a:lstStyle/>
          <a:p>
            <a:pPr algn="ctr"/>
            <a:r>
              <a:rPr lang="ru-RU" sz="1400" dirty="0" smtClean="0">
                <a:latin typeface="Times New Roman" pitchFamily="18" charset="0"/>
                <a:cs typeface="Times New Roman" pitchFamily="18" charset="0"/>
              </a:rPr>
              <a:t>Копия выписки из протокола Особого Совещания </a:t>
            </a:r>
          </a:p>
          <a:p>
            <a:pPr algn="ctr"/>
            <a:r>
              <a:rPr lang="ru-RU" sz="1400" dirty="0" smtClean="0">
                <a:latin typeface="Times New Roman" pitchFamily="18" charset="0"/>
                <a:cs typeface="Times New Roman" pitchFamily="18" charset="0"/>
              </a:rPr>
              <a:t>при Народном Комиссаре Внутренних дел СССР </a:t>
            </a:r>
          </a:p>
          <a:p>
            <a:pPr algn="ctr"/>
            <a:r>
              <a:rPr lang="ru-RU" sz="1400" dirty="0" smtClean="0">
                <a:latin typeface="Times New Roman" pitchFamily="18" charset="0"/>
                <a:cs typeface="Times New Roman" pitchFamily="18" charset="0"/>
              </a:rPr>
              <a:t>по делу К.И. Шутко от 07.09.1940 из архивного дела НКВД № 8425</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МКУ «Архив» Ф.Р-602. Оп.1. Д.146. Л.11.</a:t>
            </a:r>
            <a:endParaRPr lang="ru-RU" sz="1400" dirty="0"/>
          </a:p>
        </p:txBody>
      </p:sp>
      <p:pic>
        <p:nvPicPr>
          <p:cNvPr id="18434" name="Picture 2" descr="C:\Documents and Settings\u07_07\Рабочий стол\ШУТКО\1938-1941 ШУТКО\Новая папка\215об.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7606" y="785793"/>
            <a:ext cx="3028576" cy="4363225"/>
          </a:xfrm>
          <a:prstGeom prst="rect">
            <a:avLst/>
          </a:prstGeom>
          <a:noFill/>
        </p:spPr>
      </p:pic>
      <p:pic>
        <p:nvPicPr>
          <p:cNvPr id="18435" name="Picture 3" descr="C:\Documents and Settings\u07_07\Рабочий стол\ШУТКО\1938-1941 ШУТКО\Новая папка\25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00562" y="1285860"/>
            <a:ext cx="4124061" cy="3429024"/>
          </a:xfrm>
          <a:prstGeom prst="rect">
            <a:avLst/>
          </a:prstGeom>
          <a:noFill/>
        </p:spPr>
      </p:pic>
      <p:sp>
        <p:nvSpPr>
          <p:cNvPr id="8" name="Прямоугольник 7"/>
          <p:cNvSpPr/>
          <p:nvPr/>
        </p:nvSpPr>
        <p:spPr>
          <a:xfrm>
            <a:off x="2286000" y="357166"/>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480" y="285728"/>
            <a:ext cx="5715040" cy="461665"/>
          </a:xfrm>
          <a:prstGeom prst="rect">
            <a:avLst/>
          </a:prstGeom>
          <a:noFill/>
        </p:spPr>
        <p:txBody>
          <a:bodyPr wrap="square" rtlCol="0">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
        <p:nvSpPr>
          <p:cNvPr id="3" name="Прямоугольник 2"/>
          <p:cNvSpPr/>
          <p:nvPr/>
        </p:nvSpPr>
        <p:spPr>
          <a:xfrm>
            <a:off x="571472" y="1285860"/>
            <a:ext cx="7929618" cy="4001095"/>
          </a:xfrm>
          <a:prstGeom prst="rect">
            <a:avLst/>
          </a:prstGeom>
        </p:spPr>
        <p:txBody>
          <a:bodyPr wrap="square">
            <a:spAutoFit/>
          </a:bodyPr>
          <a:lstStyle/>
          <a:p>
            <a:pPr lvl="0" indent="450850" algn="ctr" eaLnBrk="0" fontAlgn="base" hangingPunct="0">
              <a:spcBef>
                <a:spcPct val="0"/>
              </a:spcBef>
              <a:spcAft>
                <a:spcPct val="0"/>
              </a:spcAft>
            </a:pPr>
            <a:r>
              <a:rPr lang="ru-RU" sz="1400" b="1" dirty="0" smtClean="0">
                <a:solidFill>
                  <a:srgbClr val="000000"/>
                </a:solidFill>
                <a:latin typeface="Times New Roman" pitchFamily="18" charset="0"/>
                <a:ea typeface="Times New Roman" pitchFamily="18" charset="0"/>
                <a:cs typeface="Times New Roman" pitchFamily="18" charset="0"/>
              </a:rPr>
              <a:t>Повенец – последнее пристанище</a:t>
            </a:r>
          </a:p>
          <a:p>
            <a:pPr lvl="0" indent="450850" algn="just" eaLnBrk="0" fontAlgn="base" hangingPunct="0">
              <a:spcBef>
                <a:spcPct val="0"/>
              </a:spcBef>
              <a:spcAft>
                <a:spcPct val="0"/>
              </a:spcAft>
            </a:pPr>
            <a:endParaRPr lang="ru-RU" sz="12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200" dirty="0" smtClean="0">
                <a:solidFill>
                  <a:srgbClr val="000000"/>
                </a:solidFill>
                <a:latin typeface="Times New Roman" pitchFamily="18" charset="0"/>
                <a:ea typeface="Times New Roman" pitchFamily="18" charset="0"/>
                <a:cs typeface="Times New Roman" pitchFamily="18" charset="0"/>
              </a:rPr>
              <a:t>Это наказание оказалось непосильным для 56-летнего Шутко, который ещё в царских тюрьмах приобрел хронические </a:t>
            </a:r>
            <a:r>
              <a:rPr lang="ru-RU" sz="1200" dirty="0" smtClean="0">
                <a:latin typeface="Times New Roman" pitchFamily="18" charset="0"/>
                <a:ea typeface="Times New Roman" pitchFamily="18" charset="0"/>
                <a:cs typeface="Times New Roman" pitchFamily="18" charset="0"/>
              </a:rPr>
              <a:t>болезни: туберкулёз и колит. Шутко направили в посёлок Повенец – начальный пункт </a:t>
            </a:r>
            <a:r>
              <a:rPr lang="ru-RU" sz="1200" dirty="0" err="1" smtClean="0">
                <a:latin typeface="Times New Roman" pitchFamily="18" charset="0"/>
                <a:ea typeface="Times New Roman" pitchFamily="18" charset="0"/>
                <a:cs typeface="Times New Roman" pitchFamily="18" charset="0"/>
              </a:rPr>
              <a:t>Беломорско-</a:t>
            </a:r>
            <a:r>
              <a:rPr lang="ru-RU" sz="1200" dirty="0" err="1" smtClean="0">
                <a:solidFill>
                  <a:srgbClr val="000000"/>
                </a:solidFill>
                <a:latin typeface="Times New Roman" pitchFamily="18" charset="0"/>
                <a:ea typeface="Times New Roman" pitchFamily="18" charset="0"/>
                <a:cs typeface="Times New Roman" pitchFamily="18" charset="0"/>
              </a:rPr>
              <a:t>Балтийского</a:t>
            </a:r>
            <a:r>
              <a:rPr lang="ru-RU" sz="1200" dirty="0" smtClean="0">
                <a:solidFill>
                  <a:srgbClr val="000000"/>
                </a:solidFill>
                <a:latin typeface="Times New Roman" pitchFamily="18" charset="0"/>
                <a:ea typeface="Times New Roman" pitchFamily="18" charset="0"/>
                <a:cs typeface="Times New Roman" pitchFamily="18" charset="0"/>
              </a:rPr>
              <a:t> канала, который находится на северной оконечности Онежского озера. Отсюда Кирилл Иванович прислал последнее письмо сестре Ольге 9 марта 1941 г. С началом Великой Отечественной войны начались бомбёжки гидротехнических сооружений канала, всего в июне 1941 г. их было пять. С 1 июля 1941 г. согласно </a:t>
            </a:r>
            <a:r>
              <a:rPr lang="ru-RU" sz="1200" dirty="0" smtClean="0">
                <a:latin typeface="Times New Roman" pitchFamily="18" charset="0"/>
                <a:ea typeface="Times New Roman" pitchFamily="18" charset="0"/>
                <a:cs typeface="Times New Roman" pitchFamily="18" charset="0"/>
              </a:rPr>
              <a:t>приказу Н</a:t>
            </a:r>
            <a:r>
              <a:rPr lang="ru-RU" sz="1200" dirty="0" smtClean="0">
                <a:solidFill>
                  <a:srgbClr val="000000"/>
                </a:solidFill>
                <a:latin typeface="Times New Roman" pitchFamily="18" charset="0"/>
                <a:ea typeface="Times New Roman" pitchFamily="18" charset="0"/>
                <a:cs typeface="Times New Roman" pitchFamily="18" charset="0"/>
              </a:rPr>
              <a:t>КВД СССР началась эвакуация заключённых, работавших в системе </a:t>
            </a:r>
            <a:r>
              <a:rPr lang="ru-RU" sz="1200" dirty="0" err="1" smtClean="0">
                <a:solidFill>
                  <a:srgbClr val="000000"/>
                </a:solidFill>
                <a:latin typeface="Times New Roman" pitchFamily="18" charset="0"/>
                <a:ea typeface="Times New Roman" pitchFamily="18" charset="0"/>
                <a:cs typeface="Times New Roman" pitchFamily="18" charset="0"/>
              </a:rPr>
              <a:t>Беломоро-Балтийского</a:t>
            </a:r>
            <a:r>
              <a:rPr lang="ru-RU" sz="1200" dirty="0" smtClean="0">
                <a:solidFill>
                  <a:srgbClr val="000000"/>
                </a:solidFill>
                <a:latin typeface="Times New Roman" pitchFamily="18" charset="0"/>
                <a:ea typeface="Times New Roman" pitchFamily="18" charset="0"/>
                <a:cs typeface="Times New Roman" pitchFamily="18" charset="0"/>
              </a:rPr>
              <a:t> канала. В числе первых подлежали эвакуации «наиболее опасные элементы»: осуждённые за контрреволюционную деятельность, иностранные подданные, а также «лица определённых национальностей» (немцы, финны и др.). Водным и железнодорожным транспортом было вывезено 24880 заключённых в Архангельскую, Вологодскую, Кировскую, Ярославскую и другие области. Елена </a:t>
            </a:r>
            <a:r>
              <a:rPr lang="ru-RU" sz="1200" dirty="0" err="1" smtClean="0">
                <a:solidFill>
                  <a:srgbClr val="000000"/>
                </a:solidFill>
                <a:latin typeface="Times New Roman" pitchFamily="18" charset="0"/>
                <a:ea typeface="Times New Roman" pitchFamily="18" charset="0"/>
                <a:cs typeface="Times New Roman" pitchFamily="18" charset="0"/>
              </a:rPr>
              <a:t>Авксентьевна</a:t>
            </a:r>
            <a:r>
              <a:rPr lang="ru-RU" sz="1200" dirty="0" smtClean="0">
                <a:solidFill>
                  <a:srgbClr val="000000"/>
                </a:solidFill>
                <a:latin typeface="Times New Roman" pitchFamily="18" charset="0"/>
                <a:ea typeface="Times New Roman" pitchFamily="18" charset="0"/>
                <a:cs typeface="Times New Roman" pitchFamily="18" charset="0"/>
              </a:rPr>
              <a:t>, вторая жена К.И. Шутко, предполагала, что Кирилла Ивановича могли расстрелять при «чистке» лагеря, как «доходягу», но документов, подтверждающих эту версию, не найдено. Во время Великой Отечественной войны Повенец был полностью разрушен, здесь проходила линия фронта. В период с 7 по 11 декабря 1941 г. плотину </a:t>
            </a:r>
            <a:r>
              <a:rPr lang="ru-RU" sz="1200" dirty="0" smtClean="0">
                <a:latin typeface="Times New Roman" pitchFamily="18" charset="0"/>
                <a:ea typeface="Times New Roman" pitchFamily="18" charset="0"/>
                <a:cs typeface="Times New Roman" pitchFamily="18" charset="0"/>
              </a:rPr>
              <a:t>водохранилища взорвали отступающие части Красной армии, поселок и гидротехнические сооружения были затоплены хлынувшей водой, которая при температуре воздуха -37°С превратилась в лёд. Обстоятельства смерти Кирилла Ивановича Шутко до сих пор неизвестны. </a:t>
            </a:r>
            <a:endParaRPr lang="ru-RU" sz="12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200" dirty="0" smtClean="0">
                <a:latin typeface="Times New Roman" pitchFamily="18" charset="0"/>
                <a:ea typeface="Times New Roman" pitchFamily="18" charset="0"/>
                <a:cs typeface="Times New Roman" pitchFamily="18" charset="0"/>
              </a:rPr>
              <a:t>В письме О.И. Шутко к Е.А. Котенко пишет: «О его смерти я узнала из присланного мне извещения 17 сентября 1945 г., а умер он 22 июля 1941 г. Умер в изгнании, в заключении». Член партии большевиков с 1902 г. К.И. Шутко умер или погиб как «троцкист» и «враг народа». Кирилл Иванович был реабилитирован 16 февраля 1956 г., а значительно позже – 12 февраля 1991 г. его восстановили в КПСС</a:t>
            </a:r>
            <a:endParaRPr lang="ru-RU" sz="12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85852" y="5357826"/>
            <a:ext cx="6786610" cy="1169551"/>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Копия письма</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К.И. </a:t>
            </a:r>
            <a:r>
              <a:rPr lang="ru-RU" sz="1400" dirty="0" err="1" smtClean="0">
                <a:latin typeface="Times New Roman" pitchFamily="18" charset="0"/>
                <a:cs typeface="Times New Roman" pitchFamily="18" charset="0"/>
              </a:rPr>
              <a:t>Шутко</a:t>
            </a:r>
            <a:r>
              <a:rPr lang="ru-RU" sz="1400" dirty="0" smtClean="0">
                <a:latin typeface="Times New Roman" pitchFamily="18" charset="0"/>
                <a:cs typeface="Times New Roman" pitchFamily="18" charset="0"/>
              </a:rPr>
              <a:t> второй жене</a:t>
            </a:r>
          </a:p>
          <a:p>
            <a:pPr algn="ctr"/>
            <a:r>
              <a:rPr lang="ru-RU" sz="1400" dirty="0" smtClean="0">
                <a:latin typeface="Times New Roman" pitchFamily="18" charset="0"/>
                <a:cs typeface="Times New Roman" pitchFamily="18" charset="0"/>
              </a:rPr>
              <a:t> Елене </a:t>
            </a:r>
            <a:r>
              <a:rPr lang="ru-RU" sz="1400" dirty="0" err="1" smtClean="0">
                <a:latin typeface="Times New Roman" pitchFamily="18" charset="0"/>
                <a:cs typeface="Times New Roman" pitchFamily="18" charset="0"/>
              </a:rPr>
              <a:t>Авксентьевне</a:t>
            </a:r>
            <a:r>
              <a:rPr lang="ru-RU" sz="1400" dirty="0" smtClean="0">
                <a:latin typeface="Times New Roman" pitchFamily="18" charset="0"/>
                <a:cs typeface="Times New Roman" pitchFamily="18" charset="0"/>
              </a:rPr>
              <a:t> из исправительно-трудового лагеря п. Повенец </a:t>
            </a:r>
          </a:p>
          <a:p>
            <a:pPr algn="ctr"/>
            <a:r>
              <a:rPr lang="ru-RU" sz="1400" dirty="0" smtClean="0">
                <a:latin typeface="Times New Roman" pitchFamily="18" charset="0"/>
                <a:cs typeface="Times New Roman" pitchFamily="18" charset="0"/>
              </a:rPr>
              <a:t>от 30.09.1940 </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i="1" dirty="0">
              <a:latin typeface="Times New Roman" pitchFamily="18" charset="0"/>
              <a:cs typeface="Times New Roman" pitchFamily="18" charset="0"/>
            </a:endParaRPr>
          </a:p>
        </p:txBody>
      </p:sp>
      <p:pic>
        <p:nvPicPr>
          <p:cNvPr id="6146" name="Picture 2" descr="C:\Documents and Settings\u07_07\Рабочий стол\ШУТКО\частилище\image15648.jpg"/>
          <p:cNvPicPr>
            <a:picLocks noChangeAspect="1" noChangeArrowheads="1"/>
          </p:cNvPicPr>
          <p:nvPr/>
        </p:nvPicPr>
        <p:blipFill>
          <a:blip r:embed="rId2" cstate="screen">
            <a:lum bright="10000"/>
            <a:extLst>
              <a:ext uri="{28A0092B-C50C-407E-A947-70E740481C1C}">
                <a14:useLocalDpi xmlns:a14="http://schemas.microsoft.com/office/drawing/2010/main"/>
              </a:ext>
            </a:extLst>
          </a:blip>
          <a:srcRect/>
          <a:stretch>
            <a:fillRect/>
          </a:stretch>
        </p:blipFill>
        <p:spPr bwMode="auto">
          <a:xfrm>
            <a:off x="1285852" y="990604"/>
            <a:ext cx="2703059" cy="4224346"/>
          </a:xfrm>
          <a:prstGeom prst="rect">
            <a:avLst/>
          </a:prstGeom>
          <a:noFill/>
        </p:spPr>
      </p:pic>
      <p:pic>
        <p:nvPicPr>
          <p:cNvPr id="6147" name="Picture 3" descr="C:\Documents and Settings\u07_07\Рабочий стол\ШУТКО\частилище\image15649.jpg"/>
          <p:cNvPicPr>
            <a:picLocks noChangeAspect="1" noChangeArrowheads="1"/>
          </p:cNvPicPr>
          <p:nvPr/>
        </p:nvPicPr>
        <p:blipFill>
          <a:blip r:embed="rId3" cstate="screen">
            <a:lum bright="10000"/>
            <a:extLst>
              <a:ext uri="{28A0092B-C50C-407E-A947-70E740481C1C}">
                <a14:useLocalDpi xmlns:a14="http://schemas.microsoft.com/office/drawing/2010/main"/>
              </a:ext>
            </a:extLst>
          </a:blip>
          <a:srcRect/>
          <a:stretch>
            <a:fillRect/>
          </a:stretch>
        </p:blipFill>
        <p:spPr bwMode="auto">
          <a:xfrm>
            <a:off x="5514982" y="928670"/>
            <a:ext cx="2628918" cy="4286280"/>
          </a:xfrm>
          <a:prstGeom prst="rect">
            <a:avLst/>
          </a:prstGeom>
          <a:noFill/>
        </p:spPr>
      </p:pic>
      <p:sp>
        <p:nvSpPr>
          <p:cNvPr id="7" name="Прямоугольник 6"/>
          <p:cNvSpPr/>
          <p:nvPr/>
        </p:nvSpPr>
        <p:spPr>
          <a:xfrm>
            <a:off x="2286000" y="285728"/>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472" y="5214950"/>
            <a:ext cx="3571900" cy="1169551"/>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Письмо сестры К.И. Шутко </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Ольги                       к Е.А. </a:t>
            </a:r>
            <a:r>
              <a:rPr lang="ru-RU" sz="1400" dirty="0" err="1" smtClean="0">
                <a:latin typeface="Times New Roman" pitchFamily="18" charset="0"/>
                <a:cs typeface="Times New Roman" pitchFamily="18" charset="0"/>
              </a:rPr>
              <a:t>Котенко</a:t>
            </a:r>
            <a:r>
              <a:rPr lang="ru-RU" sz="1400" dirty="0" smtClean="0">
                <a:latin typeface="Times New Roman" pitchFamily="18" charset="0"/>
                <a:cs typeface="Times New Roman" pitchFamily="18" charset="0"/>
              </a:rPr>
              <a:t> о дате смерти Кирилла Шутко от 02.08.1968</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МКУ «Архив» Ф.Р-602. Оп.1.Д.147. Л.7.</a:t>
            </a:r>
            <a:endParaRPr lang="ru-RU" sz="1400" i="1" dirty="0">
              <a:latin typeface="Times New Roman" pitchFamily="18" charset="0"/>
              <a:cs typeface="Times New Roman" pitchFamily="18" charset="0"/>
            </a:endParaRPr>
          </a:p>
        </p:txBody>
      </p:sp>
      <p:sp>
        <p:nvSpPr>
          <p:cNvPr id="7" name="Прямоугольник 6"/>
          <p:cNvSpPr/>
          <p:nvPr/>
        </p:nvSpPr>
        <p:spPr>
          <a:xfrm>
            <a:off x="4714876" y="5286388"/>
            <a:ext cx="3857620" cy="954107"/>
          </a:xfrm>
          <a:prstGeom prst="rect">
            <a:avLst/>
          </a:prstGeom>
        </p:spPr>
        <p:txBody>
          <a:bodyPr wrap="square">
            <a:spAutoFit/>
          </a:bodyPr>
          <a:lstStyle/>
          <a:p>
            <a:pPr algn="ctr"/>
            <a:r>
              <a:rPr lang="ru-RU" sz="1400" dirty="0" smtClean="0">
                <a:latin typeface="Times New Roman" pitchFamily="18" charset="0"/>
                <a:cs typeface="Times New Roman" pitchFamily="18" charset="0"/>
              </a:rPr>
              <a:t>Посёлок  Повенец, после затопления </a:t>
            </a:r>
          </a:p>
          <a:p>
            <a:pPr algn="ctr"/>
            <a:r>
              <a:rPr lang="ru-RU" sz="1400" dirty="0" smtClean="0">
                <a:latin typeface="Times New Roman" pitchFamily="18" charset="0"/>
                <a:cs typeface="Times New Roman" pitchFamily="18" charset="0"/>
              </a:rPr>
              <a:t>зимой 1941 г.</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dirty="0"/>
          </a:p>
        </p:txBody>
      </p:sp>
      <p:pic>
        <p:nvPicPr>
          <p:cNvPr id="9218" name="Picture 2" descr="C:\Documents and Settings\u07_07\Рабочий стол\ШУТКО\частилище\Povenets 194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29124" y="1785926"/>
            <a:ext cx="4429156" cy="2933890"/>
          </a:xfrm>
          <a:prstGeom prst="rect">
            <a:avLst/>
          </a:prstGeom>
          <a:noFill/>
        </p:spPr>
      </p:pic>
      <p:pic>
        <p:nvPicPr>
          <p:cNvPr id="9219" name="Picture 3" descr="C:\Documents and Settings\u07_07\Рабочий стол\ШУТКО\1938-1941 ШУТКО\Новая папка\image1558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2910" y="891953"/>
            <a:ext cx="3429024" cy="4257260"/>
          </a:xfrm>
          <a:prstGeom prst="rect">
            <a:avLst/>
          </a:prstGeom>
          <a:noFill/>
        </p:spPr>
      </p:pic>
      <p:sp>
        <p:nvSpPr>
          <p:cNvPr id="8" name="Прямоугольник 7"/>
          <p:cNvSpPr/>
          <p:nvPr/>
        </p:nvSpPr>
        <p:spPr>
          <a:xfrm>
            <a:off x="2286000" y="285728"/>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480" y="285728"/>
            <a:ext cx="5715040" cy="461665"/>
          </a:xfrm>
          <a:prstGeom prst="rect">
            <a:avLst/>
          </a:prstGeom>
          <a:noFill/>
        </p:spPr>
        <p:txBody>
          <a:bodyPr wrap="square" rtlCol="0">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
        <p:nvSpPr>
          <p:cNvPr id="6" name="TextBox 5"/>
          <p:cNvSpPr txBox="1"/>
          <p:nvPr/>
        </p:nvSpPr>
        <p:spPr>
          <a:xfrm>
            <a:off x="285720" y="5214950"/>
            <a:ext cx="3714776" cy="1169551"/>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Родители</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К.И. </a:t>
            </a:r>
            <a:r>
              <a:rPr lang="ru-RU" sz="1400" dirty="0" err="1" smtClean="0">
                <a:latin typeface="Times New Roman" pitchFamily="18" charset="0"/>
                <a:cs typeface="Times New Roman" pitchFamily="18" charset="0"/>
              </a:rPr>
              <a:t>Шутко</a:t>
            </a:r>
            <a:r>
              <a:rPr lang="ru-RU" sz="1400" dirty="0" smtClean="0">
                <a:latin typeface="Times New Roman" pitchFamily="18" charset="0"/>
                <a:cs typeface="Times New Roman" pitchFamily="18" charset="0"/>
              </a:rPr>
              <a:t> (отец - Иван Трофимович, мать - </a:t>
            </a:r>
            <a:r>
              <a:rPr lang="ru-RU" sz="1400" dirty="0" err="1" smtClean="0">
                <a:latin typeface="Times New Roman" pitchFamily="18" charset="0"/>
                <a:cs typeface="Times New Roman" pitchFamily="18" charset="0"/>
              </a:rPr>
              <a:t>Агриппина</a:t>
            </a:r>
            <a:r>
              <a:rPr lang="ru-RU" sz="1400" dirty="0" smtClean="0">
                <a:latin typeface="Times New Roman" pitchFamily="18" charset="0"/>
                <a:cs typeface="Times New Roman" pitchFamily="18" charset="0"/>
              </a:rPr>
              <a:t> Степановна) </a:t>
            </a:r>
          </a:p>
          <a:p>
            <a:pPr algn="ctr"/>
            <a:r>
              <a:rPr lang="ru-RU" sz="1400" dirty="0" smtClean="0">
                <a:latin typeface="Times New Roman" pitchFamily="18" charset="0"/>
                <a:cs typeface="Times New Roman" pitchFamily="18" charset="0"/>
              </a:rPr>
              <a:t>и сестра</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Ольга, 1909 г.</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i="1" dirty="0">
              <a:latin typeface="Times New Roman" pitchFamily="18" charset="0"/>
              <a:cs typeface="Times New Roman" pitchFamily="18" charset="0"/>
            </a:endParaRPr>
          </a:p>
        </p:txBody>
      </p:sp>
      <p:sp>
        <p:nvSpPr>
          <p:cNvPr id="7" name="Прямоугольник 6"/>
          <p:cNvSpPr/>
          <p:nvPr/>
        </p:nvSpPr>
        <p:spPr>
          <a:xfrm>
            <a:off x="4143372" y="5214950"/>
            <a:ext cx="4572000" cy="1169551"/>
          </a:xfrm>
          <a:prstGeom prst="rect">
            <a:avLst/>
          </a:prstGeom>
        </p:spPr>
        <p:txBody>
          <a:bodyPr wrap="square">
            <a:spAutoFit/>
          </a:bodyPr>
          <a:lstStyle/>
          <a:p>
            <a:pPr algn="ctr"/>
            <a:r>
              <a:rPr lang="ru-RU" sz="1400" dirty="0" smtClean="0">
                <a:latin typeface="Times New Roman" pitchFamily="18" charset="0"/>
                <a:cs typeface="Times New Roman" pitchFamily="18" charset="0"/>
              </a:rPr>
              <a:t> Младшая сестра К.И. </a:t>
            </a:r>
            <a:r>
              <a:rPr lang="ru-RU" sz="1400" dirty="0" err="1" smtClean="0">
                <a:latin typeface="Times New Roman" pitchFamily="18" charset="0"/>
                <a:cs typeface="Times New Roman" pitchFamily="18" charset="0"/>
              </a:rPr>
              <a:t>Шутко</a:t>
            </a:r>
            <a:r>
              <a:rPr lang="ru-RU" sz="1400" dirty="0" smtClean="0">
                <a:latin typeface="Times New Roman" pitchFamily="18" charset="0"/>
                <a:cs typeface="Times New Roman" pitchFamily="18" charset="0"/>
              </a:rPr>
              <a:t> Ольга (начало ХХ в.</a:t>
            </a:r>
            <a:r>
              <a:rPr lang="ru-RU" sz="1400" i="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которая состояла  в переписке с Е.А. </a:t>
            </a:r>
            <a:r>
              <a:rPr lang="ru-RU" sz="1400" dirty="0" err="1" smtClean="0">
                <a:latin typeface="Times New Roman" pitchFamily="18" charset="0"/>
                <a:cs typeface="Times New Roman" pitchFamily="18" charset="0"/>
              </a:rPr>
              <a:t>Котенко</a:t>
            </a:r>
            <a:r>
              <a:rPr lang="ru-RU" sz="1400" dirty="0" smtClean="0">
                <a:latin typeface="Times New Roman" pitchFamily="18" charset="0"/>
                <a:cs typeface="Times New Roman" pitchFamily="18" charset="0"/>
              </a:rPr>
              <a:t> в 60-70-х  годах ХХ в. и оставила свои воспоминания о брате</a:t>
            </a:r>
            <a:endParaRPr lang="ru-RU" sz="1400" i="1" dirty="0" smtClean="0">
              <a:latin typeface="Times New Roman" pitchFamily="18" charset="0"/>
              <a:cs typeface="Times New Roman" pitchFamily="18" charset="0"/>
            </a:endParaRPr>
          </a:p>
          <a:p>
            <a:pPr algn="ctr"/>
            <a:endParaRPr lang="ru-RU" sz="1400" i="1"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i="1" dirty="0" smtClean="0">
              <a:latin typeface="Times New Roman" pitchFamily="18" charset="0"/>
              <a:cs typeface="Times New Roman" pitchFamily="18" charset="0"/>
            </a:endParaRPr>
          </a:p>
        </p:txBody>
      </p:sp>
      <p:pic>
        <p:nvPicPr>
          <p:cNvPr id="3074" name="Picture 2" descr="C:\Documents and Settings\u07_07\Рабочий стол\ШУТКО\Семья в Ейске\image13517- Иван Тр. Шутка.jpg"/>
          <p:cNvPicPr>
            <a:picLocks noChangeAspect="1" noChangeArrowheads="1"/>
          </p:cNvPicPr>
          <p:nvPr/>
        </p:nvPicPr>
        <p:blipFill>
          <a:blip r:embed="rId2" cstate="screen">
            <a:lum bright="10000"/>
            <a:extLst>
              <a:ext uri="{28A0092B-C50C-407E-A947-70E740481C1C}">
                <a14:useLocalDpi xmlns:a14="http://schemas.microsoft.com/office/drawing/2010/main"/>
              </a:ext>
            </a:extLst>
          </a:blip>
          <a:srcRect/>
          <a:stretch>
            <a:fillRect/>
          </a:stretch>
        </p:blipFill>
        <p:spPr bwMode="auto">
          <a:xfrm>
            <a:off x="785787" y="928670"/>
            <a:ext cx="2857520" cy="4219308"/>
          </a:xfrm>
          <a:prstGeom prst="rect">
            <a:avLst/>
          </a:prstGeom>
          <a:noFill/>
        </p:spPr>
      </p:pic>
      <p:pic>
        <p:nvPicPr>
          <p:cNvPr id="47105" name="Picture 1" descr="C:\Documents and Settings\u07_07\Рабочий стол\Вике\РАСПОРЯЖЕНИЯ\image15975.jpg"/>
          <p:cNvPicPr>
            <a:picLocks noChangeAspect="1" noChangeArrowheads="1"/>
          </p:cNvPicPr>
          <p:nvPr/>
        </p:nvPicPr>
        <p:blipFill>
          <a:blip r:embed="rId3" cstate="screen">
            <a:lum bright="20000"/>
            <a:extLst>
              <a:ext uri="{28A0092B-C50C-407E-A947-70E740481C1C}">
                <a14:useLocalDpi xmlns:a14="http://schemas.microsoft.com/office/drawing/2010/main"/>
              </a:ext>
            </a:extLst>
          </a:blip>
          <a:srcRect/>
          <a:stretch>
            <a:fillRect/>
          </a:stretch>
        </p:blipFill>
        <p:spPr bwMode="auto">
          <a:xfrm>
            <a:off x="5143504" y="857232"/>
            <a:ext cx="2786082" cy="4258134"/>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472" y="4857760"/>
            <a:ext cx="3786214" cy="1169551"/>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Копия справки Военного трибунала Московского военного округа о реабилитации К.И. Шутко от 18.02.1956</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i="1" dirty="0">
              <a:latin typeface="Times New Roman" pitchFamily="18" charset="0"/>
              <a:cs typeface="Times New Roman" pitchFamily="18" charset="0"/>
            </a:endParaRPr>
          </a:p>
        </p:txBody>
      </p:sp>
      <p:sp>
        <p:nvSpPr>
          <p:cNvPr id="7" name="Прямоугольник 6"/>
          <p:cNvSpPr/>
          <p:nvPr/>
        </p:nvSpPr>
        <p:spPr>
          <a:xfrm>
            <a:off x="4500562" y="4857760"/>
            <a:ext cx="4500594" cy="1169551"/>
          </a:xfrm>
          <a:prstGeom prst="rect">
            <a:avLst/>
          </a:prstGeom>
        </p:spPr>
        <p:txBody>
          <a:bodyPr wrap="square">
            <a:spAutoFit/>
          </a:bodyPr>
          <a:lstStyle/>
          <a:p>
            <a:pPr algn="ctr"/>
            <a:r>
              <a:rPr lang="ru-RU" sz="1400" dirty="0" smtClean="0">
                <a:latin typeface="Times New Roman" pitchFamily="18" charset="0"/>
                <a:cs typeface="Times New Roman" pitchFamily="18" charset="0"/>
              </a:rPr>
              <a:t>Копия справки Контрольной комиссии Московской городской организации  КПСС о реабилитации в партийном отношении К.И. Шутко от 12.02.1991</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dirty="0"/>
          </a:p>
        </p:txBody>
      </p:sp>
      <p:pic>
        <p:nvPicPr>
          <p:cNvPr id="20482" name="Picture 2" descr="C:\Documents and Settings\u07_07\Рабочий стол\ШУТКО\1938-1941 ШУТКО\Новая папка\image15499.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3299" y="1500174"/>
            <a:ext cx="4042949" cy="2928958"/>
          </a:xfrm>
          <a:prstGeom prst="rect">
            <a:avLst/>
          </a:prstGeom>
          <a:noFill/>
        </p:spPr>
      </p:pic>
      <p:pic>
        <p:nvPicPr>
          <p:cNvPr id="1026" name="Picture 2" descr="C:\Documents and Settings\u07_07\Рабочий стол\Выставка , вариант 2\image155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37184" y="1500174"/>
            <a:ext cx="4356401" cy="2928958"/>
          </a:xfrm>
          <a:prstGeom prst="rect">
            <a:avLst/>
          </a:prstGeom>
          <a:noFill/>
        </p:spPr>
      </p:pic>
      <p:sp>
        <p:nvSpPr>
          <p:cNvPr id="8" name="Прямоугольник 7"/>
          <p:cNvSpPr/>
          <p:nvPr/>
        </p:nvSpPr>
        <p:spPr>
          <a:xfrm>
            <a:off x="2285984" y="285728"/>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480" y="285728"/>
            <a:ext cx="5715040" cy="461665"/>
          </a:xfrm>
          <a:prstGeom prst="rect">
            <a:avLst/>
          </a:prstGeom>
          <a:noFill/>
        </p:spPr>
        <p:txBody>
          <a:bodyPr wrap="square" rtlCol="0">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
        <p:nvSpPr>
          <p:cNvPr id="73729" name="Rectangle 1"/>
          <p:cNvSpPr>
            <a:spLocks noChangeArrowheads="1"/>
          </p:cNvSpPr>
          <p:nvPr/>
        </p:nvSpPr>
        <p:spPr bwMode="auto">
          <a:xfrm>
            <a:off x="642910" y="928670"/>
            <a:ext cx="7858180"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Послесловие</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 основе исторических материалов Е.А. Котенко были написаны книги о судьбе К.И. Шутко и других известных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революционеров-ейчан</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«Неподвластно забвению» (1977 г.); «Связной Москвы» в соавторстве с                                 В.П.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Сугоняй</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(1975 г.). Когда Евгений Александрович начинал собирать материалы для этих книг, ещё были живы люди, которые очень близко знали К.И. Шутко: его жёны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Нина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Фердинандовна</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Агаджанова</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и Елена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Авксентьевна</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Шутко, младшая сестра – Ольга Ивановна Шутко, племянник – Иван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Иасонович</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Концевич</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Долгие годы имя Кирилла Ивановича Шутко официально не упоминалось, словно никогда и не было в истории советского кино такого человека. Когда в середине 1970-х годов Е.А. Котенко писал о судьбе К.И. Шутко, он не мог рассказать правду о смерти своего героя, хотя уже тогда знал её. Только в 2004 г. в книге «Замечательные люди Ейска», в главе «Жизнь и смерть Кирилла Шутко», Котенко рассказал о том, что ему удалось узнать, побывав в архиве КГБ. Это стало возможным после обращения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В.И. Колесникова</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делегата </a:t>
            </a:r>
            <a:r>
              <a:rPr kumimoji="0" lang="en-US"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XVIII</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съезда КПСС, секретаря парткома колхоза «Родина» станицы Копанской Ейского района к Председателю Комитета Госбезопасности СССР В.А.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Крючкову</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1990 г.                 с просьбой разрешить ознакомиться Е.А. Котенко с документами Шутко. Вскоре из архива КГБ Евгению Александровичу были предоставлены фотокопии документов по «делу К.И. Шутко» и стали известны многие подробности жизни нашего земляка.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личном архиве Е.А. Котенко сохранились фотокопии архивных дел из различных архивов СССР, касающиеся К.И. Шутко. В данной выставке сохранены ссылки на фонды архивов реорганизованных в настоящее время (Институт марксизма-ленинизма, Центральный государственный архив Октябрьской революции, Центральный государственный архив Советской Армии). Благодаря собранным Е.А. Котенко документам,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ейскими</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историками-архивистами были написаны статьи, подготовлены историко-документальные выставки о жизни и творчестве прославленных земляков, в том числе и о судьбе Шутко.</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Кирилл Иванович</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Шутко, несмотря на свою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тяжелую </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жизнь, смог сделать многое для становления советского кинематографа. Благодаря его работе в СССР были созданы известные фильмы: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«Броненосец «Потёмкин» (1925), «Веселые ребята» (1934), «Чапаев» (1934), «Цирк» (1936), «Волга-волга» (1938). Под его началом работали известные советские режиссеры: С.М. Эйзенштейн, Г.В. Александров, братья Васильевы </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и др. К сожалению, с 1938 г. начались годы забвения, его имя было вычеркнуто из истории страны и советского кинематографа.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Архивные документы, представленные на выставке, отражают жизнь и трудовую и общественную деятельность К.И. Шутко, широко известного функционера в советской киноиндустрии в 20-30-е годы ХХ в., а также близких ему людей, вошедших в историю страны.</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2844" y="5214950"/>
            <a:ext cx="4714908" cy="1384995"/>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Письмо председателю КГБ  В.А. </a:t>
            </a:r>
            <a:r>
              <a:rPr lang="ru-RU" sz="1400" dirty="0" err="1" smtClean="0">
                <a:latin typeface="Times New Roman" pitchFamily="18" charset="0"/>
                <a:cs typeface="Times New Roman" pitchFamily="18" charset="0"/>
              </a:rPr>
              <a:t>Крючкову</a:t>
            </a: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 от секретаря парткома колхоза «Родина» станицы </a:t>
            </a:r>
            <a:r>
              <a:rPr lang="ru-RU" sz="1400" dirty="0" err="1" smtClean="0">
                <a:latin typeface="Times New Roman" pitchFamily="18" charset="0"/>
                <a:cs typeface="Times New Roman" pitchFamily="18" charset="0"/>
              </a:rPr>
              <a:t>Копанской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Ейского</a:t>
            </a:r>
            <a:r>
              <a:rPr lang="ru-RU" sz="1400" dirty="0" smtClean="0">
                <a:latin typeface="Times New Roman" pitchFamily="18" charset="0"/>
                <a:cs typeface="Times New Roman" pitchFamily="18" charset="0"/>
              </a:rPr>
              <a:t> района В.И. Колесникова о разрешении сделать фотокопии с документов из дела К.И. </a:t>
            </a:r>
            <a:r>
              <a:rPr lang="ru-RU" sz="1400" dirty="0" err="1" smtClean="0">
                <a:latin typeface="Times New Roman" pitchFamily="18" charset="0"/>
                <a:cs typeface="Times New Roman" pitchFamily="18" charset="0"/>
              </a:rPr>
              <a:t>Шутко</a:t>
            </a:r>
            <a:endParaRPr lang="ru-RU" sz="1400" dirty="0" smtClean="0">
              <a:latin typeface="Times New Roman" pitchFamily="18" charset="0"/>
              <a:cs typeface="Times New Roman" pitchFamily="18" charset="0"/>
            </a:endParaRP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i="1" dirty="0">
              <a:latin typeface="Times New Roman" pitchFamily="18" charset="0"/>
              <a:cs typeface="Times New Roman" pitchFamily="18" charset="0"/>
            </a:endParaRPr>
          </a:p>
        </p:txBody>
      </p:sp>
      <p:sp>
        <p:nvSpPr>
          <p:cNvPr id="7" name="Прямоугольник 6"/>
          <p:cNvSpPr/>
          <p:nvPr/>
        </p:nvSpPr>
        <p:spPr>
          <a:xfrm>
            <a:off x="4643438" y="5214950"/>
            <a:ext cx="4214842" cy="1384995"/>
          </a:xfrm>
          <a:prstGeom prst="rect">
            <a:avLst/>
          </a:prstGeom>
        </p:spPr>
        <p:txBody>
          <a:bodyPr wrap="square">
            <a:spAutoFit/>
          </a:bodyPr>
          <a:lstStyle/>
          <a:p>
            <a:pPr algn="ctr"/>
            <a:r>
              <a:rPr lang="ru-RU" sz="1400" dirty="0" smtClean="0">
                <a:latin typeface="Times New Roman" pitchFamily="18" charset="0"/>
                <a:cs typeface="Times New Roman" pitchFamily="18" charset="0"/>
              </a:rPr>
              <a:t>Ответ председателя КГБ В.А. </a:t>
            </a:r>
            <a:r>
              <a:rPr lang="ru-RU" sz="1400" dirty="0" err="1" smtClean="0">
                <a:latin typeface="Times New Roman" pitchFamily="18" charset="0"/>
                <a:cs typeface="Times New Roman" pitchFamily="18" charset="0"/>
              </a:rPr>
              <a:t>Крючкова</a:t>
            </a:r>
            <a:r>
              <a:rPr lang="ru-RU" sz="1400" dirty="0" smtClean="0">
                <a:latin typeface="Times New Roman" pitchFamily="18" charset="0"/>
                <a:cs typeface="Times New Roman" pitchFamily="18" charset="0"/>
              </a:rPr>
              <a:t> </a:t>
            </a:r>
          </a:p>
          <a:p>
            <a:pPr algn="ctr"/>
            <a:r>
              <a:rPr lang="ru-RU" sz="1400" dirty="0" smtClean="0">
                <a:latin typeface="Times New Roman" pitchFamily="18" charset="0"/>
                <a:cs typeface="Times New Roman" pitchFamily="18" charset="0"/>
              </a:rPr>
              <a:t>секретарю парткома колхоза «Родина» станицы </a:t>
            </a:r>
            <a:r>
              <a:rPr lang="ru-RU" sz="1400" dirty="0" err="1" smtClean="0">
                <a:latin typeface="Times New Roman" pitchFamily="18" charset="0"/>
                <a:cs typeface="Times New Roman" pitchFamily="18" charset="0"/>
              </a:rPr>
              <a:t>Копанской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Ейского</a:t>
            </a:r>
            <a:r>
              <a:rPr lang="ru-RU" sz="1400" dirty="0" smtClean="0">
                <a:latin typeface="Times New Roman" pitchFamily="18" charset="0"/>
                <a:cs typeface="Times New Roman" pitchFamily="18" charset="0"/>
              </a:rPr>
              <a:t> района В.И Колесникову</a:t>
            </a:r>
          </a:p>
          <a:p>
            <a:pPr algn="ctr"/>
            <a:r>
              <a:rPr lang="ru-RU" sz="1400" dirty="0" smtClean="0">
                <a:latin typeface="Times New Roman" pitchFamily="18" charset="0"/>
                <a:cs typeface="Times New Roman" pitchFamily="18" charset="0"/>
              </a:rPr>
              <a:t> от 13.07.1990</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dirty="0"/>
          </a:p>
        </p:txBody>
      </p:sp>
      <p:pic>
        <p:nvPicPr>
          <p:cNvPr id="21506" name="Picture 2" descr="C:\Documents and Settings\u07_07\Рабочий стол\ШУТКО\1938-1941 ШУТКО\Новая папка\image1550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02478" y="1000108"/>
            <a:ext cx="2833311" cy="4000528"/>
          </a:xfrm>
          <a:prstGeom prst="rect">
            <a:avLst/>
          </a:prstGeom>
          <a:noFill/>
        </p:spPr>
      </p:pic>
      <p:pic>
        <p:nvPicPr>
          <p:cNvPr id="21507" name="Picture 3" descr="C:\Documents and Settings\u07_07\Рабочий стол\ШУТКО\1938-1941 ШУТКО\Новая папка\image1550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86380" y="965926"/>
            <a:ext cx="2857520" cy="4034710"/>
          </a:xfrm>
          <a:prstGeom prst="rect">
            <a:avLst/>
          </a:prstGeom>
          <a:noFill/>
        </p:spPr>
      </p:pic>
      <p:sp>
        <p:nvSpPr>
          <p:cNvPr id="8" name="Прямоугольник 7"/>
          <p:cNvSpPr/>
          <p:nvPr/>
        </p:nvSpPr>
        <p:spPr>
          <a:xfrm>
            <a:off x="2286000" y="285728"/>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4348" y="5357826"/>
            <a:ext cx="3500462" cy="1169551"/>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Справка Н.Ф. </a:t>
            </a:r>
            <a:r>
              <a:rPr lang="ru-RU" sz="1400" dirty="0" err="1" smtClean="0">
                <a:latin typeface="Times New Roman" pitchFamily="18" charset="0"/>
                <a:cs typeface="Times New Roman" pitchFamily="18" charset="0"/>
              </a:rPr>
              <a:t>Агаджановой</a:t>
            </a:r>
            <a:r>
              <a:rPr lang="ru-RU" sz="1400" dirty="0" smtClean="0">
                <a:latin typeface="Times New Roman" pitchFamily="18" charset="0"/>
                <a:cs typeface="Times New Roman" pitchFamily="18" charset="0"/>
              </a:rPr>
              <a:t> - первой жены К.И. </a:t>
            </a:r>
            <a:r>
              <a:rPr lang="ru-RU" sz="1400" dirty="0" err="1" smtClean="0">
                <a:latin typeface="Times New Roman" pitchFamily="18" charset="0"/>
                <a:cs typeface="Times New Roman" pitchFamily="18" charset="0"/>
              </a:rPr>
              <a:t>Шутко</a:t>
            </a:r>
            <a:r>
              <a:rPr lang="ru-RU" sz="1400" dirty="0" smtClean="0">
                <a:latin typeface="Times New Roman" pitchFamily="18" charset="0"/>
                <a:cs typeface="Times New Roman" pitchFamily="18" charset="0"/>
              </a:rPr>
              <a:t> о его революционной деятельности, 21.10.1968</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i="1" dirty="0">
              <a:latin typeface="Times New Roman" pitchFamily="18" charset="0"/>
              <a:cs typeface="Times New Roman" pitchFamily="18" charset="0"/>
            </a:endParaRPr>
          </a:p>
        </p:txBody>
      </p:sp>
      <p:sp>
        <p:nvSpPr>
          <p:cNvPr id="7" name="Прямоугольник 6"/>
          <p:cNvSpPr/>
          <p:nvPr/>
        </p:nvSpPr>
        <p:spPr>
          <a:xfrm>
            <a:off x="4500562" y="5357826"/>
            <a:ext cx="4214842" cy="1169551"/>
          </a:xfrm>
          <a:prstGeom prst="rect">
            <a:avLst/>
          </a:prstGeom>
        </p:spPr>
        <p:txBody>
          <a:bodyPr wrap="square">
            <a:spAutoFit/>
          </a:bodyPr>
          <a:lstStyle/>
          <a:p>
            <a:pPr algn="ctr"/>
            <a:r>
              <a:rPr lang="ru-RU" sz="1400" dirty="0" smtClean="0">
                <a:latin typeface="Times New Roman" pitchFamily="18" charset="0"/>
                <a:cs typeface="Times New Roman" pitchFamily="18" charset="0"/>
              </a:rPr>
              <a:t>Справка Е.А. </a:t>
            </a:r>
            <a:r>
              <a:rPr lang="ru-RU" sz="1400" dirty="0" err="1" smtClean="0">
                <a:latin typeface="Times New Roman" pitchFamily="18" charset="0"/>
                <a:cs typeface="Times New Roman" pitchFamily="18" charset="0"/>
              </a:rPr>
              <a:t>Шутко</a:t>
            </a:r>
            <a:r>
              <a:rPr lang="ru-RU" sz="1400" dirty="0" smtClean="0">
                <a:latin typeface="Times New Roman" pitchFamily="18" charset="0"/>
                <a:cs typeface="Times New Roman" pitchFamily="18" charset="0"/>
              </a:rPr>
              <a:t> - второй жены </a:t>
            </a:r>
          </a:p>
          <a:p>
            <a:pPr algn="ct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К.И. </a:t>
            </a:r>
            <a:r>
              <a:rPr lang="ru-RU" sz="1400" dirty="0" err="1" smtClean="0">
                <a:latin typeface="Times New Roman" pitchFamily="18" charset="0"/>
                <a:cs typeface="Times New Roman" pitchFamily="18" charset="0"/>
              </a:rPr>
              <a:t>Шутко</a:t>
            </a:r>
            <a:r>
              <a:rPr lang="ru-RU" sz="1400" dirty="0" smtClean="0">
                <a:latin typeface="Times New Roman" pitchFamily="18" charset="0"/>
                <a:cs typeface="Times New Roman" pitchFamily="18" charset="0"/>
              </a:rPr>
              <a:t> о его революционной деятельности, октябрь 1968 г.</a:t>
            </a:r>
          </a:p>
          <a:p>
            <a:pPr algn="ctr"/>
            <a:r>
              <a:rPr lang="ru-RU" sz="1400" dirty="0" smtClean="0">
                <a:latin typeface="Times New Roman" pitchFamily="18" charset="0"/>
                <a:cs typeface="Times New Roman" pitchFamily="18" charset="0"/>
              </a:rPr>
              <a:t> </a:t>
            </a: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dirty="0"/>
          </a:p>
        </p:txBody>
      </p:sp>
      <p:pic>
        <p:nvPicPr>
          <p:cNvPr id="35842" name="Picture 2" descr="C:\Documents and Settings\u07_07\Рабочий стол\ШУТКО\частилище\image1565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1538" y="916218"/>
            <a:ext cx="3000396" cy="4239115"/>
          </a:xfrm>
          <a:prstGeom prst="rect">
            <a:avLst/>
          </a:prstGeom>
          <a:noFill/>
        </p:spPr>
      </p:pic>
      <p:pic>
        <p:nvPicPr>
          <p:cNvPr id="35843" name="Picture 3" descr="C:\Documents and Settings\u07_07\Рабочий стол\ШУТКО\частилище\image15651.jpg"/>
          <p:cNvPicPr>
            <a:picLocks noChangeAspect="1" noChangeArrowheads="1"/>
          </p:cNvPicPr>
          <p:nvPr/>
        </p:nvPicPr>
        <p:blipFill>
          <a:blip r:embed="rId3" cstate="screen">
            <a:lum bright="10000"/>
            <a:extLst>
              <a:ext uri="{28A0092B-C50C-407E-A947-70E740481C1C}">
                <a14:useLocalDpi xmlns:a14="http://schemas.microsoft.com/office/drawing/2010/main"/>
              </a:ext>
            </a:extLst>
          </a:blip>
          <a:srcRect/>
          <a:stretch>
            <a:fillRect/>
          </a:stretch>
        </p:blipFill>
        <p:spPr bwMode="auto">
          <a:xfrm>
            <a:off x="5357818" y="989332"/>
            <a:ext cx="2876403" cy="4097667"/>
          </a:xfrm>
          <a:prstGeom prst="rect">
            <a:avLst/>
          </a:prstGeom>
          <a:noFill/>
        </p:spPr>
      </p:pic>
      <p:sp>
        <p:nvSpPr>
          <p:cNvPr id="8" name="Прямоугольник 7"/>
          <p:cNvSpPr/>
          <p:nvPr/>
        </p:nvSpPr>
        <p:spPr>
          <a:xfrm>
            <a:off x="2286000" y="285728"/>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86314" y="4476286"/>
            <a:ext cx="3786214" cy="738664"/>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Е.И. </a:t>
            </a:r>
            <a:r>
              <a:rPr lang="ru-RU" sz="1400" dirty="0" err="1" smtClean="0">
                <a:latin typeface="Times New Roman" pitchFamily="18" charset="0"/>
                <a:cs typeface="Times New Roman" pitchFamily="18" charset="0"/>
              </a:rPr>
              <a:t>Котенко</a:t>
            </a:r>
            <a:r>
              <a:rPr lang="ru-RU" sz="1400" dirty="0" smtClean="0">
                <a:latin typeface="Times New Roman" pitchFamily="18" charset="0"/>
                <a:cs typeface="Times New Roman" pitchFamily="18" charset="0"/>
              </a:rPr>
              <a:t> передаёт документы  из личного архива Е.А. </a:t>
            </a:r>
            <a:r>
              <a:rPr lang="ru-RU" sz="1400" dirty="0" err="1" smtClean="0">
                <a:latin typeface="Times New Roman" pitchFamily="18" charset="0"/>
                <a:cs typeface="Times New Roman" pitchFamily="18" charset="0"/>
              </a:rPr>
              <a:t>Котенко</a:t>
            </a:r>
            <a:r>
              <a:rPr lang="ru-RU" sz="1400" dirty="0" smtClean="0">
                <a:latin typeface="Times New Roman" pitchFamily="18" charset="0"/>
                <a:cs typeface="Times New Roman" pitchFamily="18" charset="0"/>
              </a:rPr>
              <a:t> директору  МКУ «Архив» </a:t>
            </a:r>
          </a:p>
          <a:p>
            <a:pPr algn="ctr"/>
            <a:r>
              <a:rPr lang="ru-RU" sz="1400" dirty="0" smtClean="0">
                <a:latin typeface="Times New Roman" pitchFamily="18" charset="0"/>
                <a:cs typeface="Times New Roman" pitchFamily="18" charset="0"/>
              </a:rPr>
              <a:t>Ю.Л. </a:t>
            </a:r>
            <a:r>
              <a:rPr lang="ru-RU" sz="1400" dirty="0" err="1" smtClean="0">
                <a:latin typeface="Times New Roman" pitchFamily="18" charset="0"/>
                <a:cs typeface="Times New Roman" pitchFamily="18" charset="0"/>
              </a:rPr>
              <a:t>Пулатовой</a:t>
            </a:r>
            <a:r>
              <a:rPr lang="ru-RU" sz="1400" dirty="0" smtClean="0">
                <a:latin typeface="Times New Roman" pitchFamily="18" charset="0"/>
                <a:cs typeface="Times New Roman" pitchFamily="18" charset="0"/>
              </a:rPr>
              <a:t>, 2018 г. </a:t>
            </a:r>
          </a:p>
        </p:txBody>
      </p:sp>
      <p:sp>
        <p:nvSpPr>
          <p:cNvPr id="7" name="Прямоугольник 6"/>
          <p:cNvSpPr/>
          <p:nvPr/>
        </p:nvSpPr>
        <p:spPr>
          <a:xfrm>
            <a:off x="285720" y="4429132"/>
            <a:ext cx="3857652" cy="1169551"/>
          </a:xfrm>
          <a:prstGeom prst="rect">
            <a:avLst/>
          </a:prstGeom>
        </p:spPr>
        <p:txBody>
          <a:bodyPr wrap="square">
            <a:spAutoFit/>
          </a:bodyPr>
          <a:lstStyle/>
          <a:p>
            <a:pPr algn="ctr"/>
            <a:r>
              <a:rPr lang="ru-RU" sz="1400" dirty="0" smtClean="0">
                <a:latin typeface="Times New Roman" pitchFamily="18" charset="0"/>
                <a:cs typeface="Times New Roman" pitchFamily="18" charset="0"/>
              </a:rPr>
              <a:t>Н.Ф. </a:t>
            </a:r>
            <a:r>
              <a:rPr lang="ru-RU" sz="1400" dirty="0" err="1" smtClean="0">
                <a:latin typeface="Times New Roman" pitchFamily="18" charset="0"/>
                <a:cs typeface="Times New Roman" pitchFamily="18" charset="0"/>
              </a:rPr>
              <a:t>Агаджанова</a:t>
            </a:r>
            <a:r>
              <a:rPr lang="ru-RU" sz="1400" dirty="0" smtClean="0">
                <a:latin typeface="Times New Roman" pitchFamily="18" charset="0"/>
                <a:cs typeface="Times New Roman" pitchFamily="18" charset="0"/>
              </a:rPr>
              <a:t> передаёт документы  </a:t>
            </a:r>
          </a:p>
          <a:p>
            <a:pPr algn="ctr"/>
            <a:r>
              <a:rPr lang="ru-RU" sz="1400" dirty="0" smtClean="0">
                <a:latin typeface="Times New Roman" pitchFamily="18" charset="0"/>
                <a:cs typeface="Times New Roman" pitchFamily="18" charset="0"/>
              </a:rPr>
              <a:t>К.И. </a:t>
            </a:r>
            <a:r>
              <a:rPr lang="ru-RU" sz="1400" dirty="0" err="1" smtClean="0">
                <a:latin typeface="Times New Roman" pitchFamily="18" charset="0"/>
                <a:cs typeface="Times New Roman" pitchFamily="18" charset="0"/>
              </a:rPr>
              <a:t>Шутко</a:t>
            </a:r>
            <a:r>
              <a:rPr lang="ru-RU" sz="1400" dirty="0" smtClean="0">
                <a:latin typeface="Times New Roman" pitchFamily="18" charset="0"/>
                <a:cs typeface="Times New Roman" pitchFamily="18" charset="0"/>
              </a:rPr>
              <a:t> в г. Москве Е.А. </a:t>
            </a:r>
            <a:r>
              <a:rPr lang="ru-RU" sz="1400" dirty="0" err="1" smtClean="0">
                <a:latin typeface="Times New Roman" pitchFamily="18" charset="0"/>
                <a:cs typeface="Times New Roman" pitchFamily="18" charset="0"/>
              </a:rPr>
              <a:t>Котенко</a:t>
            </a:r>
            <a:r>
              <a:rPr lang="ru-RU" sz="1400" dirty="0" smtClean="0">
                <a:latin typeface="Times New Roman" pitchFamily="18" charset="0"/>
                <a:cs typeface="Times New Roman" pitchFamily="18" charset="0"/>
              </a:rPr>
              <a:t>,</a:t>
            </a:r>
          </a:p>
          <a:p>
            <a:pPr algn="ctr"/>
            <a:r>
              <a:rPr lang="ru-RU" sz="1400" dirty="0" smtClean="0">
                <a:latin typeface="Times New Roman" pitchFamily="18" charset="0"/>
                <a:cs typeface="Times New Roman" pitchFamily="18" charset="0"/>
              </a:rPr>
              <a:t>1968 г.</a:t>
            </a:r>
            <a:r>
              <a:rPr lang="ru-RU" sz="1400" i="1" dirty="0" smtClean="0">
                <a:latin typeface="Times New Roman" pitchFamily="18" charset="0"/>
                <a:cs typeface="Times New Roman" pitchFamily="18" charset="0"/>
              </a:rPr>
              <a:t> </a:t>
            </a:r>
          </a:p>
          <a:p>
            <a:pPr algn="ctr"/>
            <a:endParaRPr lang="ru-RU" sz="1400" i="1"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dirty="0" smtClean="0"/>
          </a:p>
        </p:txBody>
      </p:sp>
      <p:pic>
        <p:nvPicPr>
          <p:cNvPr id="3074" name="Picture 2" descr="C:\Documents and Settings\u07_07\Рабочий стол\ШУТКО\частилище\IMG_3162.JPG"/>
          <p:cNvPicPr>
            <a:picLocks noChangeAspect="1" noChangeArrowheads="1"/>
          </p:cNvPicPr>
          <p:nvPr/>
        </p:nvPicPr>
        <p:blipFill>
          <a:blip r:embed="rId2" cstate="screen">
            <a:lum bright="10000"/>
            <a:extLst>
              <a:ext uri="{28A0092B-C50C-407E-A947-70E740481C1C}">
                <a14:useLocalDpi xmlns:a14="http://schemas.microsoft.com/office/drawing/2010/main"/>
              </a:ext>
            </a:extLst>
          </a:blip>
          <a:srcRect/>
          <a:stretch>
            <a:fillRect/>
          </a:stretch>
        </p:blipFill>
        <p:spPr bwMode="auto">
          <a:xfrm>
            <a:off x="4442202" y="1357298"/>
            <a:ext cx="4473452" cy="2786082"/>
          </a:xfrm>
          <a:prstGeom prst="rect">
            <a:avLst/>
          </a:prstGeom>
          <a:noFill/>
        </p:spPr>
      </p:pic>
      <p:pic>
        <p:nvPicPr>
          <p:cNvPr id="2050" name="Picture 2" descr="C:\Documents and Settings\u07_07\Рабочий стол\ШУТКО\частилище\image15639.jpg"/>
          <p:cNvPicPr>
            <a:picLocks noChangeAspect="1" noChangeArrowheads="1"/>
          </p:cNvPicPr>
          <p:nvPr/>
        </p:nvPicPr>
        <p:blipFill>
          <a:blip r:embed="rId3" cstate="screen">
            <a:lum bright="10000"/>
            <a:extLst>
              <a:ext uri="{28A0092B-C50C-407E-A947-70E740481C1C}">
                <a14:useLocalDpi xmlns:a14="http://schemas.microsoft.com/office/drawing/2010/main"/>
              </a:ext>
            </a:extLst>
          </a:blip>
          <a:srcRect/>
          <a:stretch>
            <a:fillRect/>
          </a:stretch>
        </p:blipFill>
        <p:spPr bwMode="auto">
          <a:xfrm>
            <a:off x="248088" y="1324182"/>
            <a:ext cx="3895284" cy="2819198"/>
          </a:xfrm>
          <a:prstGeom prst="rect">
            <a:avLst/>
          </a:prstGeom>
          <a:noFill/>
        </p:spPr>
      </p:pic>
      <p:sp>
        <p:nvSpPr>
          <p:cNvPr id="8" name="Прямоугольник 7"/>
          <p:cNvSpPr/>
          <p:nvPr/>
        </p:nvSpPr>
        <p:spPr>
          <a:xfrm>
            <a:off x="2286000" y="285728"/>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20" y="5786454"/>
            <a:ext cx="3786214" cy="523220"/>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Фонд личного происхождения Е.А. </a:t>
            </a:r>
            <a:r>
              <a:rPr lang="ru-RU" sz="1400" dirty="0" err="1" smtClean="0">
                <a:latin typeface="Times New Roman" pitchFamily="18" charset="0"/>
                <a:cs typeface="Times New Roman" pitchFamily="18" charset="0"/>
              </a:rPr>
              <a:t>Котенко</a:t>
            </a:r>
            <a:r>
              <a:rPr lang="ru-RU" sz="1400" dirty="0" smtClean="0">
                <a:latin typeface="Times New Roman" pitchFamily="18" charset="0"/>
                <a:cs typeface="Times New Roman" pitchFamily="18" charset="0"/>
              </a:rPr>
              <a:t> </a:t>
            </a:r>
          </a:p>
          <a:p>
            <a:pPr algn="ctr"/>
            <a:r>
              <a:rPr lang="ru-RU" sz="1400" dirty="0" smtClean="0">
                <a:latin typeface="Times New Roman" pitchFamily="18" charset="0"/>
                <a:cs typeface="Times New Roman" pitchFamily="18" charset="0"/>
              </a:rPr>
              <a:t>в МКУ «Архив», 2019 г.  </a:t>
            </a:r>
          </a:p>
        </p:txBody>
      </p:sp>
      <p:sp>
        <p:nvSpPr>
          <p:cNvPr id="7" name="Прямоугольник 6"/>
          <p:cNvSpPr/>
          <p:nvPr/>
        </p:nvSpPr>
        <p:spPr>
          <a:xfrm>
            <a:off x="4143372" y="5429264"/>
            <a:ext cx="4572000" cy="1169551"/>
          </a:xfrm>
          <a:prstGeom prst="rect">
            <a:avLst/>
          </a:prstGeom>
        </p:spPr>
        <p:txBody>
          <a:bodyPr wrap="square">
            <a:spAutoFit/>
          </a:bodyPr>
          <a:lstStyle/>
          <a:p>
            <a:pPr algn="ctr"/>
            <a:endParaRPr lang="ru-RU" sz="1400" dirty="0" smtClean="0">
              <a:latin typeface="Times New Roman" pitchFamily="18" charset="0"/>
              <a:cs typeface="Times New Roman" pitchFamily="18" charset="0"/>
            </a:endParaRPr>
          </a:p>
          <a:p>
            <a:pPr algn="ct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Родственница К.И. Шутко из г. Санкт-Петербурга, </a:t>
            </a:r>
          </a:p>
          <a:p>
            <a:pPr algn="ctr"/>
            <a:r>
              <a:rPr lang="ru-RU" sz="1400" dirty="0" smtClean="0">
                <a:latin typeface="Times New Roman" pitchFamily="18" charset="0"/>
                <a:cs typeface="Times New Roman" pitchFamily="18" charset="0"/>
              </a:rPr>
              <a:t>Л.Л. Шутко,  с директором МКУ «Архив» , 2018 г.</a:t>
            </a:r>
          </a:p>
          <a:p>
            <a:pPr algn="ctr"/>
            <a:endParaRPr lang="ru-RU" sz="1400" dirty="0" smtClean="0">
              <a:latin typeface="Times New Roman" pitchFamily="18" charset="0"/>
              <a:cs typeface="Times New Roman" pitchFamily="18" charset="0"/>
            </a:endParaRPr>
          </a:p>
        </p:txBody>
      </p:sp>
      <p:pic>
        <p:nvPicPr>
          <p:cNvPr id="3075" name="Picture 3" descr="C:\Documents and Settings\u07_07\Рабочий стол\ШУТКО\частилище\DSC08686.JPG"/>
          <p:cNvPicPr>
            <a:picLocks noChangeAspect="1" noChangeArrowheads="1"/>
          </p:cNvPicPr>
          <p:nvPr/>
        </p:nvPicPr>
        <p:blipFill>
          <a:blip r:embed="rId2" cstate="screen">
            <a:lum bright="10000"/>
            <a:extLst>
              <a:ext uri="{28A0092B-C50C-407E-A947-70E740481C1C}">
                <a14:useLocalDpi xmlns:a14="http://schemas.microsoft.com/office/drawing/2010/main"/>
              </a:ext>
            </a:extLst>
          </a:blip>
          <a:srcRect/>
          <a:stretch>
            <a:fillRect/>
          </a:stretch>
        </p:blipFill>
        <p:spPr bwMode="auto">
          <a:xfrm>
            <a:off x="3762407" y="1857364"/>
            <a:ext cx="5167311" cy="3000396"/>
          </a:xfrm>
          <a:prstGeom prst="rect">
            <a:avLst/>
          </a:prstGeom>
          <a:noFill/>
        </p:spPr>
      </p:pic>
      <p:pic>
        <p:nvPicPr>
          <p:cNvPr id="1026" name="Picture 2" descr="C:\Documents and Settings\u07_07\Рабочий стол\ШУТКО\Архив, для презентации\+.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7224" y="1142984"/>
            <a:ext cx="2643206" cy="4415407"/>
          </a:xfrm>
          <a:prstGeom prst="rect">
            <a:avLst/>
          </a:prstGeom>
          <a:noFill/>
        </p:spPr>
      </p:pic>
      <p:sp>
        <p:nvSpPr>
          <p:cNvPr id="8" name="Прямоугольник 7"/>
          <p:cNvSpPr/>
          <p:nvPr/>
        </p:nvSpPr>
        <p:spPr>
          <a:xfrm>
            <a:off x="2286000" y="285728"/>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20" y="5357826"/>
            <a:ext cx="8429684" cy="954107"/>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Книги Е.А. </a:t>
            </a:r>
            <a:r>
              <a:rPr lang="ru-RU" sz="1400" dirty="0" err="1" smtClean="0">
                <a:latin typeface="Times New Roman" pitchFamily="18" charset="0"/>
                <a:cs typeface="Times New Roman" pitchFamily="18" charset="0"/>
              </a:rPr>
              <a:t>Котенко</a:t>
            </a:r>
            <a:r>
              <a:rPr lang="ru-RU" sz="1400" dirty="0" smtClean="0">
                <a:latin typeface="Times New Roman" pitchFamily="18" charset="0"/>
                <a:cs typeface="Times New Roman" pitchFamily="18" charset="0"/>
              </a:rPr>
              <a:t> о К.И. </a:t>
            </a:r>
            <a:r>
              <a:rPr lang="ru-RU" sz="1400" dirty="0" err="1" smtClean="0">
                <a:latin typeface="Times New Roman" pitchFamily="18" charset="0"/>
                <a:cs typeface="Times New Roman" pitchFamily="18" charset="0"/>
              </a:rPr>
              <a:t>Шутко</a:t>
            </a:r>
            <a:endParaRPr lang="ru-RU" sz="1400" dirty="0" smtClean="0">
              <a:latin typeface="Times New Roman" pitchFamily="18" charset="0"/>
              <a:cs typeface="Times New Roman" pitchFamily="18" charset="0"/>
            </a:endParaRP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МКУ «Архив». Библиотека  СИФ и Ф.Р-602.Оп.1. </a:t>
            </a:r>
          </a:p>
          <a:p>
            <a:pPr algn="ctr"/>
            <a:r>
              <a:rPr lang="ru-RU" sz="1400" i="1" dirty="0" smtClean="0">
                <a:latin typeface="Times New Roman" pitchFamily="18" charset="0"/>
                <a:cs typeface="Times New Roman" pitchFamily="18" charset="0"/>
              </a:rPr>
              <a:t>«Котенко Евгений Александрович (06.03.1930-02.06.2012), учёный, поэт, писатель».</a:t>
            </a:r>
            <a:endParaRPr lang="ru-RU" sz="1400" i="1" dirty="0">
              <a:latin typeface="Times New Roman" pitchFamily="18" charset="0"/>
              <a:cs typeface="Times New Roman" pitchFamily="18" charset="0"/>
            </a:endParaRPr>
          </a:p>
        </p:txBody>
      </p:sp>
      <p:pic>
        <p:nvPicPr>
          <p:cNvPr id="12290" name="Picture 2" descr="C:\Documents and Settings\u07_07\Рабочий стол\ШУТКО\книги\Книга.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72132" y="3286124"/>
            <a:ext cx="1571636" cy="2027530"/>
          </a:xfrm>
          <a:prstGeom prst="rect">
            <a:avLst/>
          </a:prstGeom>
          <a:noFill/>
        </p:spPr>
      </p:pic>
      <p:pic>
        <p:nvPicPr>
          <p:cNvPr id="12291" name="Picture 3" descr="C:\Documents and Settings\u07_07\Рабочий стол\Вике\РАСПОРЯЖЕНИЯ\image1588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14546" y="3071810"/>
            <a:ext cx="1442504" cy="2214578"/>
          </a:xfrm>
          <a:prstGeom prst="rect">
            <a:avLst/>
          </a:prstGeom>
          <a:noFill/>
        </p:spPr>
      </p:pic>
      <p:pic>
        <p:nvPicPr>
          <p:cNvPr id="12292" name="Picture 4" descr="C:\Documents and Settings\u07_07\Рабочий стол\Вике\РАСПОРЯЖЕНИЯ\image15885.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86182" y="935961"/>
            <a:ext cx="1714512" cy="2421601"/>
          </a:xfrm>
          <a:prstGeom prst="rect">
            <a:avLst/>
          </a:prstGeom>
          <a:noFill/>
        </p:spPr>
      </p:pic>
      <p:pic>
        <p:nvPicPr>
          <p:cNvPr id="12297" name="Picture 9"/>
          <p:cNvPicPr>
            <a:picLocks noChangeAspect="1" noChangeArrowheads="1"/>
          </p:cNvPicPr>
          <p:nvPr/>
        </p:nvPicPr>
        <p:blipFill>
          <a:blip r:embed="rId5" cstate="screen">
            <a:lum bright="20000"/>
            <a:extLst>
              <a:ext uri="{28A0092B-C50C-407E-A947-70E740481C1C}">
                <a14:useLocalDpi xmlns:a14="http://schemas.microsoft.com/office/drawing/2010/main"/>
              </a:ext>
            </a:extLst>
          </a:blip>
          <a:srcRect/>
          <a:stretch>
            <a:fillRect/>
          </a:stretch>
        </p:blipFill>
        <p:spPr bwMode="auto">
          <a:xfrm>
            <a:off x="7072330" y="1049678"/>
            <a:ext cx="1571636" cy="2165008"/>
          </a:xfrm>
          <a:prstGeom prst="rect">
            <a:avLst/>
          </a:prstGeom>
          <a:noFill/>
          <a:ln w="9525">
            <a:noFill/>
            <a:miter lim="800000"/>
            <a:headEnd/>
            <a:tailEnd/>
          </a:ln>
          <a:effectLst/>
        </p:spPr>
      </p:pic>
      <p:pic>
        <p:nvPicPr>
          <p:cNvPr id="1026" name="Picture 2" descr="C:\Documents and Settings\u07_07\Рабочий стол\Вике\РАСПОРЯЖЕНИЯ\image1593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0034" y="909655"/>
            <a:ext cx="1670955" cy="2376469"/>
          </a:xfrm>
          <a:prstGeom prst="rect">
            <a:avLst/>
          </a:prstGeom>
          <a:noFill/>
        </p:spPr>
      </p:pic>
      <p:sp>
        <p:nvSpPr>
          <p:cNvPr id="9" name="Прямоугольник 8"/>
          <p:cNvSpPr/>
          <p:nvPr/>
        </p:nvSpPr>
        <p:spPr>
          <a:xfrm>
            <a:off x="2286000" y="252691"/>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480" y="285728"/>
            <a:ext cx="5715040" cy="461665"/>
          </a:xfrm>
          <a:prstGeom prst="rect">
            <a:avLst/>
          </a:prstGeom>
          <a:noFill/>
        </p:spPr>
        <p:txBody>
          <a:bodyPr wrap="square" rtlCol="0">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
        <p:nvSpPr>
          <p:cNvPr id="3" name="Прямоугольник 2"/>
          <p:cNvSpPr/>
          <p:nvPr/>
        </p:nvSpPr>
        <p:spPr>
          <a:xfrm>
            <a:off x="2143108" y="714357"/>
            <a:ext cx="6357982" cy="6143644"/>
          </a:xfrm>
          <a:prstGeom prst="rect">
            <a:avLst/>
          </a:prstGeom>
        </p:spPr>
        <p:txBody>
          <a:bodyPr wrap="square">
            <a:spAutoFit/>
          </a:bodyPr>
          <a:lstStyle/>
          <a:p>
            <a:pPr lvl="0" indent="450850" eaLnBrk="0" fontAlgn="base" hangingPunct="0">
              <a:spcBef>
                <a:spcPct val="0"/>
              </a:spcBef>
              <a:spcAft>
                <a:spcPct val="0"/>
              </a:spcAft>
            </a:pPr>
            <a:r>
              <a:rPr lang="ru-RU" sz="1200" b="1" dirty="0" smtClean="0">
                <a:latin typeface="Times New Roman" pitchFamily="18" charset="0"/>
                <a:ea typeface="Times New Roman" pitchFamily="18" charset="0"/>
                <a:cs typeface="Times New Roman" pitchFamily="18" charset="0"/>
              </a:rPr>
              <a:t>Из стихотворения Е.А. Котенко «Гордость </a:t>
            </a:r>
            <a:r>
              <a:rPr lang="ru-RU" sz="1200" b="1" dirty="0" err="1" smtClean="0">
                <a:latin typeface="Times New Roman" pitchFamily="18" charset="0"/>
                <a:ea typeface="Times New Roman" pitchFamily="18" charset="0"/>
                <a:cs typeface="Times New Roman" pitchFamily="18" charset="0"/>
              </a:rPr>
              <a:t>ейчан</a:t>
            </a:r>
            <a:r>
              <a:rPr lang="ru-RU" sz="1200" b="1" dirty="0" smtClean="0">
                <a:latin typeface="Times New Roman" pitchFamily="18" charset="0"/>
                <a:ea typeface="Times New Roman" pitchFamily="18" charset="0"/>
                <a:cs typeface="Times New Roman" pitchFamily="18" charset="0"/>
              </a:rPr>
              <a:t>» </a:t>
            </a:r>
            <a:endParaRPr lang="ru-RU" sz="1200" dirty="0" smtClean="0">
              <a:latin typeface="Times New Roman" pitchFamily="18" charset="0"/>
              <a:cs typeface="Times New Roman" pitchFamily="18" charset="0"/>
            </a:endParaRPr>
          </a:p>
          <a:p>
            <a:pPr lvl="0" indent="450850" eaLnBrk="0" fontAlgn="base" hangingPunct="0">
              <a:spcBef>
                <a:spcPct val="0"/>
              </a:spcBef>
              <a:spcAft>
                <a:spcPct val="0"/>
              </a:spcAft>
            </a:pPr>
            <a:r>
              <a:rPr lang="ru-RU" sz="1200" b="1" dirty="0" smtClean="0">
                <a:latin typeface="Times New Roman" pitchFamily="18" charset="0"/>
                <a:ea typeface="Times New Roman" pitchFamily="18" charset="0"/>
                <a:cs typeface="Times New Roman" pitchFamily="18" charset="0"/>
              </a:rPr>
              <a:t>(Котенко Е.А. «Здравствуй, Ейск!», сборник стихов, 2006 г.)</a:t>
            </a:r>
          </a:p>
          <a:p>
            <a:pPr lvl="0" indent="450850" eaLnBrk="0" fontAlgn="base" hangingPunct="0">
              <a:spcBef>
                <a:spcPct val="0"/>
              </a:spcBef>
              <a:spcAft>
                <a:spcPct val="0"/>
              </a:spcAft>
            </a:pPr>
            <a:endParaRPr lang="ru-RU" sz="12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200" i="1" dirty="0" smtClean="0">
                <a:latin typeface="Times New Roman" pitchFamily="18" charset="0"/>
                <a:ea typeface="Times New Roman" pitchFamily="18" charset="0"/>
                <a:cs typeface="Times New Roman" pitchFamily="18" charset="0"/>
              </a:rPr>
              <a:t>                         …Не медовыми речами, </a:t>
            </a:r>
            <a:endParaRPr lang="ru-RU" sz="12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200" i="1" dirty="0" smtClean="0">
                <a:latin typeface="Times New Roman" pitchFamily="18" charset="0"/>
                <a:ea typeface="Times New Roman" pitchFamily="18" charset="0"/>
                <a:cs typeface="Times New Roman" pitchFamily="18" charset="0"/>
              </a:rPr>
              <a:t>                             Не толчением воды,</a:t>
            </a:r>
            <a:endParaRPr lang="ru-RU" sz="12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200" i="1" dirty="0" smtClean="0">
                <a:latin typeface="Times New Roman" pitchFamily="18" charset="0"/>
                <a:ea typeface="Times New Roman" pitchFamily="18" charset="0"/>
                <a:cs typeface="Times New Roman" pitchFamily="18" charset="0"/>
              </a:rPr>
              <a:t>                             Земляки мои ейчане </a:t>
            </a:r>
            <a:endParaRPr lang="ru-RU" sz="12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200" i="1" dirty="0" smtClean="0">
                <a:latin typeface="Times New Roman" pitchFamily="18" charset="0"/>
                <a:ea typeface="Times New Roman" pitchFamily="18" charset="0"/>
                <a:cs typeface="Times New Roman" pitchFamily="18" charset="0"/>
              </a:rPr>
              <a:t>                             Знамениты за труды. </a:t>
            </a:r>
            <a:endParaRPr lang="ru-RU" sz="12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200" i="1" dirty="0" smtClean="0">
                <a:latin typeface="Times New Roman" pitchFamily="18" charset="0"/>
                <a:ea typeface="Times New Roman" pitchFamily="18" charset="0"/>
                <a:cs typeface="Times New Roman" pitchFamily="18" charset="0"/>
              </a:rPr>
              <a:t>                   Велики у нас таланты </a:t>
            </a:r>
            <a:endParaRPr lang="ru-RU" sz="12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200" i="1" dirty="0" smtClean="0">
                <a:latin typeface="Times New Roman" pitchFamily="18" charset="0"/>
                <a:ea typeface="Times New Roman" pitchFamily="18" charset="0"/>
                <a:cs typeface="Times New Roman" pitchFamily="18" charset="0"/>
              </a:rPr>
              <a:t>                   От небес и до земли, </a:t>
            </a:r>
            <a:endParaRPr lang="ru-RU" sz="12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200" i="1" dirty="0" smtClean="0">
                <a:latin typeface="Times New Roman" pitchFamily="18" charset="0"/>
                <a:ea typeface="Times New Roman" pitchFamily="18" charset="0"/>
                <a:cs typeface="Times New Roman" pitchFamily="18" charset="0"/>
              </a:rPr>
              <a:t>                   Не смогли бы и Атланты </a:t>
            </a:r>
            <a:endParaRPr lang="ru-RU" sz="12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200" i="1" dirty="0" smtClean="0">
                <a:latin typeface="Times New Roman" pitchFamily="18" charset="0"/>
                <a:ea typeface="Times New Roman" pitchFamily="18" charset="0"/>
                <a:cs typeface="Times New Roman" pitchFamily="18" charset="0"/>
              </a:rPr>
              <a:t>                   Сделать то, что мы смогли. </a:t>
            </a:r>
            <a:endParaRPr lang="ru-RU" sz="12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200" i="1" dirty="0" smtClean="0">
                <a:latin typeface="Times New Roman" pitchFamily="18" charset="0"/>
                <a:ea typeface="Times New Roman" pitchFamily="18" charset="0"/>
                <a:cs typeface="Times New Roman" pitchFamily="18" charset="0"/>
              </a:rPr>
              <a:t>                              След маняще ярким будет, </a:t>
            </a:r>
            <a:endParaRPr lang="ru-RU" sz="12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200" i="1" dirty="0" smtClean="0">
                <a:latin typeface="Times New Roman" pitchFamily="18" charset="0"/>
                <a:ea typeface="Times New Roman" pitchFamily="18" charset="0"/>
                <a:cs typeface="Times New Roman" pitchFamily="18" charset="0"/>
              </a:rPr>
              <a:t>                              И в истории веков </a:t>
            </a:r>
            <a:endParaRPr lang="ru-RU" sz="12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200" i="1" dirty="0" smtClean="0">
                <a:latin typeface="Times New Roman" pitchFamily="18" charset="0"/>
                <a:ea typeface="Times New Roman" pitchFamily="18" charset="0"/>
                <a:cs typeface="Times New Roman" pitchFamily="18" charset="0"/>
              </a:rPr>
              <a:t>                              И потомок не забудет </a:t>
            </a:r>
            <a:endParaRPr lang="ru-RU" sz="12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200" i="1" dirty="0" smtClean="0">
                <a:latin typeface="Times New Roman" pitchFamily="18" charset="0"/>
                <a:ea typeface="Times New Roman" pitchFamily="18" charset="0"/>
                <a:cs typeface="Times New Roman" pitchFamily="18" charset="0"/>
              </a:rPr>
              <a:t>                              Наших славных земляков…</a:t>
            </a:r>
            <a:endParaRPr lang="ru-RU" sz="12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200" i="1" dirty="0" smtClean="0">
                <a:latin typeface="Times New Roman" pitchFamily="18" charset="0"/>
                <a:ea typeface="Times New Roman" pitchFamily="18" charset="0"/>
                <a:cs typeface="Times New Roman" pitchFamily="18" charset="0"/>
              </a:rPr>
              <a:t>                   В фильмах не было такого,</a:t>
            </a:r>
            <a:endParaRPr lang="ru-RU" sz="12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200" i="1" dirty="0" smtClean="0">
                <a:latin typeface="Times New Roman" pitchFamily="18" charset="0"/>
                <a:ea typeface="Times New Roman" pitchFamily="18" charset="0"/>
                <a:cs typeface="Times New Roman" pitchFamily="18" charset="0"/>
              </a:rPr>
              <a:t>                   Что, грустна и весела, </a:t>
            </a:r>
            <a:endParaRPr lang="ru-RU" sz="12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200" i="1" dirty="0" smtClean="0">
                <a:latin typeface="Times New Roman" pitchFamily="18" charset="0"/>
                <a:ea typeface="Times New Roman" pitchFamily="18" charset="0"/>
                <a:cs typeface="Times New Roman" pitchFamily="18" charset="0"/>
              </a:rPr>
              <a:t>                   Наша Нона Мордюкова</a:t>
            </a:r>
            <a:endParaRPr lang="ru-RU" sz="12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200" i="1" dirty="0" smtClean="0">
                <a:latin typeface="Times New Roman" pitchFamily="18" charset="0"/>
                <a:ea typeface="Times New Roman" pitchFamily="18" charset="0"/>
                <a:cs typeface="Times New Roman" pitchFamily="18" charset="0"/>
              </a:rPr>
              <a:t>                   На экраны принесла.  </a:t>
            </a:r>
            <a:endParaRPr lang="ru-RU" sz="12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200" i="1" dirty="0" smtClean="0">
                <a:latin typeface="Times New Roman" pitchFamily="18" charset="0"/>
                <a:ea typeface="Times New Roman" pitchFamily="18" charset="0"/>
                <a:cs typeface="Times New Roman" pitchFamily="18" charset="0"/>
              </a:rPr>
              <a:t>                               В мире явится не скоро </a:t>
            </a:r>
            <a:endParaRPr lang="ru-RU" sz="12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200" i="1" dirty="0" smtClean="0">
                <a:latin typeface="Times New Roman" pitchFamily="18" charset="0"/>
                <a:ea typeface="Times New Roman" pitchFamily="18" charset="0"/>
                <a:cs typeface="Times New Roman" pitchFamily="18" charset="0"/>
              </a:rPr>
              <a:t>                               (Не любому по плечу!) </a:t>
            </a:r>
            <a:endParaRPr lang="ru-RU" sz="12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200" i="1" dirty="0" smtClean="0">
                <a:latin typeface="Times New Roman" pitchFamily="18" charset="0"/>
                <a:ea typeface="Times New Roman" pitchFamily="18" charset="0"/>
                <a:cs typeface="Times New Roman" pitchFamily="18" charset="0"/>
              </a:rPr>
              <a:t>                               Тип такого режиссера, </a:t>
            </a:r>
            <a:endParaRPr lang="ru-RU" sz="12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200" i="1" dirty="0" smtClean="0">
                <a:latin typeface="Times New Roman" pitchFamily="18" charset="0"/>
                <a:ea typeface="Times New Roman" pitchFamily="18" charset="0"/>
                <a:cs typeface="Times New Roman" pitchFamily="18" charset="0"/>
              </a:rPr>
              <a:t>                               Как </a:t>
            </a:r>
            <a:r>
              <a:rPr lang="ru-RU" sz="1200" i="1" dirty="0" err="1" smtClean="0">
                <a:latin typeface="Times New Roman" pitchFamily="18" charset="0"/>
                <a:ea typeface="Times New Roman" pitchFamily="18" charset="0"/>
                <a:cs typeface="Times New Roman" pitchFamily="18" charset="0"/>
              </a:rPr>
              <a:t>ейчанин</a:t>
            </a:r>
            <a:r>
              <a:rPr lang="ru-RU" sz="1200" i="1" dirty="0" smtClean="0">
                <a:latin typeface="Times New Roman" pitchFamily="18" charset="0"/>
                <a:ea typeface="Times New Roman" pitchFamily="18" charset="0"/>
                <a:cs typeface="Times New Roman" pitchFamily="18" charset="0"/>
              </a:rPr>
              <a:t> Бондарчук…  </a:t>
            </a:r>
            <a:endParaRPr lang="ru-RU" sz="12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200" i="1" dirty="0" smtClean="0">
                <a:latin typeface="Times New Roman" pitchFamily="18" charset="0"/>
                <a:ea typeface="Times New Roman" pitchFamily="18" charset="0"/>
                <a:cs typeface="Times New Roman" pitchFamily="18" charset="0"/>
              </a:rPr>
              <a:t>                    … И Павленко, и Анохин, </a:t>
            </a:r>
            <a:endParaRPr lang="ru-RU" sz="12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200" i="1" dirty="0" smtClean="0">
                <a:latin typeface="Times New Roman" pitchFamily="18" charset="0"/>
                <a:ea typeface="Times New Roman" pitchFamily="18" charset="0"/>
                <a:cs typeface="Times New Roman" pitchFamily="18" charset="0"/>
              </a:rPr>
              <a:t>                    </a:t>
            </a:r>
            <a:r>
              <a:rPr lang="ru-RU" sz="1200" i="1" dirty="0" err="1" smtClean="0">
                <a:latin typeface="Times New Roman" pitchFamily="18" charset="0"/>
                <a:ea typeface="Times New Roman" pitchFamily="18" charset="0"/>
                <a:cs typeface="Times New Roman" pitchFamily="18" charset="0"/>
              </a:rPr>
              <a:t>Джанибеков</a:t>
            </a:r>
            <a:r>
              <a:rPr lang="ru-RU" sz="1200" i="1" dirty="0" smtClean="0">
                <a:latin typeface="Times New Roman" pitchFamily="18" charset="0"/>
                <a:ea typeface="Times New Roman" pitchFamily="18" charset="0"/>
                <a:cs typeface="Times New Roman" pitchFamily="18" charset="0"/>
              </a:rPr>
              <a:t> и Шутко,</a:t>
            </a:r>
            <a:endParaRPr lang="ru-RU" sz="12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200" i="1" dirty="0" smtClean="0">
                <a:latin typeface="Times New Roman" pitchFamily="18" charset="0"/>
                <a:ea typeface="Times New Roman" pitchFamily="18" charset="0"/>
                <a:cs typeface="Times New Roman" pitchFamily="18" charset="0"/>
              </a:rPr>
              <a:t>                    Бут и Чага, и Митрохин – </a:t>
            </a:r>
            <a:endParaRPr lang="ru-RU" sz="12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200" i="1" dirty="0" smtClean="0">
                <a:latin typeface="Times New Roman" pitchFamily="18" charset="0"/>
                <a:ea typeface="Times New Roman" pitchFamily="18" charset="0"/>
                <a:cs typeface="Times New Roman" pitchFamily="18" charset="0"/>
              </a:rPr>
              <a:t>                    Все взлетели высоко.</a:t>
            </a:r>
            <a:endParaRPr lang="ru-RU" sz="12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200" i="1" dirty="0" smtClean="0">
                <a:latin typeface="Times New Roman" pitchFamily="18" charset="0"/>
                <a:ea typeface="Times New Roman" pitchFamily="18" charset="0"/>
                <a:cs typeface="Times New Roman" pitchFamily="18" charset="0"/>
              </a:rPr>
              <a:t>                               Как же ими не гордиться?!</a:t>
            </a:r>
            <a:endParaRPr lang="ru-RU" sz="12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200" i="1" dirty="0" smtClean="0">
                <a:latin typeface="Times New Roman" pitchFamily="18" charset="0"/>
                <a:ea typeface="Times New Roman" pitchFamily="18" charset="0"/>
                <a:cs typeface="Times New Roman" pitchFamily="18" charset="0"/>
              </a:rPr>
              <a:t>                               Как же их не воспевать?! </a:t>
            </a:r>
            <a:endParaRPr lang="ru-RU" sz="12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200" i="1" dirty="0" smtClean="0">
                <a:latin typeface="Times New Roman" pitchFamily="18" charset="0"/>
                <a:ea typeface="Times New Roman" pitchFamily="18" charset="0"/>
                <a:cs typeface="Times New Roman" pitchFamily="18" charset="0"/>
              </a:rPr>
              <a:t>                               И в посёлках, и в станицах, </a:t>
            </a:r>
            <a:endParaRPr lang="ru-RU" sz="12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200" i="1" dirty="0" smtClean="0">
                <a:latin typeface="Times New Roman" pitchFamily="18" charset="0"/>
                <a:ea typeface="Times New Roman" pitchFamily="18" charset="0"/>
                <a:cs typeface="Times New Roman" pitchFamily="18" charset="0"/>
              </a:rPr>
              <a:t>                               Дай же Бог, и Вам взлетать! </a:t>
            </a:r>
            <a:endParaRPr lang="ru-RU" sz="12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200" dirty="0" smtClean="0">
                <a:latin typeface="Times New Roman" pitchFamily="18" charset="0"/>
                <a:ea typeface="Times New Roman" pitchFamily="18" charset="0"/>
                <a:cs typeface="Times New Roman" pitchFamily="18" charset="0"/>
              </a:rPr>
              <a:t>                                                                                 </a:t>
            </a:r>
            <a:r>
              <a:rPr lang="ru-RU" sz="1000" b="1" i="1" dirty="0" smtClean="0">
                <a:latin typeface="Times New Roman" pitchFamily="18" charset="0"/>
                <a:ea typeface="Times New Roman" pitchFamily="18" charset="0"/>
                <a:cs typeface="Times New Roman" pitchFamily="18" charset="0"/>
              </a:rPr>
              <a:t>31 августа 2003 г., г. Ейск</a:t>
            </a:r>
            <a:r>
              <a:rPr lang="ru-RU" sz="1000" i="1" dirty="0" smtClean="0">
                <a:latin typeface="Times New Roman" pitchFamily="18" charset="0"/>
                <a:ea typeface="Times New Roman" pitchFamily="18" charset="0"/>
                <a:cs typeface="Times New Roman" pitchFamily="18" charset="0"/>
              </a:rPr>
              <a:t>                                                                          </a:t>
            </a:r>
            <a:endParaRPr lang="ru-RU" sz="1000" dirty="0" smtClean="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71472" y="1071546"/>
            <a:ext cx="8072494" cy="4832092"/>
          </a:xfrm>
          <a:prstGeom prst="rect">
            <a:avLst/>
          </a:prstGeom>
        </p:spPr>
        <p:txBody>
          <a:bodyPr wrap="square">
            <a:spAutoFit/>
          </a:bodyPr>
          <a:lstStyle/>
          <a:p>
            <a:pPr algn="ctr">
              <a:buNone/>
            </a:pPr>
            <a:r>
              <a:rPr lang="ru-RU" sz="1400" b="1" dirty="0" smtClean="0">
                <a:latin typeface="Times New Roman" pitchFamily="18" charset="0"/>
                <a:cs typeface="Times New Roman" pitchFamily="18" charset="0"/>
              </a:rPr>
              <a:t>Используемые архивные документы МКУ «Архив»:</a:t>
            </a:r>
          </a:p>
          <a:p>
            <a:pPr>
              <a:buNone/>
            </a:pPr>
            <a:endParaRPr lang="ru-RU" sz="1400" b="1" dirty="0" smtClean="0">
              <a:latin typeface="Times New Roman" pitchFamily="18" charset="0"/>
              <a:cs typeface="Times New Roman" pitchFamily="18" charset="0"/>
            </a:endParaRPr>
          </a:p>
          <a:p>
            <a:pPr>
              <a:buNone/>
            </a:pPr>
            <a:r>
              <a:rPr lang="ru-RU" sz="1400" dirty="0" smtClean="0">
                <a:latin typeface="Times New Roman" pitchFamily="18" charset="0"/>
                <a:cs typeface="Times New Roman" pitchFamily="18" charset="0"/>
              </a:rPr>
              <a:t>1. Ф.Р-602.Оп.1. «</a:t>
            </a:r>
            <a:r>
              <a:rPr lang="ru-RU" sz="1400" dirty="0" err="1" smtClean="0">
                <a:latin typeface="Times New Roman" pitchFamily="18" charset="0"/>
                <a:cs typeface="Times New Roman" pitchFamily="18" charset="0"/>
              </a:rPr>
              <a:t>Котенко</a:t>
            </a:r>
            <a:r>
              <a:rPr lang="ru-RU" sz="1400" dirty="0" smtClean="0">
                <a:latin typeface="Times New Roman" pitchFamily="18" charset="0"/>
                <a:cs typeface="Times New Roman" pitchFamily="18" charset="0"/>
              </a:rPr>
              <a:t> Евгений Александрович (06.03.1930-02.06.2012), учёный, поэт, писатель».</a:t>
            </a:r>
          </a:p>
          <a:p>
            <a:pPr>
              <a:buNone/>
            </a:pPr>
            <a:r>
              <a:rPr lang="ru-RU" sz="1400" dirty="0" smtClean="0">
                <a:latin typeface="Times New Roman" pitchFamily="18" charset="0"/>
                <a:cs typeface="Times New Roman" pitchFamily="18" charset="0"/>
              </a:rPr>
              <a:t>2. Фотодокументы МКУ «Архив».</a:t>
            </a:r>
          </a:p>
          <a:p>
            <a:r>
              <a:rPr lang="ru-RU" sz="1400" dirty="0" smtClean="0">
                <a:latin typeface="Times New Roman" pitchFamily="18" charset="0"/>
                <a:cs typeface="Times New Roman" pitchFamily="18" charset="0"/>
              </a:rPr>
              <a:t>3. Библиотека СИФ.</a:t>
            </a:r>
          </a:p>
          <a:p>
            <a:endParaRPr lang="ru-RU" sz="1400" dirty="0" smtClean="0">
              <a:latin typeface="Times New Roman" pitchFamily="18" charset="0"/>
              <a:cs typeface="Times New Roman" pitchFamily="18" charset="0"/>
            </a:endParaRPr>
          </a:p>
          <a:p>
            <a:pPr algn="ctr">
              <a:buNone/>
            </a:pPr>
            <a:r>
              <a:rPr lang="ru-RU" sz="1400" b="1" dirty="0" smtClean="0">
                <a:latin typeface="Times New Roman" pitchFamily="18" charset="0"/>
                <a:cs typeface="Times New Roman" pitchFamily="18" charset="0"/>
              </a:rPr>
              <a:t>Другие источники и литература: </a:t>
            </a:r>
          </a:p>
          <a:p>
            <a:pPr>
              <a:buNone/>
            </a:pPr>
            <a:endParaRPr lang="ru-RU" sz="1400" b="1" dirty="0" smtClean="0">
              <a:latin typeface="Times New Roman" pitchFamily="18" charset="0"/>
              <a:cs typeface="Times New Roman" pitchFamily="18" charset="0"/>
            </a:endParaRPr>
          </a:p>
          <a:p>
            <a:pPr>
              <a:buNone/>
            </a:pPr>
            <a:r>
              <a:rPr lang="ru-RU" sz="1400" dirty="0" smtClean="0">
                <a:latin typeface="Times New Roman" pitchFamily="18" charset="0"/>
                <a:cs typeface="Times New Roman" pitchFamily="18" charset="0"/>
              </a:rPr>
              <a:t>4. Александрова Г.В.  Эпоха кино.- М.: Политиздат, 1976.</a:t>
            </a:r>
          </a:p>
          <a:p>
            <a:pPr>
              <a:buNone/>
            </a:pPr>
            <a:r>
              <a:rPr lang="ru-RU" sz="1400" dirty="0" smtClean="0">
                <a:latin typeface="Times New Roman" pitchFamily="18" charset="0"/>
                <a:cs typeface="Times New Roman" pitchFamily="18" charset="0"/>
              </a:rPr>
              <a:t>5. Документальный фильм режиссера </a:t>
            </a:r>
            <a:r>
              <a:rPr lang="ru-RU" sz="1400" dirty="0" err="1" smtClean="0">
                <a:latin typeface="Times New Roman" pitchFamily="18" charset="0"/>
                <a:cs typeface="Times New Roman" pitchFamily="18" charset="0"/>
              </a:rPr>
              <a:t>Дзига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Вертов</a:t>
            </a:r>
            <a:r>
              <a:rPr lang="ru-RU" sz="1400" dirty="0" smtClean="0">
                <a:latin typeface="Times New Roman" pitchFamily="18" charset="0"/>
                <a:cs typeface="Times New Roman" pitchFamily="18" charset="0"/>
              </a:rPr>
              <a:t> «Человек с киноаппаратом», 1929:</a:t>
            </a:r>
          </a:p>
          <a:p>
            <a:r>
              <a:rPr lang="ru-RU" sz="1400" u="sng" dirty="0" smtClean="0">
                <a:latin typeface="Times New Roman" pitchFamily="18" charset="0"/>
                <a:cs typeface="Times New Roman" pitchFamily="18" charset="0"/>
                <a:hlinkClick r:id="rId2"/>
              </a:rPr>
              <a:t>https://www.culture.ru/movies/389/chelovek-s-kinoapparatom</a:t>
            </a:r>
            <a:r>
              <a:rPr lang="ru-RU" sz="1400" u="sng"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6. </a:t>
            </a:r>
            <a:r>
              <a:rPr lang="ru-RU" sz="1400" dirty="0" err="1" smtClean="0">
                <a:latin typeface="Times New Roman" pitchFamily="18" charset="0"/>
                <a:cs typeface="Times New Roman" pitchFamily="18" charset="0"/>
              </a:rPr>
              <a:t>Меницкий</a:t>
            </a:r>
            <a:r>
              <a:rPr lang="ru-RU" sz="1400" dirty="0" smtClean="0">
                <a:latin typeface="Times New Roman" pitchFamily="18" charset="0"/>
                <a:cs typeface="Times New Roman" pitchFamily="18" charset="0"/>
              </a:rPr>
              <a:t> И.А. «Революционное движение военных годов (1914-1917): очерки и материалы. Т. 2» - М.,1924.</a:t>
            </a:r>
          </a:p>
          <a:p>
            <a:r>
              <a:rPr lang="ru-RU" sz="1400" dirty="0" smtClean="0">
                <a:latin typeface="Times New Roman" pitchFamily="18" charset="0"/>
                <a:cs typeface="Times New Roman" pitchFamily="18" charset="0"/>
              </a:rPr>
              <a:t>7. Фонды Государственного архива Краснодарского края (ГАКК).</a:t>
            </a:r>
          </a:p>
          <a:p>
            <a:r>
              <a:rPr lang="ru-RU" sz="1400" dirty="0" smtClean="0">
                <a:latin typeface="Times New Roman" pitchFamily="18" charset="0"/>
                <a:cs typeface="Times New Roman" pitchFamily="18" charset="0"/>
              </a:rPr>
              <a:t>8. Фонды Ейского историко-краеведческого музея им. В.В. Самсонова.</a:t>
            </a:r>
          </a:p>
          <a:p>
            <a:pPr>
              <a:buNone/>
            </a:pPr>
            <a:r>
              <a:rPr lang="ru-RU" sz="1400" dirty="0" smtClean="0">
                <a:latin typeface="Times New Roman" pitchFamily="18" charset="0"/>
                <a:cs typeface="Times New Roman" pitchFamily="18" charset="0"/>
              </a:rPr>
              <a:t>9. Фотографии и документы из семейного архива Е.А. </a:t>
            </a:r>
            <a:r>
              <a:rPr lang="ru-RU" sz="1400" dirty="0" err="1" smtClean="0">
                <a:latin typeface="Times New Roman" pitchFamily="18" charset="0"/>
                <a:cs typeface="Times New Roman" pitchFamily="18" charset="0"/>
              </a:rPr>
              <a:t>Котенко</a:t>
            </a:r>
            <a:r>
              <a:rPr lang="ru-RU" sz="1400" dirty="0" smtClean="0">
                <a:latin typeface="Times New Roman" pitchFamily="18" charset="0"/>
                <a:cs typeface="Times New Roman" pitchFamily="18" charset="0"/>
              </a:rPr>
              <a:t>.</a:t>
            </a: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pPr algn="ctr">
              <a:buNone/>
            </a:pPr>
            <a:r>
              <a:rPr lang="ru-RU" sz="1400" b="1" dirty="0" smtClean="0">
                <a:latin typeface="Times New Roman" pitchFamily="18" charset="0"/>
                <a:cs typeface="Times New Roman" pitchFamily="18" charset="0"/>
              </a:rPr>
              <a:t>Авторы: </a:t>
            </a:r>
          </a:p>
          <a:p>
            <a:pPr algn="ctr">
              <a:buNone/>
            </a:pPr>
            <a:endParaRPr lang="ru-RU" sz="1400" b="1" dirty="0" smtClean="0">
              <a:latin typeface="Times New Roman" pitchFamily="18" charset="0"/>
              <a:cs typeface="Times New Roman" pitchFamily="18" charset="0"/>
            </a:endParaRPr>
          </a:p>
          <a:p>
            <a:pPr algn="ctr">
              <a:buNone/>
            </a:pPr>
            <a:r>
              <a:rPr lang="ru-RU" sz="1400" b="1" dirty="0" smtClean="0">
                <a:latin typeface="Times New Roman" pitchFamily="18" charset="0"/>
                <a:cs typeface="Times New Roman" pitchFamily="18" charset="0"/>
              </a:rPr>
              <a:t>Пулатова Юлия Леонидовна – </a:t>
            </a:r>
            <a:r>
              <a:rPr lang="ru-RU" sz="1400" dirty="0" smtClean="0">
                <a:latin typeface="Times New Roman" pitchFamily="18" charset="0"/>
                <a:cs typeface="Times New Roman" pitchFamily="18" charset="0"/>
              </a:rPr>
              <a:t>директор  МКУ «Архив»,</a:t>
            </a:r>
            <a:r>
              <a:rPr lang="ru-RU" sz="1400" b="1"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algn="ctr">
              <a:buNone/>
            </a:pPr>
            <a:r>
              <a:rPr lang="ru-RU" sz="1400" b="1" dirty="0" smtClean="0">
                <a:latin typeface="Times New Roman" pitchFamily="18" charset="0"/>
                <a:cs typeface="Times New Roman" pitchFamily="18" charset="0"/>
              </a:rPr>
              <a:t>                  Шананин Сергей Петрович – </a:t>
            </a:r>
            <a:r>
              <a:rPr lang="ru-RU" sz="1400" dirty="0" smtClean="0">
                <a:latin typeface="Times New Roman" pitchFamily="18" charset="0"/>
                <a:cs typeface="Times New Roman" pitchFamily="18" charset="0"/>
              </a:rPr>
              <a:t>ведущий специалист МКУ «Архив».</a:t>
            </a:r>
            <a:endParaRPr lang="ru-RU" sz="1400" dirty="0">
              <a:latin typeface="Times New Roman" pitchFamily="18" charset="0"/>
              <a:cs typeface="Times New Roman" pitchFamily="18" charset="0"/>
            </a:endParaRPr>
          </a:p>
        </p:txBody>
      </p:sp>
      <p:sp>
        <p:nvSpPr>
          <p:cNvPr id="6" name="Прямоугольник 5"/>
          <p:cNvSpPr/>
          <p:nvPr/>
        </p:nvSpPr>
        <p:spPr>
          <a:xfrm>
            <a:off x="2285984" y="285728"/>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00232" y="285728"/>
            <a:ext cx="5143536" cy="461665"/>
          </a:xfrm>
          <a:prstGeom prst="rect">
            <a:avLst/>
          </a:prstGeom>
          <a:noFill/>
        </p:spPr>
        <p:txBody>
          <a:bodyPr wrap="square" rtlCol="0">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
        <p:nvSpPr>
          <p:cNvPr id="6" name="TextBox 5"/>
          <p:cNvSpPr txBox="1"/>
          <p:nvPr/>
        </p:nvSpPr>
        <p:spPr>
          <a:xfrm>
            <a:off x="285720" y="5214950"/>
            <a:ext cx="3929090" cy="1169551"/>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Запись о смерти отца К.И. Шутко                 Ивана Трофимовича в книге ЗАГС г. Ейска, </a:t>
            </a:r>
          </a:p>
          <a:p>
            <a:pPr algn="ctr"/>
            <a:r>
              <a:rPr lang="ru-RU" sz="1400" dirty="0" smtClean="0">
                <a:latin typeface="Times New Roman" pitchFamily="18" charset="0"/>
                <a:cs typeface="Times New Roman" pitchFamily="18" charset="0"/>
              </a:rPr>
              <a:t>1922 г.</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МКУ «Архив» Ф.Р-587.Оп.1. Д.22. Л.661.</a:t>
            </a:r>
            <a:endParaRPr lang="ru-RU" sz="1400" i="1" dirty="0">
              <a:latin typeface="Times New Roman" pitchFamily="18" charset="0"/>
              <a:cs typeface="Times New Roman" pitchFamily="18" charset="0"/>
            </a:endParaRPr>
          </a:p>
        </p:txBody>
      </p:sp>
      <p:sp>
        <p:nvSpPr>
          <p:cNvPr id="7" name="Прямоугольник 6"/>
          <p:cNvSpPr/>
          <p:nvPr/>
        </p:nvSpPr>
        <p:spPr>
          <a:xfrm>
            <a:off x="4000496" y="5357826"/>
            <a:ext cx="5000660" cy="738664"/>
          </a:xfrm>
          <a:prstGeom prst="rect">
            <a:avLst/>
          </a:prstGeom>
        </p:spPr>
        <p:txBody>
          <a:bodyPr wrap="square">
            <a:spAutoFit/>
          </a:bodyPr>
          <a:lstStyle/>
          <a:p>
            <a:pPr algn="ctr"/>
            <a:r>
              <a:rPr lang="ru-RU" sz="1400" dirty="0" smtClean="0">
                <a:latin typeface="Times New Roman" pitchFamily="18" charset="0"/>
                <a:cs typeface="Times New Roman" pitchFamily="18" charset="0"/>
              </a:rPr>
              <a:t>Дом в г. Ейске, в котором  жил и умер отец  </a:t>
            </a:r>
          </a:p>
          <a:p>
            <a:pPr algn="ctr"/>
            <a:r>
              <a:rPr lang="ru-RU" sz="1400" dirty="0" smtClean="0">
                <a:latin typeface="Times New Roman" pitchFamily="18" charset="0"/>
                <a:cs typeface="Times New Roman" pitchFamily="18" charset="0"/>
              </a:rPr>
              <a:t>К.И. </a:t>
            </a:r>
            <a:r>
              <a:rPr lang="ru-RU" sz="1400" dirty="0" err="1" smtClean="0">
                <a:latin typeface="Times New Roman" pitchFamily="18" charset="0"/>
                <a:cs typeface="Times New Roman" pitchFamily="18" charset="0"/>
              </a:rPr>
              <a:t>Шутко</a:t>
            </a:r>
            <a:r>
              <a:rPr lang="ru-RU" sz="1400" dirty="0" smtClean="0">
                <a:latin typeface="Times New Roman" pitchFamily="18" charset="0"/>
                <a:cs typeface="Times New Roman" pitchFamily="18" charset="0"/>
              </a:rPr>
              <a:t>  в 1922 г., 2017 г.</a:t>
            </a:r>
          </a:p>
          <a:p>
            <a:pPr algn="ctr"/>
            <a:endParaRPr lang="ru-RU" sz="1400" dirty="0" smtClean="0">
              <a:latin typeface="Times New Roman" pitchFamily="18" charset="0"/>
              <a:cs typeface="Times New Roman" pitchFamily="18" charset="0"/>
            </a:endParaRPr>
          </a:p>
        </p:txBody>
      </p:sp>
      <p:pic>
        <p:nvPicPr>
          <p:cNvPr id="61443" name="Picture 3" descr="C:\Documents and Settings\u07_07\Рабочий стол\ШУТКО\image1597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7158" y="1000108"/>
            <a:ext cx="3404460" cy="4111298"/>
          </a:xfrm>
          <a:prstGeom prst="rect">
            <a:avLst/>
          </a:prstGeom>
          <a:noFill/>
        </p:spPr>
      </p:pic>
      <p:pic>
        <p:nvPicPr>
          <p:cNvPr id="61444" name="Picture 4" descr="C:\Documents and Settings\u07_07\Рабочий стол\ШУТКО\частилище\DSC0928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71934" y="1428735"/>
            <a:ext cx="4908920" cy="364333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07_07\Рабочий стол\ШУТКО\частилище\реальное училище.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7158" y="1142984"/>
            <a:ext cx="2786082" cy="4032410"/>
          </a:xfrm>
          <a:prstGeom prst="rect">
            <a:avLst/>
          </a:prstGeom>
          <a:noFill/>
        </p:spPr>
      </p:pic>
      <p:pic>
        <p:nvPicPr>
          <p:cNvPr id="1027" name="Picture 3" descr="C:\Documents and Settings\u07_07\Рабочий стол\ШУТКО\частилище\Ейск Реальное училище 1916-17гг.jpg"/>
          <p:cNvPicPr>
            <a:picLocks noChangeAspect="1" noChangeArrowheads="1"/>
          </p:cNvPicPr>
          <p:nvPr/>
        </p:nvPicPr>
        <p:blipFill>
          <a:blip r:embed="rId3"/>
          <a:srcRect/>
          <a:stretch>
            <a:fillRect/>
          </a:stretch>
        </p:blipFill>
        <p:spPr bwMode="auto">
          <a:xfrm>
            <a:off x="3643306" y="1214422"/>
            <a:ext cx="5345700" cy="3929090"/>
          </a:xfrm>
          <a:prstGeom prst="rect">
            <a:avLst/>
          </a:prstGeom>
          <a:noFill/>
        </p:spPr>
      </p:pic>
      <p:sp>
        <p:nvSpPr>
          <p:cNvPr id="6" name="TextBox 5"/>
          <p:cNvSpPr txBox="1"/>
          <p:nvPr/>
        </p:nvSpPr>
        <p:spPr>
          <a:xfrm>
            <a:off x="0" y="5357826"/>
            <a:ext cx="3571868" cy="954107"/>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Кирилл Шутко учащийся Ейского</a:t>
            </a:r>
          </a:p>
          <a:p>
            <a:pPr algn="ctr"/>
            <a:r>
              <a:rPr lang="ru-RU" sz="1400" dirty="0" smtClean="0">
                <a:latin typeface="Times New Roman" pitchFamily="18" charset="0"/>
                <a:cs typeface="Times New Roman" pitchFamily="18" charset="0"/>
              </a:rPr>
              <a:t> реального училища,1899 г.</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i="1" dirty="0">
              <a:latin typeface="Times New Roman" pitchFamily="18" charset="0"/>
              <a:cs typeface="Times New Roman" pitchFamily="18" charset="0"/>
            </a:endParaRPr>
          </a:p>
        </p:txBody>
      </p:sp>
      <p:sp>
        <p:nvSpPr>
          <p:cNvPr id="7" name="Прямоугольник 6"/>
          <p:cNvSpPr/>
          <p:nvPr/>
        </p:nvSpPr>
        <p:spPr>
          <a:xfrm>
            <a:off x="4000496" y="5357826"/>
            <a:ext cx="4572000" cy="738664"/>
          </a:xfrm>
          <a:prstGeom prst="rect">
            <a:avLst/>
          </a:prstGeom>
        </p:spPr>
        <p:txBody>
          <a:bodyPr>
            <a:spAutoFit/>
          </a:bodyPr>
          <a:lstStyle/>
          <a:p>
            <a:pPr algn="ctr"/>
            <a:r>
              <a:rPr lang="ru-RU" sz="1400" dirty="0" smtClean="0">
                <a:latin typeface="Times New Roman" pitchFamily="18" charset="0"/>
                <a:cs typeface="Times New Roman" pitchFamily="18" charset="0"/>
              </a:rPr>
              <a:t>Во дворе Ейского реального училища, начало ХХ в. </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dirty="0"/>
          </a:p>
        </p:txBody>
      </p:sp>
      <p:sp>
        <p:nvSpPr>
          <p:cNvPr id="8" name="Прямоугольник 7"/>
          <p:cNvSpPr/>
          <p:nvPr/>
        </p:nvSpPr>
        <p:spPr>
          <a:xfrm>
            <a:off x="2000232" y="285728"/>
            <a:ext cx="5143520" cy="461665"/>
          </a:xfrm>
          <a:prstGeom prst="rect">
            <a:avLst/>
          </a:prstGeom>
        </p:spPr>
        <p:txBody>
          <a:bodyPr wrap="square">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0034" y="4929198"/>
            <a:ext cx="3857652" cy="954107"/>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Вид на здание Ейского реального училища,  </a:t>
            </a:r>
          </a:p>
          <a:p>
            <a:pPr algn="ctr"/>
            <a:r>
              <a:rPr lang="ru-RU" sz="1400" dirty="0" smtClean="0">
                <a:latin typeface="Times New Roman" pitchFamily="18" charset="0"/>
                <a:cs typeface="Times New Roman" pitchFamily="18" charset="0"/>
              </a:rPr>
              <a:t>где учился К.И. Шутко до 1901 г.</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i="1" dirty="0">
              <a:latin typeface="Times New Roman" pitchFamily="18" charset="0"/>
              <a:cs typeface="Times New Roman" pitchFamily="18" charset="0"/>
            </a:endParaRPr>
          </a:p>
        </p:txBody>
      </p:sp>
      <p:sp>
        <p:nvSpPr>
          <p:cNvPr id="7" name="Прямоугольник 6"/>
          <p:cNvSpPr/>
          <p:nvPr/>
        </p:nvSpPr>
        <p:spPr>
          <a:xfrm>
            <a:off x="4357686" y="4929198"/>
            <a:ext cx="4572032" cy="954107"/>
          </a:xfrm>
          <a:prstGeom prst="rect">
            <a:avLst/>
          </a:prstGeom>
        </p:spPr>
        <p:txBody>
          <a:bodyPr wrap="square">
            <a:spAutoFit/>
          </a:bodyPr>
          <a:lstStyle/>
          <a:p>
            <a:pPr algn="ctr"/>
            <a:r>
              <a:rPr lang="ru-RU" sz="1400" dirty="0" smtClean="0">
                <a:latin typeface="Times New Roman" pitchFamily="18" charset="0"/>
                <a:cs typeface="Times New Roman" pitchFamily="18" charset="0"/>
              </a:rPr>
              <a:t>Вид на здание купеческого собрания в г. Ейске, где ставили  театральные пьесы в начале ХХ в. </a:t>
            </a:r>
          </a:p>
          <a:p>
            <a:pPr algn="ctr"/>
            <a:endParaRPr lang="ru-RU" sz="1400" dirty="0" smtClean="0">
              <a:latin typeface="Times New Roman" pitchFamily="18" charset="0"/>
              <a:cs typeface="Times New Roman" pitchFamily="18" charset="0"/>
            </a:endParaRPr>
          </a:p>
          <a:p>
            <a:pPr algn="ctr"/>
            <a:r>
              <a:rPr lang="ru-RU" sz="1400" i="1" dirty="0" smtClean="0">
                <a:latin typeface="Times New Roman" pitchFamily="18" charset="0"/>
                <a:cs typeface="Times New Roman" pitchFamily="18" charset="0"/>
              </a:rPr>
              <a:t>Личный архив Е.А. </a:t>
            </a:r>
            <a:r>
              <a:rPr lang="ru-RU" sz="1400" i="1" dirty="0" err="1" smtClean="0">
                <a:latin typeface="Times New Roman" pitchFamily="18" charset="0"/>
                <a:cs typeface="Times New Roman" pitchFamily="18" charset="0"/>
              </a:rPr>
              <a:t>Котенко</a:t>
            </a:r>
            <a:endParaRPr lang="ru-RU" sz="1400" dirty="0"/>
          </a:p>
        </p:txBody>
      </p:sp>
      <p:pic>
        <p:nvPicPr>
          <p:cNvPr id="3074" name="Picture 2" descr="\\192.168.1.222\обмен для всех\АРХИВ МКУ\ейсое реальное училище.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9914" y="1500174"/>
            <a:ext cx="4036334" cy="3071834"/>
          </a:xfrm>
          <a:prstGeom prst="rect">
            <a:avLst/>
          </a:prstGeom>
          <a:noFill/>
        </p:spPr>
      </p:pic>
      <p:pic>
        <p:nvPicPr>
          <p:cNvPr id="3075" name="Picture 3" descr="\\192.168.1.222\обмен для всех\АРХИВ МКУ\муковин.jpg"/>
          <p:cNvPicPr>
            <a:picLocks noChangeAspect="1" noChangeArrowheads="1"/>
          </p:cNvPicPr>
          <p:nvPr/>
        </p:nvPicPr>
        <p:blipFill>
          <a:blip r:embed="rId3" cstate="screen">
            <a:lum bright="10000"/>
            <a:extLst>
              <a:ext uri="{28A0092B-C50C-407E-A947-70E740481C1C}">
                <a14:useLocalDpi xmlns:a14="http://schemas.microsoft.com/office/drawing/2010/main"/>
              </a:ext>
            </a:extLst>
          </a:blip>
          <a:srcRect/>
          <a:stretch>
            <a:fillRect/>
          </a:stretch>
        </p:blipFill>
        <p:spPr bwMode="auto">
          <a:xfrm>
            <a:off x="4691496" y="1500173"/>
            <a:ext cx="4238221" cy="3140713"/>
          </a:xfrm>
          <a:prstGeom prst="rect">
            <a:avLst/>
          </a:prstGeom>
          <a:noFill/>
        </p:spPr>
      </p:pic>
      <p:sp>
        <p:nvSpPr>
          <p:cNvPr id="8" name="Прямоугольник 7"/>
          <p:cNvSpPr/>
          <p:nvPr/>
        </p:nvSpPr>
        <p:spPr>
          <a:xfrm>
            <a:off x="2286000" y="285728"/>
            <a:ext cx="4572000" cy="461665"/>
          </a:xfrm>
          <a:prstGeom prst="rect">
            <a:avLst/>
          </a:prstGeom>
        </p:spPr>
        <p:txBody>
          <a:bodyPr>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480" y="285728"/>
            <a:ext cx="5715040" cy="461665"/>
          </a:xfrm>
          <a:prstGeom prst="rect">
            <a:avLst/>
          </a:prstGeom>
          <a:noFill/>
        </p:spPr>
        <p:txBody>
          <a:bodyPr wrap="square" rtlCol="0">
            <a:spAutoFit/>
          </a:bodyPr>
          <a:lstStyle/>
          <a:p>
            <a:pPr lvl="0" algn="ctr"/>
            <a:r>
              <a:rPr lang="ru-RU" sz="1200" b="1" i="1" dirty="0" smtClean="0">
                <a:solidFill>
                  <a:srgbClr val="C00000"/>
                </a:solidFill>
                <a:latin typeface="Times New Roman" pitchFamily="18" charset="0"/>
                <a:ea typeface="Calibri" pitchFamily="34" charset="0"/>
                <a:cs typeface="Times New Roman" pitchFamily="18" charset="0"/>
              </a:rPr>
              <a:t>Жизнь и судьба Кирилла Ивановича Шутко – революционера и                            деятеля советской киноиндустрии  в 20-30-е годы ХХ века</a:t>
            </a:r>
            <a:endParaRPr lang="ru-RU" sz="1200" i="1" dirty="0" smtClean="0">
              <a:solidFill>
                <a:srgbClr val="C00000"/>
              </a:solidFill>
              <a:latin typeface="Arial" pitchFamily="34" charset="0"/>
            </a:endParaRPr>
          </a:p>
        </p:txBody>
      </p:sp>
      <p:sp>
        <p:nvSpPr>
          <p:cNvPr id="69633" name="Rectangle 1"/>
          <p:cNvSpPr>
            <a:spLocks noChangeArrowheads="1"/>
          </p:cNvSpPr>
          <p:nvPr/>
        </p:nvSpPr>
        <p:spPr bwMode="auto">
          <a:xfrm>
            <a:off x="571472" y="1285860"/>
            <a:ext cx="8001056"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Ейские</a:t>
            </a: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знакомые и друзья, постановка «Ревизора»</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Ейская городская элита первое десятилетие ХХ в. увлекалась революционными идеями. В период первой российской революции  в г. Ейске существовали крупные партийные организации кадетов и социал-демократов, которые согласовывали друг с другом различные акции, демонстрации и т.д. Ейское отделение конституционно-демократической партии, возглавлял дворянин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Василий Никифорович Некрасов, а Ейское</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отделение социал-демократической партии, возглавлял юрист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Адриан</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Прокофьевич</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Подушка (1860-1941) из знаменитой ейской купеческой династии, брат кубанского украинского поэта Ивана Подушка (1845-1895) и  инициатор организации Ейского отряда самообороны в 1905 г.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г. Ейске с 1903 по 1908 годы существовало «Общество любителей изящных искусств», театральное направление возглавлял юрист Афанасий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Окоев</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(1872-умер после 1922), активно сотрудничавший с социал-демократами. В деятельности этого общества принимали участие представители многих известных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ейских</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семей.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Одним из представителей таких семейств был Кирилл Шутко. Кроме увлечения революционной деятельностью у него было ещё одно увлечение – искусство. В</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1905-1907 годах, Кирилл Шутко периодически бывал в Ейске. Во время одного из посещений города  К.И. Шутко играл  главную роль в постановке пьесы Н.В. Гоголя «Ревизор» - Хлестакова. Его друзья: Александр Архангельский (1889-1938), в будущем - известный советский поэт-пародист, выступил в роли попечителя богоугодных заведений Земляники, Роман Ефремов (1887-1932), впоследствии – революционер, член ВЦИК, первый заместитель Северокавказского крайисполкома, играл частного пристава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Уховёртова</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Спектакль имел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огромный</a:t>
            </a:r>
            <a:r>
              <a:rPr kumimoji="0" lang="ru-RU" sz="1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успех у ейской публики. По исследованиям Е.А. Котенко - декорации и костюмы к этой постановке создал московский друг Кирилла Шутко, Казимир Малевич (1879-1935),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молодой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художник-супремалист</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аслуживший впоследствии мировую известность как автор неординарной картины «Чёрный квадрат». На этом связь Малевича с Ейском не прервалась. Спустя годы, в 1927 г., третьей женой Казимира Малевича стала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ейчанка</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Наталья Андреевна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Манченко</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1902-1990).</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2990</TotalTime>
  <Words>6560</Words>
  <Application>Microsoft Office PowerPoint</Application>
  <PresentationFormat>Экран (4:3)</PresentationFormat>
  <Paragraphs>470</Paragraphs>
  <Slides>58</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58</vt:i4>
      </vt:variant>
    </vt:vector>
  </HeadingPairs>
  <TitlesOfParts>
    <vt:vector size="64" baseType="lpstr">
      <vt:lpstr>Arial</vt:lpstr>
      <vt:lpstr>Calibri</vt:lpstr>
      <vt:lpstr>Monotype Corsiva</vt:lpstr>
      <vt:lpstr>Times New Roman</vt:lpstr>
      <vt:lpstr>Vijaya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Администратор</dc:creator>
  <cp:lastModifiedBy>dimaciq</cp:lastModifiedBy>
  <cp:revision>424</cp:revision>
  <dcterms:modified xsi:type="dcterms:W3CDTF">2019-07-19T14:29:09Z</dcterms:modified>
</cp:coreProperties>
</file>