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5" r:id="rId1"/>
  </p:sldMasterIdLst>
  <p:notesMasterIdLst>
    <p:notesMasterId r:id="rId6"/>
  </p:notesMasterIdLst>
  <p:sldIdLst>
    <p:sldId id="257" r:id="rId2"/>
    <p:sldId id="272" r:id="rId3"/>
    <p:sldId id="273" r:id="rId4"/>
    <p:sldId id="275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929"/>
    <a:srgbClr val="FF0D0D"/>
    <a:srgbClr val="FC4918"/>
    <a:srgbClr val="F99E39"/>
    <a:srgbClr val="FFD961"/>
    <a:srgbClr val="F84242"/>
    <a:srgbClr val="F96161"/>
    <a:srgbClr val="F88608"/>
    <a:srgbClr val="6CF5FC"/>
    <a:srgbClr val="A7FF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3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C2FFD-EDEA-4DB4-9D4A-C403C93954EA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E6C8B-5504-4FF8-81CE-60C6D0D785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238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5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49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537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7496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19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341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300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908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07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41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512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49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00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7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20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86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14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E07821D-6569-44D3-86A0-A8D02C4DCE9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DDF0E-A90E-4E55-9EC9-478F1583A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8326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  <p:sldLayoutId id="2147484317" r:id="rId12"/>
    <p:sldLayoutId id="2147484318" r:id="rId13"/>
    <p:sldLayoutId id="2147484319" r:id="rId14"/>
    <p:sldLayoutId id="2147484320" r:id="rId15"/>
    <p:sldLayoutId id="2147484321" r:id="rId16"/>
    <p:sldLayoutId id="21474843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8614" y="117127"/>
            <a:ext cx="100937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мерах поддержки участников специальной военной операции и членов их семей, проживающих на территории муниципального образования Ейский муниципальный район Краснодарского края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588" y="1252832"/>
            <a:ext cx="11940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128588" y="1783977"/>
            <a:ext cx="5943599" cy="4859712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В муниципальном образовании Ейский муниципальный район организован патронаж семей участников специальной военной операции, который осуществляется администрацией Ейского городского поселения и администрациями сельских поселений Ейского района.</a:t>
            </a: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За каждой семьей закреплен сотрудник администрации.</a:t>
            </a: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С целью закрепления </a:t>
            </a:r>
            <a:r>
              <a:rPr lang="ru-RU" b="1" i="1" dirty="0" err="1" smtClean="0">
                <a:solidFill>
                  <a:srgbClr val="FF0000"/>
                </a:solidFill>
              </a:rPr>
              <a:t>куротора</a:t>
            </a:r>
            <a:r>
              <a:rPr lang="ru-RU" b="1" i="1" dirty="0" smtClean="0">
                <a:solidFill>
                  <a:srgbClr val="FF0000"/>
                </a:solidFill>
              </a:rPr>
              <a:t> можно обратиться в администрацию городского/сельского поселения, либо по телефону 2-17-58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6125597" y="1783977"/>
            <a:ext cx="5943599" cy="4859711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Для оказания правовой помощи можно обратиться: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Ейский филиал Фонда «Защитники Отечества» 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г. Ейск, ул. Победы, д. 105 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РМУК МКДЦ «Дом офицеров», 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контактный телефон 8-900-241-95-08</a:t>
            </a:r>
          </a:p>
          <a:p>
            <a:pPr algn="ctr"/>
            <a:endParaRPr lang="ru-RU" sz="2000" b="1" i="1" dirty="0">
              <a:solidFill>
                <a:srgbClr val="FF0000"/>
              </a:solidFill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ГКУ КК «</a:t>
            </a:r>
            <a:r>
              <a:rPr lang="ru-RU" sz="2000" b="1" i="1" dirty="0" err="1" smtClean="0">
                <a:solidFill>
                  <a:srgbClr val="FF0000"/>
                </a:solidFill>
              </a:rPr>
              <a:t>ГосЮрБюро</a:t>
            </a:r>
            <a:r>
              <a:rPr lang="ru-RU" sz="2000" b="1" i="1" dirty="0" smtClean="0">
                <a:solidFill>
                  <a:srgbClr val="FF0000"/>
                </a:solidFill>
              </a:rPr>
              <a:t> Краснодарского края»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г. Ейск, ул. Коммунаров, д. 4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контактный телефон 8-988-312-77-44</a:t>
            </a:r>
            <a:endParaRPr lang="ru-RU" sz="2000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24" y="-331696"/>
            <a:ext cx="1428752" cy="17974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926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альтернативный процесс 6"/>
          <p:cNvSpPr/>
          <p:nvPr/>
        </p:nvSpPr>
        <p:spPr>
          <a:xfrm>
            <a:off x="233083" y="1170840"/>
            <a:ext cx="11403106" cy="533753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300" b="1" dirty="0" smtClean="0">
                <a:solidFill>
                  <a:srgbClr val="FF0000"/>
                </a:solidFill>
              </a:rPr>
              <a:t>На территории муниципального образования</a:t>
            </a:r>
          </a:p>
          <a:p>
            <a:r>
              <a:rPr lang="ru-RU" sz="1300" b="1" dirty="0" smtClean="0">
                <a:solidFill>
                  <a:srgbClr val="FF0000"/>
                </a:solidFill>
              </a:rPr>
              <a:t>Ейский муниципальный район установлены </a:t>
            </a:r>
          </a:p>
          <a:p>
            <a:r>
              <a:rPr lang="ru-RU" sz="1300" b="1" dirty="0" smtClean="0">
                <a:solidFill>
                  <a:srgbClr val="FF0000"/>
                </a:solidFill>
              </a:rPr>
              <a:t>ДОПОЛНИТЕЛЬНЫЕ МЕРЫ СОЦИАЛЬНОЙ ПОДДЕРЖКИ</a:t>
            </a:r>
          </a:p>
          <a:p>
            <a:r>
              <a:rPr lang="ru-RU" sz="1300" b="1" dirty="0" smtClean="0">
                <a:solidFill>
                  <a:srgbClr val="FF0000"/>
                </a:solidFill>
              </a:rPr>
              <a:t>УЧАСТНИКОВ СПЕЦИАЛЬНОЙ ВОЕННОЙ ОПЕРАЦИИ</a:t>
            </a:r>
          </a:p>
          <a:p>
            <a:r>
              <a:rPr lang="ru-RU" sz="1300" b="1" dirty="0" smtClean="0">
                <a:solidFill>
                  <a:srgbClr val="FF0000"/>
                </a:solidFill>
              </a:rPr>
              <a:t>И ЧЛЕНАМ ИХ СЕМЕЙ:</a:t>
            </a:r>
          </a:p>
          <a:p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49228" y="1710980"/>
            <a:ext cx="3192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Региональные меры поддержки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2130" y="1447839"/>
            <a:ext cx="4030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u="sng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8614" y="3713538"/>
            <a:ext cx="4420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u="sng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8613" y="5162938"/>
            <a:ext cx="4420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u="sng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42131" y="5283198"/>
            <a:ext cx="37161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u="sng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4682" y="2887306"/>
            <a:ext cx="59346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Предоставление права бесплатного посещения спортивных </a:t>
            </a:r>
            <a:r>
              <a:rPr lang="ru-RU" b="1" dirty="0" smtClean="0">
                <a:solidFill>
                  <a:schemeClr val="bg1"/>
                </a:solidFill>
              </a:rPr>
              <a:t>объектов</a:t>
            </a:r>
          </a:p>
          <a:p>
            <a:pPr algn="ctr"/>
            <a:r>
              <a:rPr lang="ru-RU" sz="1400" i="1" dirty="0">
                <a:solidFill>
                  <a:schemeClr val="bg1"/>
                </a:solidFill>
              </a:rPr>
              <a:t>заявительный принцип, получить можно при  обращении в муниципальное учреждение </a:t>
            </a:r>
            <a:r>
              <a:rPr lang="ru-RU" sz="1400" i="1" dirty="0" smtClean="0">
                <a:solidFill>
                  <a:schemeClr val="bg1"/>
                </a:solidFill>
              </a:rPr>
              <a:t>спорта</a:t>
            </a:r>
            <a:endParaRPr lang="ru-RU" sz="1400" i="1" u="sng" dirty="0">
              <a:solidFill>
                <a:schemeClr val="bg1"/>
              </a:solidFill>
            </a:endParaRPr>
          </a:p>
          <a:p>
            <a:pPr algn="ctr"/>
            <a:endParaRPr lang="ru-RU" sz="1200" b="1" u="sng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47446" y="4344479"/>
            <a:ext cx="58091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Предоставление в 2025 году в </a:t>
            </a:r>
            <a:r>
              <a:rPr lang="ru-RU" b="1" dirty="0" err="1">
                <a:solidFill>
                  <a:schemeClr val="bg1"/>
                </a:solidFill>
              </a:rPr>
              <a:t>беззаявительном</a:t>
            </a:r>
            <a:r>
              <a:rPr lang="ru-RU" b="1" dirty="0">
                <a:solidFill>
                  <a:schemeClr val="bg1"/>
                </a:solidFill>
              </a:rPr>
              <a:t> порядке единовременной материальной помощи в размере 500 000 (пятьсот тысяч) рублей 00 </a:t>
            </a:r>
            <a:r>
              <a:rPr lang="ru-RU" b="1" dirty="0" smtClean="0">
                <a:solidFill>
                  <a:schemeClr val="bg1"/>
                </a:solidFill>
              </a:rPr>
              <a:t>копеек (при заключении контракта)</a:t>
            </a:r>
            <a:endParaRPr lang="ru-RU" b="1" dirty="0">
              <a:solidFill>
                <a:schemeClr val="bg1"/>
              </a:solidFill>
            </a:endParaRPr>
          </a:p>
          <a:p>
            <a:pPr algn="ctr"/>
            <a:endParaRPr lang="ru-RU" sz="1600" b="1" u="sng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80212" y="1490464"/>
            <a:ext cx="5943599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Предоставление права бесплатного посещения культурно-досуговых </a:t>
            </a:r>
            <a:r>
              <a:rPr lang="ru-RU" b="1" dirty="0" smtClean="0">
                <a:solidFill>
                  <a:schemeClr val="bg1"/>
                </a:solidFill>
              </a:rPr>
              <a:t>мероприятий</a:t>
            </a:r>
          </a:p>
          <a:p>
            <a:pPr algn="ctr"/>
            <a:r>
              <a:rPr lang="ru-RU" sz="1400" i="1" dirty="0" smtClean="0">
                <a:solidFill>
                  <a:schemeClr val="bg1"/>
                </a:solidFill>
              </a:rPr>
              <a:t>заявительный принцип, получить можно при  обращении </a:t>
            </a:r>
            <a:r>
              <a:rPr lang="ru-RU" sz="1400" i="1" dirty="0">
                <a:solidFill>
                  <a:schemeClr val="bg1"/>
                </a:solidFill>
              </a:rPr>
              <a:t>в муниципальное учреждение культуры</a:t>
            </a:r>
            <a:endParaRPr lang="ru-RU" sz="1400" i="1" u="sng" dirty="0">
              <a:solidFill>
                <a:schemeClr val="bg1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24" y="-331696"/>
            <a:ext cx="1428752" cy="17974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 descr="image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71" y="1710980"/>
            <a:ext cx="7905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34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Блок-схема: альтернативный процесс 7"/>
          <p:cNvSpPr/>
          <p:nvPr/>
        </p:nvSpPr>
        <p:spPr>
          <a:xfrm>
            <a:off x="6355975" y="4342158"/>
            <a:ext cx="4769223" cy="214142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Освобождение от платы за присмотр и уход за ребенком в муниципальных образовательных организациях, реализующих программы дошкольного образования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950259" y="4342158"/>
            <a:ext cx="5151451" cy="214142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Предоставление </a:t>
            </a:r>
            <a:r>
              <a:rPr lang="ru-RU" sz="1400" b="1" dirty="0">
                <a:solidFill>
                  <a:schemeClr val="bg1"/>
                </a:solidFill>
              </a:rPr>
              <a:t>бесплатного горячего питания обучающимся по образовательным программам основного общего и среднего общего образования в муниципальных образовательных организациях</a:t>
            </a:r>
          </a:p>
          <a:p>
            <a:pPr algn="just"/>
            <a:endParaRPr lang="ru-RU" sz="1300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4510475" y="1808200"/>
            <a:ext cx="3182470" cy="203765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Внеочередное предоставление места в </a:t>
            </a:r>
            <a:r>
              <a:rPr lang="ru-RU" sz="1400" b="1" dirty="0" smtClean="0">
                <a:solidFill>
                  <a:schemeClr val="bg1"/>
                </a:solidFill>
              </a:rPr>
              <a:t>общеобразовательные </a:t>
            </a:r>
            <a:r>
              <a:rPr lang="ru-RU" sz="1400" b="1" dirty="0">
                <a:solidFill>
                  <a:schemeClr val="bg1"/>
                </a:solidFill>
              </a:rPr>
              <a:t>организации</a:t>
            </a: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8023413" y="1808200"/>
            <a:ext cx="3316940" cy="203765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Предоставление права на внеочередное зачисление в муниципальные образовательные учреждения, реализующие программы дошкольного образования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367550" y="1808200"/>
            <a:ext cx="3675532" cy="203765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Предоставление бесплатного двухразового питания детям, посещающих профильные лагеря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24" y="-331696"/>
            <a:ext cx="1428752" cy="17974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99160" cy="112507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Меры поддержки детей участников СВО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chemeClr val="bg1"/>
                </a:solidFill>
              </a:rPr>
              <a:t>заявительный принцип, получить можно при  обращении в муниципальное учреждение образования</a:t>
            </a:r>
            <a:r>
              <a:rPr lang="ru-RU" sz="2000" b="1" i="1" u="sng" dirty="0">
                <a:solidFill>
                  <a:schemeClr val="bg1"/>
                </a:solidFill>
              </a:rPr>
              <a:t/>
            </a:r>
            <a:br>
              <a:rPr lang="ru-RU" sz="2000" b="1" i="1" u="sng" dirty="0">
                <a:solidFill>
                  <a:schemeClr val="bg1"/>
                </a:solidFill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 flipH="1">
            <a:off x="10775577" y="6176682"/>
            <a:ext cx="349622" cy="129091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07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6165" y="537882"/>
            <a:ext cx="100135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Имущественные </a:t>
            </a:r>
            <a:r>
              <a:rPr lang="ru-RU" sz="2400" b="1" dirty="0">
                <a:solidFill>
                  <a:srgbClr val="FF0000"/>
                </a:solidFill>
              </a:rPr>
              <a:t>меры </a:t>
            </a:r>
            <a:r>
              <a:rPr lang="ru-RU" sz="2400" b="1" dirty="0" smtClean="0">
                <a:solidFill>
                  <a:srgbClr val="FF0000"/>
                </a:solidFill>
              </a:rPr>
              <a:t>поддержки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000" b="1" i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Заявительный порядок, обращение в Управление муниципальных ресурсов администрация муниципального образования Ейский муниципальный район Краснодарского края</a:t>
            </a:r>
          </a:p>
          <a:p>
            <a:pPr algn="ctr"/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Блок-схема: альтернативный процесс 30"/>
          <p:cNvSpPr/>
          <p:nvPr/>
        </p:nvSpPr>
        <p:spPr>
          <a:xfrm>
            <a:off x="6012477" y="2689412"/>
            <a:ext cx="5560958" cy="336961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Однократное </a:t>
            </a:r>
            <a:r>
              <a:rPr lang="ru-RU" sz="1600" b="1" dirty="0">
                <a:solidFill>
                  <a:schemeClr val="bg1"/>
                </a:solidFill>
              </a:rPr>
              <a:t>предоставление в порядке, предусмотренном Земельным кодексом Российской Федерации, в собственность бесплатно без проведения торгов земельного участка, находящегося в государственной или муниципальной собственности, для индивидуального жилищного строительства, ведения личного подсобного хозяйства, садоводства, а также для ведения огородничества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24" y="-331696"/>
            <a:ext cx="1428752" cy="17974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Блок-схема: альтернативный процесс 10"/>
          <p:cNvSpPr/>
          <p:nvPr/>
        </p:nvSpPr>
        <p:spPr>
          <a:xfrm>
            <a:off x="989763" y="2689412"/>
            <a:ext cx="4483189" cy="336961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Предоставление отсрочки уплаты арендной платы, возможность расторжения договоров аренды без применения штрафных санкций</a:t>
            </a:r>
          </a:p>
          <a:p>
            <a:pPr algn="ctr"/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5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1295</TotalTime>
  <Words>359</Words>
  <Application>Microsoft Office PowerPoint</Application>
  <PresentationFormat>Широкоэкранный</PresentationFormat>
  <Paragraphs>37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  <vt:lpstr>Презентация PowerPoint</vt:lpstr>
      <vt:lpstr>Меры поддержки детей участников СВО заявительный принцип, получить можно при  обращении в муниципальное учреждение образования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Бондаренко Владлен Андреевич</dc:creator>
  <cp:lastModifiedBy>u10_03</cp:lastModifiedBy>
  <cp:revision>161</cp:revision>
  <cp:lastPrinted>2025-10-17T09:51:43Z</cp:lastPrinted>
  <dcterms:created xsi:type="dcterms:W3CDTF">2019-11-29T08:56:48Z</dcterms:created>
  <dcterms:modified xsi:type="dcterms:W3CDTF">2025-10-17T09:57:56Z</dcterms:modified>
</cp:coreProperties>
</file>