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drawings/drawing5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drawings/drawing6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9.xml" ContentType="application/vnd.openxmlformats-officedocument.drawingml.chart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83" r:id="rId3"/>
    <p:sldId id="256" r:id="rId4"/>
    <p:sldId id="282" r:id="rId5"/>
    <p:sldId id="277" r:id="rId6"/>
    <p:sldId id="275" r:id="rId7"/>
    <p:sldId id="302" r:id="rId8"/>
    <p:sldId id="268" r:id="rId9"/>
    <p:sldId id="278" r:id="rId10"/>
    <p:sldId id="269" r:id="rId11"/>
    <p:sldId id="303" r:id="rId12"/>
    <p:sldId id="270" r:id="rId13"/>
    <p:sldId id="279" r:id="rId14"/>
    <p:sldId id="272" r:id="rId15"/>
    <p:sldId id="280" r:id="rId16"/>
    <p:sldId id="273" r:id="rId17"/>
    <p:sldId id="276" r:id="rId18"/>
    <p:sldId id="304" r:id="rId19"/>
    <p:sldId id="305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306" r:id="rId29"/>
    <p:sldId id="294" r:id="rId30"/>
    <p:sldId id="295" r:id="rId31"/>
    <p:sldId id="296" r:id="rId32"/>
    <p:sldId id="297" r:id="rId33"/>
    <p:sldId id="298" r:id="rId34"/>
    <p:sldId id="299" r:id="rId35"/>
    <p:sldId id="292" r:id="rId36"/>
    <p:sldId id="300" r:id="rId37"/>
    <p:sldId id="301" r:id="rId38"/>
    <p:sldId id="265" r:id="rId3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4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56750650487947E-2"/>
          <c:y val="4.4227134620445467E-2"/>
          <c:w val="0.71543112856741409"/>
          <c:h val="0.838353190267709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1.4223331617200644E-3"/>
                  <c:y val="-1.5191750998827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45-41BD-A134-3FCB2EF9A31C}"/>
                </c:ext>
              </c:extLst>
            </c:dLbl>
            <c:dLbl>
              <c:idx val="1"/>
              <c:layout>
                <c:manualLayout>
                  <c:x val="4.2669994851601938E-3"/>
                  <c:y val="-3.0384399148304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45-41BD-A134-3FCB2EF9A31C}"/>
                </c:ext>
              </c:extLst>
            </c:dLbl>
            <c:dLbl>
              <c:idx val="2"/>
              <c:layout>
                <c:manualLayout>
                  <c:x val="0"/>
                  <c:y val="-1.5191750998827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45-41BD-A134-3FCB2EF9A31C}"/>
                </c:ext>
              </c:extLst>
            </c:dLbl>
            <c:dLbl>
              <c:idx val="3"/>
              <c:layout>
                <c:manualLayout>
                  <c:x val="2.8446663234400248E-3"/>
                  <c:y val="-1.1393813249120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45-41BD-A134-3FCB2EF9A3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3755.7</c:v>
                </c:pt>
                <c:pt idx="1">
                  <c:v>4768.5</c:v>
                </c:pt>
                <c:pt idx="2">
                  <c:v>4003.2</c:v>
                </c:pt>
                <c:pt idx="3">
                  <c:v>4047.9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45-41BD-A134-3FCB2EF9A3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2800998455480554E-2"/>
                  <c:y val="-2.6585564247948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45-41BD-A134-3FCB2EF9A31C}"/>
                </c:ext>
              </c:extLst>
            </c:dLbl>
            <c:dLbl>
              <c:idx val="1"/>
              <c:layout>
                <c:manualLayout>
                  <c:x val="1.5645664778920709E-2"/>
                  <c:y val="-2.2787626498241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45-41BD-A134-3FCB2EF9A31C}"/>
                </c:ext>
              </c:extLst>
            </c:dLbl>
            <c:dLbl>
              <c:idx val="2"/>
              <c:layout>
                <c:manualLayout>
                  <c:x val="1.8490331102360837E-2"/>
                  <c:y val="-7.5958754994139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45-41BD-A134-3FCB2EF9A31C}"/>
                </c:ext>
              </c:extLst>
            </c:dLbl>
            <c:dLbl>
              <c:idx val="3"/>
              <c:layout>
                <c:manualLayout>
                  <c:x val="1.2845008485140412E-2"/>
                  <c:y val="-1.7083227311660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545-41BD-A134-3FCB2EF9A3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3991.2</c:v>
                </c:pt>
                <c:pt idx="1">
                  <c:v>4758.2</c:v>
                </c:pt>
                <c:pt idx="2">
                  <c:v>3992.9</c:v>
                </c:pt>
                <c:pt idx="3">
                  <c:v>4027.2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545-41BD-A134-3FCB2EF9A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792768"/>
        <c:axId val="57527104"/>
        <c:axId val="0"/>
      </c:bar3DChart>
      <c:catAx>
        <c:axId val="117792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 i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7527104"/>
        <c:crosses val="autoZero"/>
        <c:auto val="1"/>
        <c:lblAlgn val="ctr"/>
        <c:lblOffset val="100"/>
        <c:noMultiLvlLbl val="0"/>
      </c:catAx>
      <c:valAx>
        <c:axId val="5752710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17792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717573049142453"/>
          <c:y val="0.19134119506434769"/>
          <c:w val="0.11705479772807857"/>
          <c:h val="0.26788421358200343"/>
        </c:manualLayout>
      </c:layout>
      <c:overlay val="0"/>
      <c:txPr>
        <a:bodyPr/>
        <a:lstStyle/>
        <a:p>
          <a:pPr>
            <a:defRPr sz="1600" i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8615339759843206E-3"/>
                  <c:y val="1.9527816374970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7D-4BA5-BA76-09EAFE90EA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96414.2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7D-4BA5-BA76-09EAFE90EA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3018544249980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7D-4BA5-BA76-09EAFE90EA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80158.2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7D-4BA5-BA76-09EAFE90EA7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307669879921473E-2"/>
                  <c:y val="1.3018544249980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7D-4BA5-BA76-09EAFE90EA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76904.100000000006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7D-4BA5-BA76-09EAFE90E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830144"/>
        <c:axId val="169569088"/>
      </c:barChart>
      <c:catAx>
        <c:axId val="1978301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9569088"/>
        <c:crosses val="autoZero"/>
        <c:auto val="1"/>
        <c:lblAlgn val="ctr"/>
        <c:lblOffset val="100"/>
        <c:noMultiLvlLbl val="0"/>
      </c:catAx>
      <c:valAx>
        <c:axId val="16956908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97830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867491414381473E-2"/>
          <c:y val="5.0870738073597613E-2"/>
          <c:w val="0.94591342704265691"/>
          <c:h val="0.60228332051550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66991.899999999994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17-46C5-87AF-4B357916FF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917-46C5-87AF-4B357916FF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61490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17-46C5-87AF-4B357916FF7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917-46C5-87AF-4B357916FF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59490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17-46C5-87AF-4B357916FF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140864"/>
        <c:axId val="169593664"/>
      </c:barChart>
      <c:catAx>
        <c:axId val="1991408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9593664"/>
        <c:crosses val="autoZero"/>
        <c:auto val="1"/>
        <c:lblAlgn val="ctr"/>
        <c:lblOffset val="100"/>
        <c:noMultiLvlLbl val="0"/>
      </c:catAx>
      <c:valAx>
        <c:axId val="16959366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99140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65288713910761"/>
          <c:y val="5.4140748031496065E-2"/>
          <c:w val="0.86434711286089239"/>
          <c:h val="0.92296850393700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3833688148764253E-3"/>
                  <c:y val="7.48018927823830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8A-485C-B69F-7A924C8C8C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253621.7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8A-485C-B69F-7A924C8C8C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4.7669252965886677E-3"/>
                  <c:y val="2.2439978843433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8A-485C-B69F-7A924C8C8C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251824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8A-485C-B69F-7A924C8C8C6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8.7389180351533627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8A-485C-B69F-7A924C8C8C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251136.1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8A-485C-B69F-7A924C8C8C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896640"/>
        <c:axId val="169590784"/>
      </c:barChart>
      <c:catAx>
        <c:axId val="1988966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9590784"/>
        <c:crosses val="autoZero"/>
        <c:auto val="1"/>
        <c:lblAlgn val="ctr"/>
        <c:lblOffset val="100"/>
        <c:noMultiLvlLbl val="0"/>
      </c:catAx>
      <c:valAx>
        <c:axId val="16959078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98896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295610.59999999998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77-45C9-ADA6-5A6F77539A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243160.6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77-45C9-ADA6-5A6F77539A9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241176.2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77-45C9-ADA6-5A6F77539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358848"/>
        <c:axId val="180633600"/>
      </c:barChart>
      <c:catAx>
        <c:axId val="2013588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0633600"/>
        <c:crosses val="autoZero"/>
        <c:auto val="1"/>
        <c:lblAlgn val="ctr"/>
        <c:lblOffset val="100"/>
        <c:noMultiLvlLbl val="0"/>
      </c:catAx>
      <c:valAx>
        <c:axId val="18063360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01358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50339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B6-4EC3-BF3E-75E1FCDB78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39787.5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B6-4EC3-BF3E-75E1FCDB780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34447.599999999999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B6-4EC3-BF3E-75E1FCDB7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961088"/>
        <c:axId val="180638208"/>
      </c:barChart>
      <c:catAx>
        <c:axId val="2159610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0638208"/>
        <c:crosses val="autoZero"/>
        <c:auto val="1"/>
        <c:lblAlgn val="ctr"/>
        <c:lblOffset val="100"/>
        <c:noMultiLvlLbl val="0"/>
      </c:catAx>
      <c:valAx>
        <c:axId val="18063820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15961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23077.1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B4-4BB8-9327-8E241FF5A3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21377.1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B4-4BB8-9327-8E241FF5A3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20377.099999999999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B4-4BB8-9327-8E241FF5A3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775616"/>
        <c:axId val="180967040"/>
      </c:barChart>
      <c:catAx>
        <c:axId val="2017756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0967040"/>
        <c:crosses val="autoZero"/>
        <c:auto val="1"/>
        <c:lblAlgn val="ctr"/>
        <c:lblOffset val="100"/>
        <c:noMultiLvlLbl val="0"/>
      </c:catAx>
      <c:valAx>
        <c:axId val="180967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1775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268241569822825E-2"/>
          <c:y val="7.1184822193358768E-2"/>
          <c:w val="0.93346351686035434"/>
          <c:h val="0.928815177806641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20736.8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5A-4C3B-BD6A-EE800DD3F8A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15816.8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5A-4C3B-BD6A-EE800DD3F8A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15 </a:t>
                    </a:r>
                    <a:r>
                      <a:rPr lang="ru-RU" smtClean="0"/>
                      <a:t>5</a:t>
                    </a:r>
                    <a:r>
                      <a:rPr lang="en-US" smtClean="0"/>
                      <a:t>16,8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5A-4C3B-BD6A-EE800DD3F8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15816.8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5A-4C3B-BD6A-EE800DD3F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348032"/>
        <c:axId val="113728256"/>
      </c:barChart>
      <c:catAx>
        <c:axId val="2183480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13728256"/>
        <c:crosses val="autoZero"/>
        <c:auto val="1"/>
        <c:lblAlgn val="ctr"/>
        <c:lblOffset val="100"/>
        <c:noMultiLvlLbl val="0"/>
      </c:catAx>
      <c:valAx>
        <c:axId val="11372825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18348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46480.6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15-43BC-8054-33B549C50D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42478.5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15-43BC-8054-33B549C50D1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42452.6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15-43BC-8054-33B549C50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587584"/>
        <c:axId val="113755264"/>
      </c:barChart>
      <c:catAx>
        <c:axId val="2275875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13755264"/>
        <c:crosses val="autoZero"/>
        <c:auto val="1"/>
        <c:lblAlgn val="ctr"/>
        <c:lblOffset val="100"/>
        <c:noMultiLvlLbl val="0"/>
      </c:catAx>
      <c:valAx>
        <c:axId val="11375526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27587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0318892177917792"/>
          <c:w val="0.94560214569746848"/>
          <c:h val="0.896811078220822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983195.5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74-48CD-B67E-2615BCBB87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224 468,2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74-48CD-B67E-2615BCBB87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224468.2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74-48CD-B67E-2615BCBB876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27032.7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74-48CD-B67E-2615BCBB87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910080"/>
        <c:axId val="192248000"/>
      </c:barChart>
      <c:catAx>
        <c:axId val="2289100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92248000"/>
        <c:crosses val="autoZero"/>
        <c:auto val="1"/>
        <c:lblAlgn val="ctr"/>
        <c:lblOffset val="100"/>
        <c:noMultiLvlLbl val="0"/>
      </c:catAx>
      <c:valAx>
        <c:axId val="19224800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28910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74710012259644"/>
          <c:y val="4.2854782478373141E-2"/>
          <c:w val="0.79395383284609111"/>
          <c:h val="0.782014019070456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9968.1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10-4973-81AD-CDB5592743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7588,5</a:t>
                    </a:r>
                    <a:endPara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10-4973-81AD-CDB5592743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7588.5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10-4973-81AD-CDB5592743A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610-4973-81AD-CDB5592743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2300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10-4973-81AD-CDB559274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729792"/>
        <c:axId val="228005504"/>
      </c:barChart>
      <c:catAx>
        <c:axId val="2297297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28005504"/>
        <c:crosses val="autoZero"/>
        <c:auto val="1"/>
        <c:lblAlgn val="ctr"/>
        <c:lblOffset val="100"/>
        <c:noMultiLvlLbl val="0"/>
      </c:catAx>
      <c:valAx>
        <c:axId val="22800550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29729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2.6537109689803214E-2"/>
                  <c:y val="0.1061370092403580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68,7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C5-463C-960B-312E755CF53E}"/>
                </c:ext>
              </c:extLst>
            </c:dLbl>
            <c:dLbl>
              <c:idx val="1"/>
              <c:layout>
                <c:manualLayout>
                  <c:x val="4.2595736808943982E-3"/>
                  <c:y val="-8.7992087643013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31,3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C5-463C-960B-312E755CF5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68.7</c:v>
                </c:pt>
                <c:pt idx="1">
                  <c:v>31.3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C5-463C-960B-312E755CF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4.146942043688575E-2"/>
                  <c:y val="-5.219229586787453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62,3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96-4B34-AF11-A304A87AB15B}"/>
                </c:ext>
              </c:extLst>
            </c:dLbl>
            <c:dLbl>
              <c:idx val="1"/>
              <c:layout>
                <c:manualLayout>
                  <c:x val="-3.3232432972250758E-2"/>
                  <c:y val="-7.636907476744556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37,7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96-4B34-AF11-A304A87AB1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62.3</c:v>
                </c:pt>
                <c:pt idx="1">
                  <c:v>37.700000000000003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96-4B34-AF11-A304A87AB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0100036250069709E-2"/>
                  <c:y val="-2.85485298691356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62,7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1D-4397-9F93-DFAE784D3734}"/>
                </c:ext>
              </c:extLst>
            </c:dLbl>
            <c:dLbl>
              <c:idx val="1"/>
              <c:layout>
                <c:manualLayout>
                  <c:x val="-1.039168665067948E-2"/>
                  <c:y val="-0.1085336969783966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37,3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1D-4397-9F93-DFAE784D37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62.7</c:v>
                </c:pt>
                <c:pt idx="1">
                  <c:v>37.299999999999997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1D-4397-9F93-DFAE784D3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97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6651754861199"/>
          <c:y val="0.11448788410437308"/>
          <c:w val="0.63688760206598849"/>
          <c:h val="0.849057911100976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114300" prst="artDeco"/>
              <a:bevelB w="114300" prst="artDeco"/>
            </a:sp3d>
          </c:spPr>
          <c:explosion val="5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EADB-439E-B207-B3A58FF5221B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3-EADB-439E-B207-B3A58FF5221B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4-EADB-439E-B207-B3A58FF5221B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6-EADB-439E-B207-B3A58FF5221B}"/>
              </c:ext>
            </c:extLst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8-EADB-439E-B207-B3A58FF5221B}"/>
              </c:ext>
            </c:extLst>
          </c:dPt>
          <c:dPt>
            <c:idx val="5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A-EADB-439E-B207-B3A58FF5221B}"/>
              </c:ext>
            </c:extLst>
          </c:dPt>
          <c:dPt>
            <c:idx val="6"/>
            <c:bubble3D val="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C-EADB-439E-B207-B3A58FF5221B}"/>
              </c:ext>
            </c:extLst>
          </c:dPt>
          <c:dPt>
            <c:idx val="7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E-EADB-439E-B207-B3A58FF5221B}"/>
              </c:ext>
            </c:extLst>
          </c:dPt>
          <c:dPt>
            <c:idx val="8"/>
            <c:bubble3D val="0"/>
            <c:spPr>
              <a:solidFill>
                <a:schemeClr val="accent6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10-EADB-439E-B207-B3A58FF5221B}"/>
              </c:ext>
            </c:extLst>
          </c:dPt>
          <c:dPt>
            <c:idx val="9"/>
            <c:bubble3D val="0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12-EADB-439E-B207-B3A58FF5221B}"/>
              </c:ext>
            </c:extLst>
          </c:dPt>
          <c:dPt>
            <c:idx val="10"/>
            <c:bubble3D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13-EADB-439E-B207-B3A58FF5221B}"/>
              </c:ext>
            </c:extLst>
          </c:dPt>
          <c:dPt>
            <c:idx val="11"/>
            <c:bubble3D val="0"/>
            <c:spPr>
              <a:solidFill>
                <a:schemeClr val="accent4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14-EADB-439E-B207-B3A58FF5221B}"/>
              </c:ext>
            </c:extLst>
          </c:dPt>
          <c:dLbls>
            <c:dLbl>
              <c:idx val="0"/>
              <c:layout>
                <c:manualLayout>
                  <c:x val="5.6556218996832566E-2"/>
                  <c:y val="-0.141614790891373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DB-439E-B207-B3A58FF5221B}"/>
                </c:ext>
              </c:extLst>
            </c:dLbl>
            <c:dLbl>
              <c:idx val="1"/>
              <c:layout>
                <c:manualLayout>
                  <c:x val="-0.17014841140238751"/>
                  <c:y val="-6.895225153533163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DB-439E-B207-B3A58FF5221B}"/>
                </c:ext>
              </c:extLst>
            </c:dLbl>
            <c:dLbl>
              <c:idx val="2"/>
              <c:layout>
                <c:manualLayout>
                  <c:x val="-4.5216132246851434E-2"/>
                  <c:y val="-8.0818915926858387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продажа земельных участков
5,0</a:t>
                    </a:r>
                    <a:endParaRPr lang="ru-RU" sz="12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DB-439E-B207-B3A58FF5221B}"/>
                </c:ext>
              </c:extLst>
            </c:dLbl>
            <c:dLbl>
              <c:idx val="3"/>
              <c:layout>
                <c:manualLayout>
                  <c:x val="8.6709120285199101E-2"/>
                  <c:y val="-5.33639236235532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ADB-439E-B207-B3A58FF5221B}"/>
                </c:ext>
              </c:extLst>
            </c:dLbl>
            <c:dLbl>
              <c:idx val="4"/>
              <c:layout>
                <c:manualLayout>
                  <c:x val="7.2446441444884407E-2"/>
                  <c:y val="-5.264104962545508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ADB-439E-B207-B3A58FF5221B}"/>
                </c:ext>
              </c:extLst>
            </c:dLbl>
            <c:dLbl>
              <c:idx val="5"/>
              <c:layout>
                <c:manualLayout>
                  <c:x val="0.11750329650889733"/>
                  <c:y val="2.43957047426842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ADB-439E-B207-B3A58FF5221B}"/>
                </c:ext>
              </c:extLst>
            </c:dLbl>
            <c:dLbl>
              <c:idx val="6"/>
              <c:layout>
                <c:manualLayout>
                  <c:x val="7.2705707523186933E-2"/>
                  <c:y val="6.201721143340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ADB-439E-B207-B3A58FF5221B}"/>
                </c:ext>
              </c:extLst>
            </c:dLbl>
            <c:dLbl>
              <c:idx val="7"/>
              <c:layout>
                <c:manualLayout>
                  <c:x val="8.6610092821422235E-2"/>
                  <c:y val="8.763347702910162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ADB-439E-B207-B3A58FF5221B}"/>
                </c:ext>
              </c:extLst>
            </c:dLbl>
            <c:dLbl>
              <c:idx val="8"/>
              <c:layout>
                <c:manualLayout>
                  <c:x val="-1.2050745005402595E-2"/>
                  <c:y val="0.199956617218569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ADB-439E-B207-B3A58FF5221B}"/>
                </c:ext>
              </c:extLst>
            </c:dLbl>
            <c:dLbl>
              <c:idx val="9"/>
              <c:layout>
                <c:manualLayout>
                  <c:x val="-1.9068714640508685E-2"/>
                  <c:y val="0.121738649611800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ADB-439E-B207-B3A58FF5221B}"/>
                </c:ext>
              </c:extLst>
            </c:dLbl>
            <c:dLbl>
              <c:idx val="10"/>
              <c:layout>
                <c:manualLayout>
                  <c:x val="-2.4409789105152263E-2"/>
                  <c:y val="2.537556613495612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ADB-439E-B207-B3A58FF5221B}"/>
                </c:ext>
              </c:extLst>
            </c:dLbl>
            <c:dLbl>
              <c:idx val="11"/>
              <c:layout>
                <c:manualLayout>
                  <c:x val="-1.6016169999069015E-2"/>
                  <c:y val="8.670351359163289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ADB-439E-B207-B3A58FF522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НДФЛ</c:v>
                </c:pt>
                <c:pt idx="1">
                  <c:v>налог на прибыль</c:v>
                </c:pt>
                <c:pt idx="2">
                  <c:v>продажа земельных участков</c:v>
                </c:pt>
                <c:pt idx="3">
                  <c:v>государственная пошлина</c:v>
                </c:pt>
                <c:pt idx="4">
                  <c:v>аренда земли</c:v>
                </c:pt>
                <c:pt idx="5">
                  <c:v>ЕСХН</c:v>
                </c:pt>
                <c:pt idx="6">
                  <c:v>патентная система </c:v>
                </c:pt>
                <c:pt idx="7">
                  <c:v>НВОС</c:v>
                </c:pt>
                <c:pt idx="8">
                  <c:v>прочие</c:v>
                </c:pt>
                <c:pt idx="10">
                  <c:v>УСН</c:v>
                </c:pt>
                <c:pt idx="11">
                  <c:v>штрафы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54.5</c:v>
                </c:pt>
                <c:pt idx="1">
                  <c:v>1.3</c:v>
                </c:pt>
                <c:pt idx="2">
                  <c:v>0.4</c:v>
                </c:pt>
                <c:pt idx="3">
                  <c:v>1.3</c:v>
                </c:pt>
                <c:pt idx="4">
                  <c:v>7.3</c:v>
                </c:pt>
                <c:pt idx="5">
                  <c:v>2.7</c:v>
                </c:pt>
                <c:pt idx="6">
                  <c:v>4.3</c:v>
                </c:pt>
                <c:pt idx="7">
                  <c:v>0.3</c:v>
                </c:pt>
                <c:pt idx="8">
                  <c:v>1.1000000000000001</c:v>
                </c:pt>
                <c:pt idx="10">
                  <c:v>26.6</c:v>
                </c:pt>
                <c:pt idx="1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ADB-439E-B207-B3A58FF52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0"/>
      <c:depthPercent val="70"/>
      <c:rAngAx val="1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3.945686908123975E-2"/>
          <c:y val="0.14371081784563619"/>
          <c:w val="0.95075564558669967"/>
          <c:h val="0.6149815087105331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Коммерческий кредит</c:v>
                </c:pt>
              </c:strCache>
            </c:strRef>
          </c:tx>
          <c:spPr>
            <a:solidFill>
              <a:srgbClr val="00FFFF"/>
            </a:solidFill>
            <a:scene3d>
              <a:camera prst="orthographicFront"/>
              <a:lightRig rig="threePt" dir="t"/>
            </a:scene3d>
            <a:sp3d prstMaterial="matte">
              <a:bevelT prst="angle"/>
              <a:bevelB prst="angle"/>
            </a:sp3d>
          </c:spPr>
          <c:invertIfNegative val="0"/>
          <c:dLbls>
            <c:dLbl>
              <c:idx val="4"/>
              <c:layout>
                <c:manualLayout>
                  <c:x val="5.83038982812756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6C-4F2A-A387-0251948196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8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на 1.01.2023</c:v>
                </c:pt>
                <c:pt idx="1">
                  <c:v>прогноз на 1.01.2024</c:v>
                </c:pt>
                <c:pt idx="2">
                  <c:v>прогноз на 1.01.2025</c:v>
                </c:pt>
                <c:pt idx="3">
                  <c:v>прогноз на 1.01.2026</c:v>
                </c:pt>
                <c:pt idx="4">
                  <c:v>прогноз на 1.01.2027</c:v>
                </c:pt>
              </c:strCache>
            </c:strRef>
          </c:cat>
          <c:val>
            <c:numRef>
              <c:f>Лист1!$B$2:$B$6</c:f>
            </c:numRef>
          </c:val>
          <c:extLst>
            <c:ext xmlns:c16="http://schemas.microsoft.com/office/drawing/2014/chart" uri="{C3380CC4-5D6E-409C-BE32-E72D297353CC}">
              <c16:uniqueId val="{00000001-E16C-4F2A-A387-02519481960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Бюджетный кредит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 prstMaterial="matte">
              <a:bevelT/>
              <a:bevelB/>
            </a:sp3d>
          </c:spPr>
          <c:invertIfNegative val="0"/>
          <c:dLbls>
            <c:dLbl>
              <c:idx val="4"/>
              <c:layout>
                <c:manualLayout>
                  <c:x val="1.2817513788760141E-2"/>
                  <c:y val="-6.337222951439822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6C-4F2A-A387-02519481960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на 1.01.2023</c:v>
                </c:pt>
                <c:pt idx="1">
                  <c:v>прогноз на 1.01.2024</c:v>
                </c:pt>
                <c:pt idx="2">
                  <c:v>прогноз на 1.01.2025</c:v>
                </c:pt>
                <c:pt idx="3">
                  <c:v>прогноз на 1.01.2026</c:v>
                </c:pt>
                <c:pt idx="4">
                  <c:v>прогноз на 1.01.2027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31.3</c:v>
                </c:pt>
                <c:pt idx="1">
                  <c:v>41.3</c:v>
                </c:pt>
                <c:pt idx="2">
                  <c:v>30.9</c:v>
                </c:pt>
                <c:pt idx="3">
                  <c:v>20.7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6C-4F2A-A387-02519481960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плата за пользование кредитными средствами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на 1.01.2023</c:v>
                </c:pt>
                <c:pt idx="1">
                  <c:v>прогноз на 1.01.2024</c:v>
                </c:pt>
                <c:pt idx="2">
                  <c:v>прогноз на 1.01.2025</c:v>
                </c:pt>
                <c:pt idx="3">
                  <c:v>прогноз на 1.01.2026</c:v>
                </c:pt>
                <c:pt idx="4">
                  <c:v>прогноз на 1.01.2027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4-E16C-4F2A-A387-025194819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546496"/>
        <c:axId val="57501376"/>
        <c:axId val="0"/>
      </c:bar3DChart>
      <c:catAx>
        <c:axId val="141546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rgbClr val="000000"/>
                </a:solidFill>
              </a:defRPr>
            </a:pPr>
            <a:endParaRPr lang="ru-RU"/>
          </a:p>
        </c:txPr>
        <c:crossAx val="57501376"/>
        <c:crosses val="autoZero"/>
        <c:auto val="1"/>
        <c:lblAlgn val="ctr"/>
        <c:lblOffset val="100"/>
        <c:noMultiLvlLbl val="0"/>
      </c:catAx>
      <c:valAx>
        <c:axId val="575013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ru-RU"/>
          </a:p>
        </c:txPr>
        <c:crossAx val="141546496"/>
        <c:crosses val="autoZero"/>
        <c:crossBetween val="between"/>
      </c:valAx>
      <c:spPr>
        <a:noFill/>
        <a:ln w="25394">
          <a:noFill/>
        </a:ln>
      </c:spPr>
    </c:plotArea>
    <c:legend>
      <c:legendPos val="b"/>
      <c:layout>
        <c:manualLayout>
          <c:xMode val="edge"/>
          <c:yMode val="edge"/>
          <c:x val="0.1427255543314829"/>
          <c:y val="0.83817175276133737"/>
          <c:w val="0.72930900997240455"/>
          <c:h val="6.9163172917080518E-2"/>
        </c:manualLayout>
      </c:layout>
      <c:overlay val="0"/>
      <c:spPr>
        <a:effectLst>
          <a:glow>
            <a:schemeClr val="accent1"/>
          </a:glow>
        </a:effectLst>
      </c:spPr>
      <c:txPr>
        <a:bodyPr/>
        <a:lstStyle/>
        <a:p>
          <a:pPr>
            <a:defRPr sz="1400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35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0740029464501971E-2"/>
          <c:w val="1"/>
          <c:h val="0.9492600422832980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ln w="28552">
              <a:solidFill>
                <a:srgbClr val="FF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66FF33"/>
              </a:solidFill>
              <a:ln>
                <a:solidFill>
                  <a:srgbClr val="0070C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hardEdge"/>
                <a:bevelB w="152400" h="50800" prst="softRound"/>
              </a:sp3d>
            </c:spPr>
          </c:marker>
          <c:dLbls>
            <c:dLbl>
              <c:idx val="0"/>
              <c:layout>
                <c:manualLayout>
                  <c:x val="-5.6825610358913418E-2"/>
                  <c:y val="-8.6615274132353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83-4E83-BC9D-BD6A9F335D6C}"/>
                </c:ext>
              </c:extLst>
            </c:dLbl>
            <c:dLbl>
              <c:idx val="1"/>
              <c:layout>
                <c:manualLayout>
                  <c:x val="0"/>
                  <c:y val="-6.3150747903307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83-4E83-BC9D-BD6A9F335D6C}"/>
                </c:ext>
              </c:extLst>
            </c:dLbl>
            <c:dLbl>
              <c:idx val="2"/>
              <c:layout>
                <c:manualLayout>
                  <c:x val="0"/>
                  <c:y val="-5.6424278629730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83-4E83-BC9D-BD6A9F335D6C}"/>
                </c:ext>
              </c:extLst>
            </c:dLbl>
            <c:dLbl>
              <c:idx val="3"/>
              <c:layout>
                <c:manualLayout>
                  <c:x val="-9.4470201132101346E-17"/>
                  <c:y val="-2.6568253331433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83-4E83-BC9D-BD6A9F335D6C}"/>
                </c:ext>
              </c:extLst>
            </c:dLbl>
            <c:dLbl>
              <c:idx val="4"/>
              <c:layout>
                <c:manualLayout>
                  <c:x val="-2.8341456424326443E-2"/>
                  <c:y val="-6.9876157973786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83-4E83-BC9D-BD6A9F335D6C}"/>
                </c:ext>
              </c:extLst>
            </c:dLbl>
            <c:dLbl>
              <c:idx val="5"/>
              <c:layout>
                <c:manualLayout>
                  <c:x val="-4.1142167778459401E-2"/>
                  <c:y val="-8.46366827453696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83-4E83-BC9D-BD6A9F335D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1</c:v>
                </c:pt>
                <c:pt idx="1">
                  <c:v>2 кв</c:v>
                </c:pt>
                <c:pt idx="2">
                  <c:v>3 кв</c:v>
                </c:pt>
                <c:pt idx="5">
                  <c:v>3 кв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5.04</c:v>
                </c:pt>
                <c:pt idx="1">
                  <c:v>3.29</c:v>
                </c:pt>
                <c:pt idx="2">
                  <c:v>3.01</c:v>
                </c:pt>
                <c:pt idx="3" formatCode="0.0">
                  <c:v>2.4</c:v>
                </c:pt>
                <c:pt idx="4" formatCode="0.0">
                  <c:v>1.56</c:v>
                </c:pt>
                <c:pt idx="5" formatCode="0.0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E83-4E83-BC9D-BD6A9F335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557760"/>
        <c:axId val="57503104"/>
      </c:lineChart>
      <c:catAx>
        <c:axId val="1415577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7503104"/>
        <c:crosses val="autoZero"/>
        <c:auto val="1"/>
        <c:lblAlgn val="ctr"/>
        <c:lblOffset val="100"/>
        <c:noMultiLvlLbl val="0"/>
      </c:catAx>
      <c:valAx>
        <c:axId val="57503104"/>
        <c:scaling>
          <c:logBase val="10"/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1557760"/>
        <c:crosses val="autoZero"/>
        <c:crossBetween val="between"/>
      </c:valAx>
      <c:spPr>
        <a:noFill/>
        <a:ln w="2537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2146573102785918E-17"/>
                  <c:y val="3.1556734722782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BF-40F9-BBF3-892D7C5B91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2501479.2999999998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BF-40F9-BBF3-892D7C5B91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20798982761428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BF-40F9-BBF3-892D7C5B91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2592936.7000000002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BF-40F9-BBF3-892D7C5B91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4160177027514446E-3"/>
                  <c:y val="2.3667551042086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BF-40F9-BBF3-892D7C5B91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2573774.2000000002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BF-40F9-BBF3-892D7C5B91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050560"/>
        <c:axId val="180963008"/>
      </c:barChart>
      <c:catAx>
        <c:axId val="1940505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0963008"/>
        <c:crosses val="autoZero"/>
        <c:auto val="1"/>
        <c:lblAlgn val="ctr"/>
        <c:lblOffset val="100"/>
        <c:noMultiLvlLbl val="0"/>
      </c:catAx>
      <c:valAx>
        <c:axId val="18096300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94050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720-4727-AFAB-FB218968CC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93224.4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20-4727-AFAB-FB218968CC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97079.4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20-4727-AFAB-FB218968CCD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6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720-4727-AFAB-FB218968CC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98866.6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20-4727-AFAB-FB218968C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248512"/>
        <c:axId val="169591360"/>
      </c:barChart>
      <c:catAx>
        <c:axId val="1972485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9591360"/>
        <c:crosses val="autoZero"/>
        <c:auto val="1"/>
        <c:lblAlgn val="ctr"/>
        <c:lblOffset val="100"/>
        <c:noMultiLvlLbl val="0"/>
      </c:catAx>
      <c:valAx>
        <c:axId val="16959136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97248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054E34-BCD4-499E-8C3C-7B1A888DE0C7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A5CC02-924C-4CD3-8223-000AAB3668E8}">
      <dgm:prSet phldrT="[Текст]" custT="1"/>
      <dgm:spPr>
        <a:solidFill>
          <a:schemeClr val="accent1">
            <a:lumMod val="75000"/>
          </a:schemeClr>
        </a:solidFill>
        <a:scene3d>
          <a:camera prst="orthographicFront"/>
          <a:lightRig rig="threePt" dir="t">
            <a:rot lat="0" lon="0" rev="7500000"/>
          </a:lightRig>
        </a:scene3d>
        <a:sp3d>
          <a:bevelT w="127000" h="25400"/>
        </a:sp3d>
      </dgm:spPr>
      <dgm:t>
        <a:bodyPr/>
        <a:lstStyle/>
        <a:p>
          <a:endParaRPr lang="ru-RU" sz="2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523549-3F95-4C19-BF34-C742E97F574F}" type="parTrans" cxnId="{EEA888A7-72F6-478B-9BA1-AB580408C925}">
      <dgm:prSet/>
      <dgm:spPr/>
      <dgm:t>
        <a:bodyPr/>
        <a:lstStyle/>
        <a:p>
          <a:endParaRPr lang="ru-RU"/>
        </a:p>
      </dgm:t>
    </dgm:pt>
    <dgm:pt modelId="{D4982FD7-EC2F-40F7-B7CE-001ECBCC9694}" type="sibTrans" cxnId="{EEA888A7-72F6-478B-9BA1-AB580408C925}">
      <dgm:prSet/>
      <dgm:spPr/>
      <dgm:t>
        <a:bodyPr/>
        <a:lstStyle/>
        <a:p>
          <a:endParaRPr lang="ru-RU"/>
        </a:p>
      </dgm:t>
    </dgm:pt>
    <dgm:pt modelId="{544966B4-E7B8-47A1-A5F7-245E5FD2510D}">
      <dgm:prSet phldrT="[Текст]" custT="1"/>
      <dgm:spPr>
        <a:solidFill>
          <a:schemeClr val="tx2">
            <a:lumMod val="20000"/>
            <a:lumOff val="80000"/>
            <a:alpha val="3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l"/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Указ Президента Российской Федерации от 21 июля 2020 года № 474 «О национальных целях развития РФ на период до 2030 года»</a:t>
          </a:r>
          <a:endParaRPr lang="ru-RU" sz="1000" dirty="0">
            <a:solidFill>
              <a:schemeClr val="tx2">
                <a:lumMod val="75000"/>
              </a:schemeClr>
            </a:solidFill>
          </a:endParaRPr>
        </a:p>
      </dgm:t>
    </dgm:pt>
    <dgm:pt modelId="{0FC4EAAB-5BE3-4BE5-87BB-13EC90E47CE6}" type="parTrans" cxnId="{7925D32F-4162-4BB6-A720-9FD3F0B6DC7A}">
      <dgm:prSet/>
      <dgm:spPr/>
      <dgm:t>
        <a:bodyPr/>
        <a:lstStyle/>
        <a:p>
          <a:endParaRPr lang="ru-RU"/>
        </a:p>
      </dgm:t>
    </dgm:pt>
    <dgm:pt modelId="{12D76BE2-0178-4AEB-AE44-F844FF62F6E7}" type="sibTrans" cxnId="{7925D32F-4162-4BB6-A720-9FD3F0B6DC7A}">
      <dgm:prSet/>
      <dgm:spPr/>
      <dgm:t>
        <a:bodyPr/>
        <a:lstStyle/>
        <a:p>
          <a:endParaRPr lang="ru-RU"/>
        </a:p>
      </dgm:t>
    </dgm:pt>
    <dgm:pt modelId="{2D960769-D271-4FDE-A407-37308172E1A4}">
      <dgm:prSet phldrT="[Текст]" custT="1"/>
      <dgm:spPr>
        <a:solidFill>
          <a:schemeClr val="accent1">
            <a:lumMod val="75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/>
        <a:lstStyle/>
        <a:p>
          <a:endParaRPr lang="ru-RU" sz="2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FB109F-FB2B-498D-9423-93BA088D60A0}" type="parTrans" cxnId="{5D0A61BB-C393-47F6-8537-197092A9C8E4}">
      <dgm:prSet/>
      <dgm:spPr/>
      <dgm:t>
        <a:bodyPr/>
        <a:lstStyle/>
        <a:p>
          <a:endParaRPr lang="ru-RU"/>
        </a:p>
      </dgm:t>
    </dgm:pt>
    <dgm:pt modelId="{0B4AA654-CE18-478E-9D05-FEFF79138DB4}" type="sibTrans" cxnId="{5D0A61BB-C393-47F6-8537-197092A9C8E4}">
      <dgm:prSet/>
      <dgm:spPr/>
      <dgm:t>
        <a:bodyPr/>
        <a:lstStyle/>
        <a:p>
          <a:endParaRPr lang="ru-RU"/>
        </a:p>
      </dgm:t>
    </dgm:pt>
    <dgm:pt modelId="{C4AD24C0-F2D2-4E70-A14D-E44959DCAAFD}">
      <dgm:prSet phldrT="[Текст]" custT="1"/>
      <dgm:spPr>
        <a:solidFill>
          <a:schemeClr val="tx2">
            <a:lumMod val="20000"/>
            <a:lumOff val="80000"/>
            <a:alpha val="3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 закона Краснодарского края «О бюджете Краснодарского края на 2025 год и на плановый период 2026 и 2027 годов» </a:t>
          </a:r>
          <a:endParaRPr lang="ru-RU" sz="1000" dirty="0">
            <a:solidFill>
              <a:schemeClr val="tx2">
                <a:lumMod val="75000"/>
              </a:schemeClr>
            </a:solidFill>
          </a:endParaRPr>
        </a:p>
      </dgm:t>
    </dgm:pt>
    <dgm:pt modelId="{D6DD5ADA-7C87-4510-8F6C-76E095AA9166}" type="parTrans" cxnId="{B8D7F222-CFDC-492C-8B95-BAD4ED25ECF5}">
      <dgm:prSet/>
      <dgm:spPr/>
      <dgm:t>
        <a:bodyPr/>
        <a:lstStyle/>
        <a:p>
          <a:endParaRPr lang="ru-RU"/>
        </a:p>
      </dgm:t>
    </dgm:pt>
    <dgm:pt modelId="{459F18E9-2029-4EA8-9988-50C080959694}" type="sibTrans" cxnId="{B8D7F222-CFDC-492C-8B95-BAD4ED25ECF5}">
      <dgm:prSet/>
      <dgm:spPr/>
      <dgm:t>
        <a:bodyPr/>
        <a:lstStyle/>
        <a:p>
          <a:endParaRPr lang="ru-RU"/>
        </a:p>
      </dgm:t>
    </dgm:pt>
    <dgm:pt modelId="{A6F1E9A2-6C07-4E2D-8989-7EDC01011139}">
      <dgm:prSet phldrT="[Текст]"/>
      <dgm:spPr>
        <a:solidFill>
          <a:schemeClr val="accent1">
            <a:lumMod val="75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/>
        <a:lstStyle/>
        <a:p>
          <a:endParaRPr lang="ru-RU" dirty="0"/>
        </a:p>
      </dgm:t>
    </dgm:pt>
    <dgm:pt modelId="{38C5962D-A020-43C9-8B11-52510F46DE84}" type="parTrans" cxnId="{C4C9D06A-54FB-4D24-9822-06E2A77040FB}">
      <dgm:prSet/>
      <dgm:spPr/>
      <dgm:t>
        <a:bodyPr/>
        <a:lstStyle/>
        <a:p>
          <a:endParaRPr lang="ru-RU"/>
        </a:p>
      </dgm:t>
    </dgm:pt>
    <dgm:pt modelId="{F5D50B98-BCA4-462B-B99B-A82595009BB9}" type="sibTrans" cxnId="{C4C9D06A-54FB-4D24-9822-06E2A77040FB}">
      <dgm:prSet/>
      <dgm:spPr/>
      <dgm:t>
        <a:bodyPr/>
        <a:lstStyle/>
        <a:p>
          <a:endParaRPr lang="ru-RU"/>
        </a:p>
      </dgm:t>
    </dgm:pt>
    <dgm:pt modelId="{5E62C9AB-15A8-464B-9BE6-7B40447D45BA}">
      <dgm:prSet phldrT="[Текст]"/>
      <dgm:spPr>
        <a:solidFill>
          <a:schemeClr val="tx2">
            <a:lumMod val="20000"/>
            <a:lumOff val="80000"/>
            <a:alpha val="30000"/>
          </a:schemeClr>
        </a:solidFill>
      </dgm:spPr>
      <dgm:t>
        <a:bodyPr/>
        <a:lstStyle/>
        <a:p>
          <a:endParaRPr lang="ru-RU" sz="1000" dirty="0"/>
        </a:p>
      </dgm:t>
    </dgm:pt>
    <dgm:pt modelId="{22BFCE89-4354-4893-BCEE-EC8302636A68}" type="parTrans" cxnId="{969813A9-4B10-46FB-86CB-53FF1EFB3120}">
      <dgm:prSet/>
      <dgm:spPr/>
      <dgm:t>
        <a:bodyPr/>
        <a:lstStyle/>
        <a:p>
          <a:endParaRPr lang="ru-RU"/>
        </a:p>
      </dgm:t>
    </dgm:pt>
    <dgm:pt modelId="{9EB96D62-3310-4BE6-B5FB-CFAB4219402B}" type="sibTrans" cxnId="{969813A9-4B10-46FB-86CB-53FF1EFB3120}">
      <dgm:prSet/>
      <dgm:spPr/>
      <dgm:t>
        <a:bodyPr/>
        <a:lstStyle/>
        <a:p>
          <a:endParaRPr lang="ru-RU"/>
        </a:p>
      </dgm:t>
    </dgm:pt>
    <dgm:pt modelId="{364C8C8C-D411-4417-BB10-17FD24FA0D9B}">
      <dgm:prSet phldrT="[Текст]"/>
      <dgm:spPr>
        <a:solidFill>
          <a:schemeClr val="tx2">
            <a:lumMod val="20000"/>
            <a:lumOff val="80000"/>
            <a:alpha val="30000"/>
          </a:schemeClr>
        </a:solidFill>
      </dgm:spPr>
      <dgm:t>
        <a:bodyPr/>
        <a:lstStyle/>
        <a:p>
          <a:endParaRPr lang="ru-RU" sz="1000" dirty="0">
            <a:solidFill>
              <a:schemeClr val="tx2">
                <a:lumMod val="75000"/>
              </a:schemeClr>
            </a:solidFill>
          </a:endParaRPr>
        </a:p>
      </dgm:t>
    </dgm:pt>
    <dgm:pt modelId="{5ECD8103-E0E8-4D9D-AD1A-E714F20CD0CF}" type="parTrans" cxnId="{8396CC04-020F-4F71-AB50-5E97F80FAEC0}">
      <dgm:prSet/>
      <dgm:spPr/>
      <dgm:t>
        <a:bodyPr/>
        <a:lstStyle/>
        <a:p>
          <a:endParaRPr lang="ru-RU"/>
        </a:p>
      </dgm:t>
    </dgm:pt>
    <dgm:pt modelId="{C552D26B-45CF-4F66-9744-23D7CEDB04B0}" type="sibTrans" cxnId="{8396CC04-020F-4F71-AB50-5E97F80FAEC0}">
      <dgm:prSet/>
      <dgm:spPr/>
      <dgm:t>
        <a:bodyPr/>
        <a:lstStyle/>
        <a:p>
          <a:endParaRPr lang="ru-RU"/>
        </a:p>
      </dgm:t>
    </dgm:pt>
    <dgm:pt modelId="{46A1B1A8-D40F-48AB-A283-01BF8946D768}">
      <dgm:prSet/>
      <dgm:spPr>
        <a:solidFill>
          <a:schemeClr val="accent1">
            <a:lumMod val="75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/>
        <a:lstStyle/>
        <a:p>
          <a:endParaRPr lang="ru-RU"/>
        </a:p>
      </dgm:t>
    </dgm:pt>
    <dgm:pt modelId="{F8A647F3-00DE-43CC-B4DB-B1EA810A6AC8}" type="parTrans" cxnId="{85AAC647-4559-48A8-A368-05DEEC11A785}">
      <dgm:prSet/>
      <dgm:spPr/>
      <dgm:t>
        <a:bodyPr/>
        <a:lstStyle/>
        <a:p>
          <a:endParaRPr lang="ru-RU"/>
        </a:p>
      </dgm:t>
    </dgm:pt>
    <dgm:pt modelId="{1AE276A6-E34E-4749-BB26-9EC122029B67}" type="sibTrans" cxnId="{85AAC647-4559-48A8-A368-05DEEC11A785}">
      <dgm:prSet/>
      <dgm:spPr/>
      <dgm:t>
        <a:bodyPr/>
        <a:lstStyle/>
        <a:p>
          <a:endParaRPr lang="ru-RU"/>
        </a:p>
      </dgm:t>
    </dgm:pt>
    <dgm:pt modelId="{8875957C-74AD-4D2C-A59C-6583172C324A}">
      <dgm:prSet/>
      <dgm:spPr>
        <a:solidFill>
          <a:schemeClr val="accent1">
            <a:lumMod val="75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/>
        <a:lstStyle/>
        <a:p>
          <a:endParaRPr lang="ru-RU"/>
        </a:p>
      </dgm:t>
    </dgm:pt>
    <dgm:pt modelId="{C0D4CA72-0F1B-4035-8F21-EEF5552AE4D3}" type="parTrans" cxnId="{017CEB81-14EC-4D53-BB88-CD797808549C}">
      <dgm:prSet/>
      <dgm:spPr/>
      <dgm:t>
        <a:bodyPr/>
        <a:lstStyle/>
        <a:p>
          <a:endParaRPr lang="ru-RU"/>
        </a:p>
      </dgm:t>
    </dgm:pt>
    <dgm:pt modelId="{5FFDD547-5A57-4729-8B72-E77B7AE6F3DC}" type="sibTrans" cxnId="{017CEB81-14EC-4D53-BB88-CD797808549C}">
      <dgm:prSet/>
      <dgm:spPr/>
      <dgm:t>
        <a:bodyPr/>
        <a:lstStyle/>
        <a:p>
          <a:endParaRPr lang="ru-RU"/>
        </a:p>
      </dgm:t>
    </dgm:pt>
    <dgm:pt modelId="{1FE1FA63-CEF5-4D6B-BE50-B1A415DB6D91}">
      <dgm:prSet custT="1"/>
      <dgm:spPr>
        <a:solidFill>
          <a:schemeClr val="tx2">
            <a:lumMod val="20000"/>
            <a:lumOff val="80000"/>
            <a:alpha val="3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муниципального образования Ейский район на 2025 год и на плановый период 2026 и 2027 годов</a:t>
          </a:r>
          <a:endParaRPr lang="ru-RU" sz="16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2EA8D8-6B24-4296-B565-847EB5010E7E}" type="parTrans" cxnId="{742AEF2E-C875-444E-9EEE-B779D84D4A94}">
      <dgm:prSet/>
      <dgm:spPr/>
      <dgm:t>
        <a:bodyPr/>
        <a:lstStyle/>
        <a:p>
          <a:endParaRPr lang="ru-RU"/>
        </a:p>
      </dgm:t>
    </dgm:pt>
    <dgm:pt modelId="{3FD64C01-DC32-446A-9448-51CF5BED1A06}" type="sibTrans" cxnId="{742AEF2E-C875-444E-9EEE-B779D84D4A94}">
      <dgm:prSet/>
      <dgm:spPr/>
      <dgm:t>
        <a:bodyPr/>
        <a:lstStyle/>
        <a:p>
          <a:endParaRPr lang="ru-RU"/>
        </a:p>
      </dgm:t>
    </dgm:pt>
    <dgm:pt modelId="{67AE2183-0846-464D-9945-6CFD81848D48}">
      <dgm:prSet custT="1"/>
      <dgm:spPr>
        <a:solidFill>
          <a:schemeClr val="tx2">
            <a:lumMod val="20000"/>
            <a:lumOff val="80000"/>
            <a:alpha val="3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Основные показатели прогноза социально-экономического развития муниципального образования Ейский район на долгосрочный период до 2029 года</a:t>
          </a:r>
          <a:endParaRPr lang="ru-RU" sz="16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A72ED7-A5E4-4285-BB44-78024A948C83}" type="parTrans" cxnId="{5A1F53A6-72CA-4BB8-9133-A3A6A9759E3E}">
      <dgm:prSet/>
      <dgm:spPr/>
      <dgm:t>
        <a:bodyPr/>
        <a:lstStyle/>
        <a:p>
          <a:endParaRPr lang="ru-RU"/>
        </a:p>
      </dgm:t>
    </dgm:pt>
    <dgm:pt modelId="{626FA26B-DEAC-4683-A465-E4BE3B1C9C84}" type="sibTrans" cxnId="{5A1F53A6-72CA-4BB8-9133-A3A6A9759E3E}">
      <dgm:prSet/>
      <dgm:spPr/>
      <dgm:t>
        <a:bodyPr/>
        <a:lstStyle/>
        <a:p>
          <a:endParaRPr lang="ru-RU"/>
        </a:p>
      </dgm:t>
    </dgm:pt>
    <dgm:pt modelId="{EB042160-CF49-41E5-B9F6-D856E3897F1C}">
      <dgm:prSet custT="1"/>
      <dgm:spPr>
        <a:solidFill>
          <a:schemeClr val="tx2">
            <a:lumMod val="20000"/>
            <a:lumOff val="80000"/>
            <a:alpha val="3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 Ейского района и иные правовые акты РФ, Краснодарского края, муниципального образования Ейский район</a:t>
          </a:r>
          <a:endParaRPr lang="ru-RU" sz="16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B07CB9-0C1D-4266-ABEF-6514D49152EB}" type="parTrans" cxnId="{3460536A-6294-4483-A631-BB483BF0AC27}">
      <dgm:prSet/>
      <dgm:spPr/>
      <dgm:t>
        <a:bodyPr/>
        <a:lstStyle/>
        <a:p>
          <a:endParaRPr lang="ru-RU"/>
        </a:p>
      </dgm:t>
    </dgm:pt>
    <dgm:pt modelId="{3ED642B7-24F9-4678-83E9-EE4586652222}" type="sibTrans" cxnId="{3460536A-6294-4483-A631-BB483BF0AC27}">
      <dgm:prSet/>
      <dgm:spPr/>
      <dgm:t>
        <a:bodyPr/>
        <a:lstStyle/>
        <a:p>
          <a:endParaRPr lang="ru-RU"/>
        </a:p>
      </dgm:t>
    </dgm:pt>
    <dgm:pt modelId="{E5745CE7-EFDB-44B7-9E12-CF66923D0569}" type="pres">
      <dgm:prSet presAssocID="{E6054E34-BCD4-499E-8C3C-7B1A888DE0C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D2023A-5328-45CA-B232-11FA430D05DE}" type="pres">
      <dgm:prSet presAssocID="{1FA5CC02-924C-4CD3-8223-000AAB3668E8}" presName="composite" presStyleCnt="0"/>
      <dgm:spPr/>
    </dgm:pt>
    <dgm:pt modelId="{FA8C5F9A-9D3F-4EEF-BFC9-1ADAD909D825}" type="pres">
      <dgm:prSet presAssocID="{1FA5CC02-924C-4CD3-8223-000AAB3668E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CEBC6-578F-4794-974F-57D4AAF15023}" type="pres">
      <dgm:prSet presAssocID="{1FA5CC02-924C-4CD3-8223-000AAB3668E8}" presName="descendantText" presStyleLbl="alignAcc1" presStyleIdx="0" presStyleCnt="5" custLinFactNeighborX="10" custLinFactNeighborY="1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8E671-ED27-40A5-ACE6-A13F13155E54}" type="pres">
      <dgm:prSet presAssocID="{D4982FD7-EC2F-40F7-B7CE-001ECBCC9694}" presName="sp" presStyleCnt="0"/>
      <dgm:spPr/>
    </dgm:pt>
    <dgm:pt modelId="{D7CE6DC2-FF47-4F58-8E36-1E1F335616A2}" type="pres">
      <dgm:prSet presAssocID="{2D960769-D271-4FDE-A407-37308172E1A4}" presName="composite" presStyleCnt="0"/>
      <dgm:spPr/>
    </dgm:pt>
    <dgm:pt modelId="{63073B5E-56E8-4921-98BB-E83394D32147}" type="pres">
      <dgm:prSet presAssocID="{2D960769-D271-4FDE-A407-37308172E1A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26A95-95B0-4B7F-90AF-DDB3D35680D3}" type="pres">
      <dgm:prSet presAssocID="{2D960769-D271-4FDE-A407-37308172E1A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8AE6F-3271-4D17-97E6-6946EBBA6B0A}" type="pres">
      <dgm:prSet presAssocID="{0B4AA654-CE18-478E-9D05-FEFF79138DB4}" presName="sp" presStyleCnt="0"/>
      <dgm:spPr/>
    </dgm:pt>
    <dgm:pt modelId="{E41FDF31-5CF5-430C-A63B-6CD902CD4411}" type="pres">
      <dgm:prSet presAssocID="{46A1B1A8-D40F-48AB-A283-01BF8946D768}" presName="composite" presStyleCnt="0"/>
      <dgm:spPr/>
    </dgm:pt>
    <dgm:pt modelId="{9DF1282B-6B21-4604-B8D4-3656237933FC}" type="pres">
      <dgm:prSet presAssocID="{46A1B1A8-D40F-48AB-A283-01BF8946D76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C1452-3523-4DED-984F-E14F29134EDC}" type="pres">
      <dgm:prSet presAssocID="{46A1B1A8-D40F-48AB-A283-01BF8946D76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55E22-92DF-4841-B455-BB09B1967B14}" type="pres">
      <dgm:prSet presAssocID="{1AE276A6-E34E-4749-BB26-9EC122029B67}" presName="sp" presStyleCnt="0"/>
      <dgm:spPr/>
    </dgm:pt>
    <dgm:pt modelId="{3E2F5A99-68D4-42F5-98E8-CBF1D33281ED}" type="pres">
      <dgm:prSet presAssocID="{8875957C-74AD-4D2C-A59C-6583172C324A}" presName="composite" presStyleCnt="0"/>
      <dgm:spPr/>
    </dgm:pt>
    <dgm:pt modelId="{718DDE92-AB9F-4D4A-AE20-97A0022DE452}" type="pres">
      <dgm:prSet presAssocID="{8875957C-74AD-4D2C-A59C-6583172C324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98459-D663-4A4B-BDD8-8C969DFC0DFE}" type="pres">
      <dgm:prSet presAssocID="{8875957C-74AD-4D2C-A59C-6583172C324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5DF63-5872-4E51-BB91-50BA6BD85074}" type="pres">
      <dgm:prSet presAssocID="{5FFDD547-5A57-4729-8B72-E77B7AE6F3DC}" presName="sp" presStyleCnt="0"/>
      <dgm:spPr/>
    </dgm:pt>
    <dgm:pt modelId="{29D9BA51-38B5-4528-976B-46E9EEF78B37}" type="pres">
      <dgm:prSet presAssocID="{A6F1E9A2-6C07-4E2D-8989-7EDC01011139}" presName="composite" presStyleCnt="0"/>
      <dgm:spPr/>
    </dgm:pt>
    <dgm:pt modelId="{295BFC42-71C5-4702-8F5E-0D8AE23080EB}" type="pres">
      <dgm:prSet presAssocID="{A6F1E9A2-6C07-4E2D-8989-7EDC01011139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3ED6D-DC78-459C-8C23-21EA89E16CF6}" type="pres">
      <dgm:prSet presAssocID="{A6F1E9A2-6C07-4E2D-8989-7EDC01011139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E693D1-A04F-4E4C-B50D-0C60AC8355CE}" type="presOf" srcId="{5E62C9AB-15A8-464B-9BE6-7B40447D45BA}" destId="{2F23ED6D-DC78-459C-8C23-21EA89E16CF6}" srcOrd="0" destOrd="0" presId="urn:microsoft.com/office/officeart/2005/8/layout/chevron2"/>
    <dgm:cxn modelId="{B65D2EB5-3827-4638-B68D-EA2AD54855C0}" type="presOf" srcId="{544966B4-E7B8-47A1-A5F7-245E5FD2510D}" destId="{562CEBC6-578F-4794-974F-57D4AAF15023}" srcOrd="0" destOrd="0" presId="urn:microsoft.com/office/officeart/2005/8/layout/chevron2"/>
    <dgm:cxn modelId="{C4C9D06A-54FB-4D24-9822-06E2A77040FB}" srcId="{E6054E34-BCD4-499E-8C3C-7B1A888DE0C7}" destId="{A6F1E9A2-6C07-4E2D-8989-7EDC01011139}" srcOrd="4" destOrd="0" parTransId="{38C5962D-A020-43C9-8B11-52510F46DE84}" sibTransId="{F5D50B98-BCA4-462B-B99B-A82595009BB9}"/>
    <dgm:cxn modelId="{017CEB81-14EC-4D53-BB88-CD797808549C}" srcId="{E6054E34-BCD4-499E-8C3C-7B1A888DE0C7}" destId="{8875957C-74AD-4D2C-A59C-6583172C324A}" srcOrd="3" destOrd="0" parTransId="{C0D4CA72-0F1B-4035-8F21-EEF5552AE4D3}" sibTransId="{5FFDD547-5A57-4729-8B72-E77B7AE6F3DC}"/>
    <dgm:cxn modelId="{EEA888A7-72F6-478B-9BA1-AB580408C925}" srcId="{E6054E34-BCD4-499E-8C3C-7B1A888DE0C7}" destId="{1FA5CC02-924C-4CD3-8223-000AAB3668E8}" srcOrd="0" destOrd="0" parTransId="{8F523549-3F95-4C19-BF34-C742E97F574F}" sibTransId="{D4982FD7-EC2F-40F7-B7CE-001ECBCC9694}"/>
    <dgm:cxn modelId="{3460536A-6294-4483-A631-BB483BF0AC27}" srcId="{A6F1E9A2-6C07-4E2D-8989-7EDC01011139}" destId="{EB042160-CF49-41E5-B9F6-D856E3897F1C}" srcOrd="1" destOrd="0" parTransId="{1EB07CB9-0C1D-4266-ABEF-6514D49152EB}" sibTransId="{3ED642B7-24F9-4678-83E9-EE4586652222}"/>
    <dgm:cxn modelId="{62284C2F-DAD5-412B-8940-76A6695B0D44}" type="presOf" srcId="{EB042160-CF49-41E5-B9F6-D856E3897F1C}" destId="{2F23ED6D-DC78-459C-8C23-21EA89E16CF6}" srcOrd="0" destOrd="1" presId="urn:microsoft.com/office/officeart/2005/8/layout/chevron2"/>
    <dgm:cxn modelId="{B8D7F222-CFDC-492C-8B95-BAD4ED25ECF5}" srcId="{2D960769-D271-4FDE-A407-37308172E1A4}" destId="{C4AD24C0-F2D2-4E70-A14D-E44959DCAAFD}" srcOrd="0" destOrd="0" parTransId="{D6DD5ADA-7C87-4510-8F6C-76E095AA9166}" sibTransId="{459F18E9-2029-4EA8-9988-50C080959694}"/>
    <dgm:cxn modelId="{5A1F53A6-72CA-4BB8-9133-A3A6A9759E3E}" srcId="{8875957C-74AD-4D2C-A59C-6583172C324A}" destId="{67AE2183-0846-464D-9945-6CFD81848D48}" srcOrd="0" destOrd="0" parTransId="{B4A72ED7-A5E4-4285-BB44-78024A948C83}" sibTransId="{626FA26B-DEAC-4683-A465-E4BE3B1C9C84}"/>
    <dgm:cxn modelId="{A45B052D-3E37-405B-89C9-4C6BC1DBD6C5}" type="presOf" srcId="{E6054E34-BCD4-499E-8C3C-7B1A888DE0C7}" destId="{E5745CE7-EFDB-44B7-9E12-CF66923D0569}" srcOrd="0" destOrd="0" presId="urn:microsoft.com/office/officeart/2005/8/layout/chevron2"/>
    <dgm:cxn modelId="{D5C4F1AF-DAE1-4EB6-8986-34DBE3594ECF}" type="presOf" srcId="{1FA5CC02-924C-4CD3-8223-000AAB3668E8}" destId="{FA8C5F9A-9D3F-4EEF-BFC9-1ADAD909D825}" srcOrd="0" destOrd="0" presId="urn:microsoft.com/office/officeart/2005/8/layout/chevron2"/>
    <dgm:cxn modelId="{85AAC647-4559-48A8-A368-05DEEC11A785}" srcId="{E6054E34-BCD4-499E-8C3C-7B1A888DE0C7}" destId="{46A1B1A8-D40F-48AB-A283-01BF8946D768}" srcOrd="2" destOrd="0" parTransId="{F8A647F3-00DE-43CC-B4DB-B1EA810A6AC8}" sibTransId="{1AE276A6-E34E-4749-BB26-9EC122029B67}"/>
    <dgm:cxn modelId="{EAE718EB-7EE2-4DB6-B538-E2972B9CFFF2}" type="presOf" srcId="{364C8C8C-D411-4417-BB10-17FD24FA0D9B}" destId="{2F23ED6D-DC78-459C-8C23-21EA89E16CF6}" srcOrd="0" destOrd="2" presId="urn:microsoft.com/office/officeart/2005/8/layout/chevron2"/>
    <dgm:cxn modelId="{5D0A61BB-C393-47F6-8537-197092A9C8E4}" srcId="{E6054E34-BCD4-499E-8C3C-7B1A888DE0C7}" destId="{2D960769-D271-4FDE-A407-37308172E1A4}" srcOrd="1" destOrd="0" parTransId="{75FB109F-FB2B-498D-9423-93BA088D60A0}" sibTransId="{0B4AA654-CE18-478E-9D05-FEFF79138DB4}"/>
    <dgm:cxn modelId="{02789890-96D4-4069-9454-CB9669583D04}" type="presOf" srcId="{46A1B1A8-D40F-48AB-A283-01BF8946D768}" destId="{9DF1282B-6B21-4604-B8D4-3656237933FC}" srcOrd="0" destOrd="0" presId="urn:microsoft.com/office/officeart/2005/8/layout/chevron2"/>
    <dgm:cxn modelId="{969813A9-4B10-46FB-86CB-53FF1EFB3120}" srcId="{A6F1E9A2-6C07-4E2D-8989-7EDC01011139}" destId="{5E62C9AB-15A8-464B-9BE6-7B40447D45BA}" srcOrd="0" destOrd="0" parTransId="{22BFCE89-4354-4893-BCEE-EC8302636A68}" sibTransId="{9EB96D62-3310-4BE6-B5FB-CFAB4219402B}"/>
    <dgm:cxn modelId="{7925D32F-4162-4BB6-A720-9FD3F0B6DC7A}" srcId="{1FA5CC02-924C-4CD3-8223-000AAB3668E8}" destId="{544966B4-E7B8-47A1-A5F7-245E5FD2510D}" srcOrd="0" destOrd="0" parTransId="{0FC4EAAB-5BE3-4BE5-87BB-13EC90E47CE6}" sibTransId="{12D76BE2-0178-4AEB-AE44-F844FF62F6E7}"/>
    <dgm:cxn modelId="{2828460B-2176-4DD8-9E21-C33B9F6C383F}" type="presOf" srcId="{67AE2183-0846-464D-9945-6CFD81848D48}" destId="{4AA98459-D663-4A4B-BDD8-8C969DFC0DFE}" srcOrd="0" destOrd="0" presId="urn:microsoft.com/office/officeart/2005/8/layout/chevron2"/>
    <dgm:cxn modelId="{975C85DE-0DFA-4691-B520-2016B7E8CE24}" type="presOf" srcId="{2D960769-D271-4FDE-A407-37308172E1A4}" destId="{63073B5E-56E8-4921-98BB-E83394D32147}" srcOrd="0" destOrd="0" presId="urn:microsoft.com/office/officeart/2005/8/layout/chevron2"/>
    <dgm:cxn modelId="{4E8ED9C6-BDFE-42AD-85BD-0BC3C39C5B0C}" type="presOf" srcId="{8875957C-74AD-4D2C-A59C-6583172C324A}" destId="{718DDE92-AB9F-4D4A-AE20-97A0022DE452}" srcOrd="0" destOrd="0" presId="urn:microsoft.com/office/officeart/2005/8/layout/chevron2"/>
    <dgm:cxn modelId="{742AEF2E-C875-444E-9EEE-B779D84D4A94}" srcId="{46A1B1A8-D40F-48AB-A283-01BF8946D768}" destId="{1FE1FA63-CEF5-4D6B-BE50-B1A415DB6D91}" srcOrd="0" destOrd="0" parTransId="{D52EA8D8-6B24-4296-B565-847EB5010E7E}" sibTransId="{3FD64C01-DC32-446A-9448-51CF5BED1A06}"/>
    <dgm:cxn modelId="{153AC61E-C336-4919-B6D1-E6125C39F467}" type="presOf" srcId="{A6F1E9A2-6C07-4E2D-8989-7EDC01011139}" destId="{295BFC42-71C5-4702-8F5E-0D8AE23080EB}" srcOrd="0" destOrd="0" presId="urn:microsoft.com/office/officeart/2005/8/layout/chevron2"/>
    <dgm:cxn modelId="{8396CC04-020F-4F71-AB50-5E97F80FAEC0}" srcId="{A6F1E9A2-6C07-4E2D-8989-7EDC01011139}" destId="{364C8C8C-D411-4417-BB10-17FD24FA0D9B}" srcOrd="2" destOrd="0" parTransId="{5ECD8103-E0E8-4D9D-AD1A-E714F20CD0CF}" sibTransId="{C552D26B-45CF-4F66-9744-23D7CEDB04B0}"/>
    <dgm:cxn modelId="{12166599-000D-43E1-8554-7EF5DB986D7B}" type="presOf" srcId="{1FE1FA63-CEF5-4D6B-BE50-B1A415DB6D91}" destId="{4E5C1452-3523-4DED-984F-E14F29134EDC}" srcOrd="0" destOrd="0" presId="urn:microsoft.com/office/officeart/2005/8/layout/chevron2"/>
    <dgm:cxn modelId="{66986C82-CD17-4A34-A940-47E0D2383C42}" type="presOf" srcId="{C4AD24C0-F2D2-4E70-A14D-E44959DCAAFD}" destId="{D5726A95-95B0-4B7F-90AF-DDB3D35680D3}" srcOrd="0" destOrd="0" presId="urn:microsoft.com/office/officeart/2005/8/layout/chevron2"/>
    <dgm:cxn modelId="{304EBCCB-2935-4159-9D1C-23C33AEF7B19}" type="presParOf" srcId="{E5745CE7-EFDB-44B7-9E12-CF66923D0569}" destId="{99D2023A-5328-45CA-B232-11FA430D05DE}" srcOrd="0" destOrd="0" presId="urn:microsoft.com/office/officeart/2005/8/layout/chevron2"/>
    <dgm:cxn modelId="{07EC7C29-2318-41D0-BA4C-73693AE61233}" type="presParOf" srcId="{99D2023A-5328-45CA-B232-11FA430D05DE}" destId="{FA8C5F9A-9D3F-4EEF-BFC9-1ADAD909D825}" srcOrd="0" destOrd="0" presId="urn:microsoft.com/office/officeart/2005/8/layout/chevron2"/>
    <dgm:cxn modelId="{4E57297B-7549-4360-819C-CF093CAE2AED}" type="presParOf" srcId="{99D2023A-5328-45CA-B232-11FA430D05DE}" destId="{562CEBC6-578F-4794-974F-57D4AAF15023}" srcOrd="1" destOrd="0" presId="urn:microsoft.com/office/officeart/2005/8/layout/chevron2"/>
    <dgm:cxn modelId="{6D989316-2672-45F7-82A1-C4D6A9AEAB17}" type="presParOf" srcId="{E5745CE7-EFDB-44B7-9E12-CF66923D0569}" destId="{99A8E671-ED27-40A5-ACE6-A13F13155E54}" srcOrd="1" destOrd="0" presId="urn:microsoft.com/office/officeart/2005/8/layout/chevron2"/>
    <dgm:cxn modelId="{B0E7C6F5-8785-47AF-9AA8-D68ED7D9A8C8}" type="presParOf" srcId="{E5745CE7-EFDB-44B7-9E12-CF66923D0569}" destId="{D7CE6DC2-FF47-4F58-8E36-1E1F335616A2}" srcOrd="2" destOrd="0" presId="urn:microsoft.com/office/officeart/2005/8/layout/chevron2"/>
    <dgm:cxn modelId="{4A84CBAA-6D59-40C0-83B6-A3CA61752401}" type="presParOf" srcId="{D7CE6DC2-FF47-4F58-8E36-1E1F335616A2}" destId="{63073B5E-56E8-4921-98BB-E83394D32147}" srcOrd="0" destOrd="0" presId="urn:microsoft.com/office/officeart/2005/8/layout/chevron2"/>
    <dgm:cxn modelId="{1C1349B9-D9ED-4F9F-9D49-EEB02F002BDD}" type="presParOf" srcId="{D7CE6DC2-FF47-4F58-8E36-1E1F335616A2}" destId="{D5726A95-95B0-4B7F-90AF-DDB3D35680D3}" srcOrd="1" destOrd="0" presId="urn:microsoft.com/office/officeart/2005/8/layout/chevron2"/>
    <dgm:cxn modelId="{B1B53739-5DCB-4B74-8BC3-73AB5E285C9A}" type="presParOf" srcId="{E5745CE7-EFDB-44B7-9E12-CF66923D0569}" destId="{0268AE6F-3271-4D17-97E6-6946EBBA6B0A}" srcOrd="3" destOrd="0" presId="urn:microsoft.com/office/officeart/2005/8/layout/chevron2"/>
    <dgm:cxn modelId="{3A68841B-4264-4574-ABF2-0AA32690C44F}" type="presParOf" srcId="{E5745CE7-EFDB-44B7-9E12-CF66923D0569}" destId="{E41FDF31-5CF5-430C-A63B-6CD902CD4411}" srcOrd="4" destOrd="0" presId="urn:microsoft.com/office/officeart/2005/8/layout/chevron2"/>
    <dgm:cxn modelId="{281DA1DB-96AC-458C-8AC8-79FF4A7DB19E}" type="presParOf" srcId="{E41FDF31-5CF5-430C-A63B-6CD902CD4411}" destId="{9DF1282B-6B21-4604-B8D4-3656237933FC}" srcOrd="0" destOrd="0" presId="urn:microsoft.com/office/officeart/2005/8/layout/chevron2"/>
    <dgm:cxn modelId="{4503287F-089A-4095-9897-05F4A0F3738C}" type="presParOf" srcId="{E41FDF31-5CF5-430C-A63B-6CD902CD4411}" destId="{4E5C1452-3523-4DED-984F-E14F29134EDC}" srcOrd="1" destOrd="0" presId="urn:microsoft.com/office/officeart/2005/8/layout/chevron2"/>
    <dgm:cxn modelId="{E023D1B8-BD63-465A-A340-DDA647F7CEF8}" type="presParOf" srcId="{E5745CE7-EFDB-44B7-9E12-CF66923D0569}" destId="{08E55E22-92DF-4841-B455-BB09B1967B14}" srcOrd="5" destOrd="0" presId="urn:microsoft.com/office/officeart/2005/8/layout/chevron2"/>
    <dgm:cxn modelId="{88444803-4FCE-4AB5-8141-5A1CE18C8686}" type="presParOf" srcId="{E5745CE7-EFDB-44B7-9E12-CF66923D0569}" destId="{3E2F5A99-68D4-42F5-98E8-CBF1D33281ED}" srcOrd="6" destOrd="0" presId="urn:microsoft.com/office/officeart/2005/8/layout/chevron2"/>
    <dgm:cxn modelId="{43DAE088-F823-4E38-A5DC-64C8A4F47828}" type="presParOf" srcId="{3E2F5A99-68D4-42F5-98E8-CBF1D33281ED}" destId="{718DDE92-AB9F-4D4A-AE20-97A0022DE452}" srcOrd="0" destOrd="0" presId="urn:microsoft.com/office/officeart/2005/8/layout/chevron2"/>
    <dgm:cxn modelId="{EB42DAE8-A0D1-46E2-8740-E7CCAED0C04D}" type="presParOf" srcId="{3E2F5A99-68D4-42F5-98E8-CBF1D33281ED}" destId="{4AA98459-D663-4A4B-BDD8-8C969DFC0DFE}" srcOrd="1" destOrd="0" presId="urn:microsoft.com/office/officeart/2005/8/layout/chevron2"/>
    <dgm:cxn modelId="{C462DD3D-9A57-4646-8BB6-E4D51275202B}" type="presParOf" srcId="{E5745CE7-EFDB-44B7-9E12-CF66923D0569}" destId="{7595DF63-5872-4E51-BB91-50BA6BD85074}" srcOrd="7" destOrd="0" presId="urn:microsoft.com/office/officeart/2005/8/layout/chevron2"/>
    <dgm:cxn modelId="{D39F62E6-36C6-4358-A4F7-6972530B7964}" type="presParOf" srcId="{E5745CE7-EFDB-44B7-9E12-CF66923D0569}" destId="{29D9BA51-38B5-4528-976B-46E9EEF78B37}" srcOrd="8" destOrd="0" presId="urn:microsoft.com/office/officeart/2005/8/layout/chevron2"/>
    <dgm:cxn modelId="{29503895-6690-432C-9F6C-CB84F793EBB0}" type="presParOf" srcId="{29D9BA51-38B5-4528-976B-46E9EEF78B37}" destId="{295BFC42-71C5-4702-8F5E-0D8AE23080EB}" srcOrd="0" destOrd="0" presId="urn:microsoft.com/office/officeart/2005/8/layout/chevron2"/>
    <dgm:cxn modelId="{6DB50F3C-DF95-416B-940B-D3271512DCBE}" type="presParOf" srcId="{29D9BA51-38B5-4528-976B-46E9EEF78B37}" destId="{2F23ED6D-DC78-459C-8C23-21EA89E16C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C5F9A-9D3F-4EEF-BFC9-1ADAD909D825}">
      <dsp:nvSpPr>
        <dsp:cNvPr id="0" name=""/>
        <dsp:cNvSpPr/>
      </dsp:nvSpPr>
      <dsp:spPr>
        <a:xfrm rot="5400000">
          <a:off x="-135532" y="138153"/>
          <a:ext cx="903550" cy="632485"/>
        </a:xfrm>
        <a:prstGeom prst="chevr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18864"/>
        <a:ext cx="632485" cy="271065"/>
      </dsp:txXfrm>
    </dsp:sp>
    <dsp:sp modelId="{562CEBC6-578F-4794-974F-57D4AAF15023}">
      <dsp:nvSpPr>
        <dsp:cNvPr id="0" name=""/>
        <dsp:cNvSpPr/>
      </dsp:nvSpPr>
      <dsp:spPr>
        <a:xfrm rot="5400000">
          <a:off x="4445288" y="-3800973"/>
          <a:ext cx="587307" cy="8212914"/>
        </a:xfrm>
        <a:prstGeom prst="round2SameRect">
          <a:avLst/>
        </a:prstGeom>
        <a:solidFill>
          <a:schemeClr val="tx2">
            <a:lumMod val="20000"/>
            <a:lumOff val="80000"/>
            <a:alpha val="30000"/>
          </a:schemeClr>
        </a:solidFill>
        <a:ln w="952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Указ Президента Российской Федерации от 21 июля 2020 года № 474 «О национальных целях развития РФ на период до 2030 года»</a:t>
          </a:r>
          <a:endParaRPr lang="ru-RU" sz="1000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632485" y="40500"/>
        <a:ext cx="8184244" cy="529967"/>
      </dsp:txXfrm>
    </dsp:sp>
    <dsp:sp modelId="{63073B5E-56E8-4921-98BB-E83394D32147}">
      <dsp:nvSpPr>
        <dsp:cNvPr id="0" name=""/>
        <dsp:cNvSpPr/>
      </dsp:nvSpPr>
      <dsp:spPr>
        <a:xfrm rot="5400000">
          <a:off x="-135532" y="922025"/>
          <a:ext cx="903550" cy="632485"/>
        </a:xfrm>
        <a:prstGeom prst="chevr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102736"/>
        <a:ext cx="632485" cy="271065"/>
      </dsp:txXfrm>
    </dsp:sp>
    <dsp:sp modelId="{D5726A95-95B0-4B7F-90AF-DDB3D35680D3}">
      <dsp:nvSpPr>
        <dsp:cNvPr id="0" name=""/>
        <dsp:cNvSpPr/>
      </dsp:nvSpPr>
      <dsp:spPr>
        <a:xfrm rot="5400000">
          <a:off x="4445288" y="-3026310"/>
          <a:ext cx="587307" cy="8212914"/>
        </a:xfrm>
        <a:prstGeom prst="round2SameRect">
          <a:avLst/>
        </a:prstGeom>
        <a:solidFill>
          <a:schemeClr val="tx2">
            <a:lumMod val="20000"/>
            <a:lumOff val="80000"/>
            <a:alpha val="3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 закона Краснодарского края «О бюджете Краснодарского края на 2025 год и на плановый период 2026 и 2027 годов» </a:t>
          </a:r>
          <a:endParaRPr lang="ru-RU" sz="1000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632485" y="815163"/>
        <a:ext cx="8184244" cy="529967"/>
      </dsp:txXfrm>
    </dsp:sp>
    <dsp:sp modelId="{9DF1282B-6B21-4604-B8D4-3656237933FC}">
      <dsp:nvSpPr>
        <dsp:cNvPr id="0" name=""/>
        <dsp:cNvSpPr/>
      </dsp:nvSpPr>
      <dsp:spPr>
        <a:xfrm rot="5400000">
          <a:off x="-135532" y="1705897"/>
          <a:ext cx="903550" cy="632485"/>
        </a:xfrm>
        <a:prstGeom prst="chevr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-5400000">
        <a:off x="1" y="1886608"/>
        <a:ext cx="632485" cy="271065"/>
      </dsp:txXfrm>
    </dsp:sp>
    <dsp:sp modelId="{4E5C1452-3523-4DED-984F-E14F29134EDC}">
      <dsp:nvSpPr>
        <dsp:cNvPr id="0" name=""/>
        <dsp:cNvSpPr/>
      </dsp:nvSpPr>
      <dsp:spPr>
        <a:xfrm rot="5400000">
          <a:off x="4445288" y="-2242438"/>
          <a:ext cx="587307" cy="8212914"/>
        </a:xfrm>
        <a:prstGeom prst="round2SameRect">
          <a:avLst/>
        </a:prstGeom>
        <a:solidFill>
          <a:schemeClr val="tx2">
            <a:lumMod val="20000"/>
            <a:lumOff val="80000"/>
            <a:alpha val="3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муниципального образования Ейский район на 2025 год и на плановый период 2026 и 2027 годов</a:t>
          </a:r>
          <a:endParaRPr lang="ru-RU" sz="1600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32485" y="1599035"/>
        <a:ext cx="8184244" cy="529967"/>
      </dsp:txXfrm>
    </dsp:sp>
    <dsp:sp modelId="{718DDE92-AB9F-4D4A-AE20-97A0022DE452}">
      <dsp:nvSpPr>
        <dsp:cNvPr id="0" name=""/>
        <dsp:cNvSpPr/>
      </dsp:nvSpPr>
      <dsp:spPr>
        <a:xfrm rot="5400000">
          <a:off x="-135532" y="2489769"/>
          <a:ext cx="903550" cy="632485"/>
        </a:xfrm>
        <a:prstGeom prst="chevr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-5400000">
        <a:off x="1" y="2670480"/>
        <a:ext cx="632485" cy="271065"/>
      </dsp:txXfrm>
    </dsp:sp>
    <dsp:sp modelId="{4AA98459-D663-4A4B-BDD8-8C969DFC0DFE}">
      <dsp:nvSpPr>
        <dsp:cNvPr id="0" name=""/>
        <dsp:cNvSpPr/>
      </dsp:nvSpPr>
      <dsp:spPr>
        <a:xfrm rot="5400000">
          <a:off x="4445288" y="-1458566"/>
          <a:ext cx="587307" cy="8212914"/>
        </a:xfrm>
        <a:prstGeom prst="round2SameRect">
          <a:avLst/>
        </a:prstGeom>
        <a:solidFill>
          <a:schemeClr val="tx2">
            <a:lumMod val="20000"/>
            <a:lumOff val="80000"/>
            <a:alpha val="3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Основные показатели прогноза социально-экономического развития муниципального образования Ейский район на долгосрочный период до 2029 года</a:t>
          </a:r>
          <a:endParaRPr lang="ru-RU" sz="1600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32485" y="2382907"/>
        <a:ext cx="8184244" cy="529967"/>
      </dsp:txXfrm>
    </dsp:sp>
    <dsp:sp modelId="{295BFC42-71C5-4702-8F5E-0D8AE23080EB}">
      <dsp:nvSpPr>
        <dsp:cNvPr id="0" name=""/>
        <dsp:cNvSpPr/>
      </dsp:nvSpPr>
      <dsp:spPr>
        <a:xfrm rot="5400000">
          <a:off x="-135532" y="3273641"/>
          <a:ext cx="903550" cy="632485"/>
        </a:xfrm>
        <a:prstGeom prst="chevr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-5400000">
        <a:off x="1" y="3454352"/>
        <a:ext cx="632485" cy="271065"/>
      </dsp:txXfrm>
    </dsp:sp>
    <dsp:sp modelId="{2F23ED6D-DC78-459C-8C23-21EA89E16CF6}">
      <dsp:nvSpPr>
        <dsp:cNvPr id="0" name=""/>
        <dsp:cNvSpPr/>
      </dsp:nvSpPr>
      <dsp:spPr>
        <a:xfrm rot="5400000">
          <a:off x="4445288" y="-674694"/>
          <a:ext cx="587307" cy="8212914"/>
        </a:xfrm>
        <a:prstGeom prst="round2SameRect">
          <a:avLst/>
        </a:prstGeom>
        <a:solidFill>
          <a:schemeClr val="tx2">
            <a:lumMod val="20000"/>
            <a:lumOff val="80000"/>
            <a:alpha val="3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 Ейского района и иные правовые акты РФ, Краснодарского края, муниципального образования Ейский район</a:t>
          </a:r>
          <a:endParaRPr lang="ru-RU" sz="1600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632485" y="3166779"/>
        <a:ext cx="8184244" cy="529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0.49206</cdr:x>
      <cdr:y>0.25665</cdr:y>
    </cdr:from>
    <cdr:to>
      <cdr:x>1</cdr:x>
      <cdr:y>0.51262</cdr:y>
    </cdr:to>
    <cdr:sp macro="" textlink="">
      <cdr:nvSpPr>
        <cdr:cNvPr id="2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17054" y="1080120"/>
          <a:ext cx="4456338" cy="10772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</a:rPr>
            <a:t>Структура муниципального долга МО Ейский район</a:t>
          </a:r>
        </a:p>
        <a:p xmlns:a="http://schemas.openxmlformats.org/drawingml/2006/main">
          <a:pPr algn="r"/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Times New Roman" pitchFamily="18" charset="0"/>
          </a:endParaRPr>
        </a:p>
        <a:p xmlns:a="http://schemas.openxmlformats.org/drawingml/2006/main">
          <a:pPr algn="r"/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0.11175</cdr:x>
      <cdr:y>0.58539</cdr:y>
    </cdr:from>
    <cdr:to>
      <cdr:x>0.16544</cdr:x>
      <cdr:y>0.73765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996528" y="2463582"/>
          <a:ext cx="478751" cy="640779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>
          <a:noFill/>
        </a:ln>
        <a:scene3d xmlns:a="http://schemas.openxmlformats.org/drawingml/2006/main">
          <a:camera prst="orthographicFront">
            <a:rot lat="0" lon="0" rev="0"/>
          </a:camera>
          <a:lightRig rig="threePt" dir="t"/>
        </a:scene3d>
        <a:sp3d xmlns:a="http://schemas.openxmlformats.org/drawingml/2006/main">
          <a:bevelT/>
          <a:bevelB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endParaRPr lang="ru-RU" dirty="0"/>
        </a:p>
      </cdr:txBody>
    </cdr:sp>
  </cdr:relSizeAnchor>
  <cdr:relSizeAnchor xmlns:cdr="http://schemas.openxmlformats.org/drawingml/2006/chartDrawing">
    <cdr:from>
      <cdr:x>0.27325</cdr:x>
      <cdr:y>0.61387</cdr:y>
    </cdr:from>
    <cdr:to>
      <cdr:x>0.32693</cdr:x>
      <cdr:y>0.73889</cdr:y>
    </cdr:to>
    <cdr:sp macro="" textlink="">
      <cdr:nvSpPr>
        <cdr:cNvPr id="5" name="Скругленный прямоугольник 4"/>
        <cdr:cNvSpPr/>
      </cdr:nvSpPr>
      <cdr:spPr>
        <a:xfrm xmlns:a="http://schemas.openxmlformats.org/drawingml/2006/main">
          <a:off x="2436688" y="2583468"/>
          <a:ext cx="478686" cy="526142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>
          <a:noFill/>
        </a:ln>
        <a:scene3d xmlns:a="http://schemas.openxmlformats.org/drawingml/2006/main">
          <a:camera prst="orthographicFront">
            <a:rot lat="0" lon="0" rev="0"/>
          </a:camera>
          <a:lightRig rig="threePt" dir="t"/>
        </a:scene3d>
        <a:sp3d xmlns:a="http://schemas.openxmlformats.org/drawingml/2006/main">
          <a:bevelT/>
          <a:bevelB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endParaRPr lang="ru-RU" dirty="0"/>
        </a:p>
      </cdr:txBody>
    </cdr:sp>
  </cdr:relSizeAnchor>
  <cdr:relSizeAnchor xmlns:cdr="http://schemas.openxmlformats.org/drawingml/2006/chartDrawing">
    <cdr:from>
      <cdr:x>0.77277</cdr:x>
      <cdr:y>0.61388</cdr:y>
    </cdr:from>
    <cdr:to>
      <cdr:x>0.82645</cdr:x>
      <cdr:y>0.73889</cdr:y>
    </cdr:to>
    <cdr:sp macro="" textlink="">
      <cdr:nvSpPr>
        <cdr:cNvPr id="6" name="Скругленный прямоугольник 5"/>
        <cdr:cNvSpPr/>
      </cdr:nvSpPr>
      <cdr:spPr>
        <a:xfrm xmlns:a="http://schemas.openxmlformats.org/drawingml/2006/main">
          <a:off x="6891069" y="2583478"/>
          <a:ext cx="478750" cy="526121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  <a:bevelB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endParaRPr lang="ru-RU" dirty="0"/>
        </a:p>
      </cdr:txBody>
    </cdr:sp>
  </cdr:relSizeAnchor>
  <cdr:relSizeAnchor xmlns:cdr="http://schemas.openxmlformats.org/drawingml/2006/chartDrawing">
    <cdr:from>
      <cdr:x>0.60627</cdr:x>
      <cdr:y>0.61263</cdr:y>
    </cdr:from>
    <cdr:to>
      <cdr:x>0.65995</cdr:x>
      <cdr:y>0.73765</cdr:y>
    </cdr:to>
    <cdr:sp macro="" textlink="">
      <cdr:nvSpPr>
        <cdr:cNvPr id="7" name="Скругленный прямоугольник 6"/>
        <cdr:cNvSpPr/>
      </cdr:nvSpPr>
      <cdr:spPr>
        <a:xfrm xmlns:a="http://schemas.openxmlformats.org/drawingml/2006/main">
          <a:off x="5406314" y="2578240"/>
          <a:ext cx="478751" cy="526121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>
          <a:noFill/>
        </a:ln>
        <a:scene3d xmlns:a="http://schemas.openxmlformats.org/drawingml/2006/main">
          <a:camera prst="orthographicFront">
            <a:rot lat="0" lon="0" rev="0"/>
          </a:camera>
          <a:lightRig rig="threePt" dir="t"/>
        </a:scene3d>
        <a:sp3d xmlns:a="http://schemas.openxmlformats.org/drawingml/2006/main">
          <a:bevelT/>
          <a:bevelB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endParaRPr lang="ru-RU" dirty="0"/>
        </a:p>
      </cdr:txBody>
    </cdr:sp>
  </cdr:relSizeAnchor>
  <cdr:relSizeAnchor xmlns:cdr="http://schemas.openxmlformats.org/drawingml/2006/chartDrawing">
    <cdr:from>
      <cdr:x>0.43475</cdr:x>
      <cdr:y>0.6128</cdr:y>
    </cdr:from>
    <cdr:to>
      <cdr:x>0.48843</cdr:x>
      <cdr:y>0.73782</cdr:y>
    </cdr:to>
    <cdr:sp macro="" textlink="">
      <cdr:nvSpPr>
        <cdr:cNvPr id="8" name="Скругленный прямоугольник 7"/>
        <cdr:cNvSpPr/>
      </cdr:nvSpPr>
      <cdr:spPr>
        <a:xfrm xmlns:a="http://schemas.openxmlformats.org/drawingml/2006/main">
          <a:off x="3876848" y="2578933"/>
          <a:ext cx="478686" cy="526142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>
          <a:noFill/>
        </a:ln>
        <a:scene3d xmlns:a="http://schemas.openxmlformats.org/drawingml/2006/main">
          <a:camera prst="orthographicFront">
            <a:rot lat="0" lon="0" rev="0"/>
          </a:camera>
          <a:lightRig rig="threePt" dir="t"/>
        </a:scene3d>
        <a:sp3d xmlns:a="http://schemas.openxmlformats.org/drawingml/2006/main">
          <a:bevelT/>
          <a:bevelB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0.0176</cdr:x>
      <cdr:y>0.2385</cdr:y>
    </cdr:from>
    <cdr:to>
      <cdr:x>0.13515</cdr:x>
      <cdr:y>0.38519</cdr:y>
    </cdr:to>
    <cdr:sp macro="" textlink="">
      <cdr:nvSpPr>
        <cdr:cNvPr id="3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7443" y="450340"/>
          <a:ext cx="584054" cy="2769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spcBef>
              <a:spcPct val="0"/>
            </a:spcBef>
            <a:buFontTx/>
            <a:buNone/>
          </a:pPr>
          <a:r>
            <a:rPr lang="ru-RU" alt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rPr>
            <a:t>2022г</a:t>
          </a:r>
          <a:r>
            <a:rPr lang="ru-RU" alt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rPr>
            <a:t>.</a:t>
          </a:r>
        </a:p>
      </cdr:txBody>
    </cdr:sp>
  </cdr:relSizeAnchor>
  <cdr:relSizeAnchor xmlns:cdr="http://schemas.openxmlformats.org/drawingml/2006/chartDrawing">
    <cdr:from>
      <cdr:x>0.18666</cdr:x>
      <cdr:y>0.30925</cdr:y>
    </cdr:from>
    <cdr:to>
      <cdr:x>0.30421</cdr:x>
      <cdr:y>0.45595</cdr:y>
    </cdr:to>
    <cdr:sp macro="" textlink="">
      <cdr:nvSpPr>
        <cdr:cNvPr id="4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27423" y="583933"/>
          <a:ext cx="584053" cy="2770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spcBef>
              <a:spcPct val="0"/>
            </a:spcBef>
            <a:buFontTx/>
            <a:buNone/>
          </a:pPr>
          <a:r>
            <a:rPr lang="ru-RU" alt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rPr>
            <a:t>2023г</a:t>
          </a:r>
          <a:r>
            <a:rPr lang="ru-RU" alt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rPr>
            <a:t>.</a:t>
          </a:r>
        </a:p>
      </cdr:txBody>
    </cdr:sp>
  </cdr:relSizeAnchor>
  <cdr:relSizeAnchor xmlns:cdr="http://schemas.openxmlformats.org/drawingml/2006/chartDrawing">
    <cdr:from>
      <cdr:x>0.35162</cdr:x>
      <cdr:y>0.32555</cdr:y>
    </cdr:from>
    <cdr:to>
      <cdr:x>0.46917</cdr:x>
      <cdr:y>0.47225</cdr:y>
    </cdr:to>
    <cdr:sp macro="" textlink="">
      <cdr:nvSpPr>
        <cdr:cNvPr id="5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7039" y="614709"/>
          <a:ext cx="584053" cy="2770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spcBef>
              <a:spcPct val="0"/>
            </a:spcBef>
            <a:buFontTx/>
            <a:buNone/>
          </a:pPr>
          <a:r>
            <a:rPr lang="ru-RU" alt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rPr>
            <a:t>2024г</a:t>
          </a:r>
          <a:r>
            <a:rPr lang="ru-RU" alt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rPr>
            <a:t>.</a:t>
          </a:r>
        </a:p>
      </cdr:txBody>
    </cdr:sp>
  </cdr:relSizeAnchor>
  <cdr:relSizeAnchor xmlns:cdr="http://schemas.openxmlformats.org/drawingml/2006/chartDrawing">
    <cdr:from>
      <cdr:x>0.51356</cdr:x>
      <cdr:y>0.39306</cdr:y>
    </cdr:from>
    <cdr:to>
      <cdr:x>0.63111</cdr:x>
      <cdr:y>0.53976</cdr:y>
    </cdr:to>
    <cdr:sp macro="" textlink="">
      <cdr:nvSpPr>
        <cdr:cNvPr id="6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51638" y="742172"/>
          <a:ext cx="584054" cy="2770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spcBef>
              <a:spcPct val="0"/>
            </a:spcBef>
            <a:buFontTx/>
            <a:buNone/>
          </a:pPr>
          <a:r>
            <a:rPr lang="ru-RU" alt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rPr>
            <a:t>2025г</a:t>
          </a:r>
          <a:r>
            <a:rPr lang="ru-RU" alt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rPr>
            <a:t>.</a:t>
          </a:r>
        </a:p>
      </cdr:txBody>
    </cdr:sp>
  </cdr:relSizeAnchor>
  <cdr:relSizeAnchor xmlns:cdr="http://schemas.openxmlformats.org/drawingml/2006/chartDrawing">
    <cdr:from>
      <cdr:x>0.65889</cdr:x>
      <cdr:y>0.45426</cdr:y>
    </cdr:from>
    <cdr:to>
      <cdr:x>0.77645</cdr:x>
      <cdr:y>0.60096</cdr:y>
    </cdr:to>
    <cdr:sp macro="" textlink="">
      <cdr:nvSpPr>
        <cdr:cNvPr id="7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73732" y="857735"/>
          <a:ext cx="584103" cy="2770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spcBef>
              <a:spcPct val="0"/>
            </a:spcBef>
            <a:buFontTx/>
            <a:buNone/>
          </a:pPr>
          <a:r>
            <a:rPr lang="ru-RU" alt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rPr>
            <a:t>202</a:t>
          </a:r>
          <a:r>
            <a:rPr lang="en-US" alt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rPr>
            <a:t>6</a:t>
          </a:r>
          <a:r>
            <a:rPr lang="ru-RU" alt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rPr>
            <a:t>г</a:t>
          </a:r>
          <a:r>
            <a:rPr lang="ru-RU" alt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rPr>
            <a:t>.</a:t>
          </a:r>
        </a:p>
      </cdr:txBody>
    </cdr:sp>
  </cdr:relSizeAnchor>
  <cdr:relSizeAnchor xmlns:cdr="http://schemas.openxmlformats.org/drawingml/2006/chartDrawing">
    <cdr:from>
      <cdr:x>0.84221</cdr:x>
      <cdr:y>0.66374</cdr:y>
    </cdr:from>
    <cdr:to>
      <cdr:x>0.96326</cdr:x>
      <cdr:y>0.81044</cdr:y>
    </cdr:to>
    <cdr:sp macro="" textlink="">
      <cdr:nvSpPr>
        <cdr:cNvPr id="8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84543" y="1253291"/>
          <a:ext cx="601447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spcBef>
              <a:spcPct val="0"/>
            </a:spcBef>
            <a:buFontTx/>
            <a:buNone/>
          </a:pPr>
          <a:r>
            <a:rPr lang="ru-RU" alt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rPr>
            <a:t>202</a:t>
          </a:r>
          <a:r>
            <a:rPr lang="en-US" alt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rPr>
            <a:t>7</a:t>
          </a:r>
          <a:r>
            <a:rPr lang="ru-RU" alt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rPr>
            <a:t>г</a:t>
          </a:r>
          <a:r>
            <a:rPr lang="ru-RU" alt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rPr>
            <a:t>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0.21918</cdr:x>
      <cdr:y>0.67015</cdr:y>
    </cdr:from>
    <cdr:to>
      <cdr:x>0.34247</cdr:x>
      <cdr:y>0.84825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128" y="1078814"/>
          <a:ext cx="648085" cy="286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год</a:t>
          </a:r>
          <a:endParaRPr lang="ru-RU" sz="1100" b="1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0.43836</cdr:x>
      <cdr:y>0.62542</cdr:y>
    </cdr:from>
    <cdr:to>
      <cdr:x>0.56165</cdr:x>
      <cdr:y>0.79235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04256" y="1006806"/>
          <a:ext cx="648084" cy="268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2026 год</a:t>
          </a:r>
          <a:endParaRPr lang="ru-RU" sz="1100" b="1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0.64384</cdr:x>
      <cdr:y>0.62542</cdr:y>
    </cdr:from>
    <cdr:to>
      <cdr:x>0.7767</cdr:x>
      <cdr:y>0.76999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84376" y="1006806"/>
          <a:ext cx="698390" cy="232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2027 год</a:t>
          </a:r>
          <a:endParaRPr lang="ru-RU" sz="1100" b="1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0.60908</cdr:x>
      <cdr:y>0.55668</cdr:y>
    </cdr:from>
    <cdr:to>
      <cdr:x>0.78049</cdr:x>
      <cdr:y>0.91501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49114" y="14205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20377,1</a:t>
          </a:r>
          <a:endParaRPr lang="ru-RU" sz="1800" dirty="0">
            <a:solidFill>
              <a:schemeClr val="tx1">
                <a:lumMod val="65000"/>
                <a:lumOff val="3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0.22204</cdr:x>
      <cdr:y>0.75461</cdr:y>
    </cdr:from>
    <cdr:to>
      <cdr:x>0.34016</cdr:x>
      <cdr:y>0.85978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2552" y="1550030"/>
          <a:ext cx="645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год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0.43301</cdr:x>
      <cdr:y>0.78966</cdr:y>
    </cdr:from>
    <cdr:to>
      <cdr:x>0.57476</cdr:x>
      <cdr:y>0.92989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64680" y="1622038"/>
          <a:ext cx="774101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год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0.66696</cdr:x>
      <cdr:y>0.82472</cdr:y>
    </cdr:from>
    <cdr:to>
      <cdr:x>0.77473</cdr:x>
      <cdr:y>0.96494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42286" y="1694046"/>
          <a:ext cx="58853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2027 год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0.18782</cdr:x>
      <cdr:y>0.78757</cdr:y>
    </cdr:from>
    <cdr:to>
      <cdr:x>0.36585</cdr:x>
      <cdr:y>0.92919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4702" y="1601797"/>
          <a:ext cx="914403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0.38229</cdr:x>
      <cdr:y>0.90398</cdr:y>
    </cdr:from>
    <cdr:to>
      <cdr:x>0.56032</cdr:x>
      <cdr:y>0.99395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80934" y="2033845"/>
          <a:ext cx="875944" cy="202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год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0.16824</cdr:x>
      <cdr:y>0.82298</cdr:y>
    </cdr:from>
    <cdr:to>
      <cdr:x>0.34626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64096" y="1673805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год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0.5972</cdr:x>
      <cdr:y>0.74396</cdr:y>
    </cdr:from>
    <cdr:to>
      <cdr:x>0.77776</cdr:x>
      <cdr:y>0.96799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24336" y="1673805"/>
          <a:ext cx="9144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27 032,7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0.30822</cdr:x>
      <cdr:y>0.65511</cdr:y>
    </cdr:from>
    <cdr:to>
      <cdr:x>0.48223</cdr:x>
      <cdr:y>0.76704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19672" y="1320845"/>
          <a:ext cx="914395" cy="225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год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0.48637</cdr:x>
      <cdr:y>0.69082</cdr:y>
    </cdr:from>
    <cdr:to>
      <cdr:x>0.66038</cdr:x>
      <cdr:y>0.92857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55776" y="1392853"/>
          <a:ext cx="914395" cy="479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год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0.66168</cdr:x>
      <cdr:y>0.69082</cdr:y>
    </cdr:from>
    <cdr:to>
      <cdr:x>0.83569</cdr:x>
      <cdr:y>0.92857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77017" y="1392853"/>
          <a:ext cx="914395" cy="479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2027 год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35FD9-F341-45AB-AF71-C8CDCD4052E9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B3C0B-E7C7-424E-8E7F-B678BC7AD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324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3C0B-E7C7-424E-8E7F-B678BC7AD28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455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3C0B-E7C7-424E-8E7F-B678BC7AD28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48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3C0B-E7C7-424E-8E7F-B678BC7AD288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48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3C0B-E7C7-424E-8E7F-B678BC7AD28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48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3C0B-E7C7-424E-8E7F-B678BC7AD28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48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3C0B-E7C7-424E-8E7F-B678BC7AD28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48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3C0B-E7C7-424E-8E7F-B678BC7AD288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48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3C0B-E7C7-424E-8E7F-B678BC7AD288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48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3C0B-E7C7-424E-8E7F-B678BC7AD288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48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3C0B-E7C7-424E-8E7F-B678BC7AD288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48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3C0B-E7C7-424E-8E7F-B678BC7AD288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48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8FF75-92FA-41AA-AD02-351C9537239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502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3C0B-E7C7-424E-8E7F-B678BC7AD28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198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3C0B-E7C7-424E-8E7F-B678BC7AD28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48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3C0B-E7C7-424E-8E7F-B678BC7AD28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48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3C0B-E7C7-424E-8E7F-B678BC7AD28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48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3C0B-E7C7-424E-8E7F-B678BC7AD28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48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3C0B-E7C7-424E-8E7F-B678BC7AD28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48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3C0B-E7C7-424E-8E7F-B678BC7AD28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48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4.png"/><Relationship Id="rId7" Type="http://schemas.microsoft.com/office/2007/relationships/hdphoto" Target="../media/hdphoto8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1.png"/><Relationship Id="rId4" Type="http://schemas.openxmlformats.org/officeDocument/2006/relationships/chart" Target="../charts/char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7.xml"/><Relationship Id="rId5" Type="http://schemas.microsoft.com/office/2007/relationships/hdphoto" Target="../media/hdphoto11.wdp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invest-eisk.ru/" TargetMode="Externa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8.xml"/><Relationship Id="rId5" Type="http://schemas.microsoft.com/office/2007/relationships/hdphoto" Target="../media/hdphoto13.wdp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9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2687493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7664" y="3273828"/>
            <a:ext cx="6048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проекту  решения Совета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районном бюджете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A8A45D-1AD9-4C96-9077-C07A3C531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021" y="555526"/>
            <a:ext cx="1655957" cy="185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0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5339" y="10211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</a:t>
            </a:r>
            <a:endParaRPr lang="ru-RU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A8A45D-1AD9-4C96-9077-C07A3C5313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8" y="96995"/>
            <a:ext cx="636488" cy="721862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87581208"/>
              </p:ext>
            </p:extLst>
          </p:nvPr>
        </p:nvGraphicFramePr>
        <p:xfrm>
          <a:off x="175380" y="625330"/>
          <a:ext cx="896862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812360" y="2941660"/>
            <a:ext cx="11372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952171"/>
              </p:ext>
            </p:extLst>
          </p:nvPr>
        </p:nvGraphicFramePr>
        <p:xfrm>
          <a:off x="119084" y="3219822"/>
          <a:ext cx="8940891" cy="18337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04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97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10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9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162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95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(исполнение)</a:t>
                      </a:r>
                      <a:endParaRPr lang="ru-RU" sz="95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2024* (план)</a:t>
                      </a:r>
                      <a:endParaRPr lang="ru-RU" sz="95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95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95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95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ru-RU" sz="95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 %</a:t>
                      </a:r>
                      <a:endParaRPr lang="ru-RU" sz="95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95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95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2024/ 2023</a:t>
                      </a:r>
                      <a:endParaRPr lang="ru-RU" sz="95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2025/  2024</a:t>
                      </a:r>
                      <a:endParaRPr lang="ru-RU" sz="95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2026/ 2025</a:t>
                      </a:r>
                      <a:endParaRPr lang="ru-RU" sz="95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2027/ 2026</a:t>
                      </a:r>
                      <a:endParaRPr lang="ru-RU" sz="95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76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5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всего</a:t>
                      </a:r>
                      <a:endParaRPr lang="ru-RU" sz="95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3 148 893,0  </a:t>
                      </a:r>
                      <a:endParaRPr lang="ru-RU" sz="9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3 755 747,7  </a:t>
                      </a:r>
                      <a:endParaRPr lang="ru-RU" sz="9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4 768 571,3  </a:t>
                      </a:r>
                      <a:endParaRPr lang="ru-RU" sz="9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4 003 221,0  </a:t>
                      </a:r>
                      <a:endParaRPr lang="ru-RU" sz="9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4 047 894,8  </a:t>
                      </a:r>
                      <a:endParaRPr lang="ru-RU" sz="9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119,3  </a:t>
                      </a:r>
                      <a:endParaRPr lang="ru-RU" sz="9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127,0  </a:t>
                      </a:r>
                      <a:endParaRPr lang="ru-RU" sz="9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84,0  </a:t>
                      </a:r>
                      <a:endParaRPr lang="ru-RU" sz="9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101,1  </a:t>
                      </a:r>
                      <a:endParaRPr lang="ru-RU" sz="9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  неналоговые доходы</a:t>
                      </a:r>
                      <a:endParaRPr lang="ru-RU" sz="9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1 291 433,3  </a:t>
                      </a:r>
                      <a:endParaRPr lang="ru-RU" sz="9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1 214 582,1  </a:t>
                      </a:r>
                      <a:endParaRPr lang="ru-RU" sz="9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1 492 246,4  </a:t>
                      </a:r>
                      <a:endParaRPr lang="ru-RU" sz="9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1 508 193,5  </a:t>
                      </a:r>
                      <a:endParaRPr lang="ru-RU" sz="9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1 511 729,7  </a:t>
                      </a:r>
                      <a:endParaRPr lang="ru-RU" sz="9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  </a:t>
                      </a:r>
                      <a:endParaRPr lang="ru-RU" sz="9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122,9  </a:t>
                      </a:r>
                      <a:endParaRPr lang="ru-RU" sz="9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101,1  </a:t>
                      </a:r>
                      <a:endParaRPr lang="ru-RU" sz="9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  </a:t>
                      </a:r>
                      <a:endParaRPr lang="ru-RU" sz="9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9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1 857 459,7  </a:t>
                      </a:r>
                      <a:endParaRPr lang="ru-RU" sz="9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2 541 165,6  </a:t>
                      </a:r>
                      <a:endParaRPr lang="ru-RU" sz="9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3 276 324,9  </a:t>
                      </a:r>
                      <a:endParaRPr lang="ru-RU" sz="9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2 495 027,5  </a:t>
                      </a:r>
                      <a:endParaRPr lang="ru-RU" sz="9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2 536 165,1  </a:t>
                      </a:r>
                      <a:endParaRPr lang="ru-RU" sz="9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136,8  </a:t>
                      </a:r>
                      <a:endParaRPr lang="ru-RU" sz="9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128,9  </a:t>
                      </a:r>
                      <a:endParaRPr lang="ru-RU" sz="9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76,2  </a:t>
                      </a:r>
                      <a:endParaRPr lang="ru-RU" sz="9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  </a:t>
                      </a:r>
                      <a:endParaRPr lang="ru-RU" sz="9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</a:t>
                      </a:r>
                      <a:endParaRPr lang="ru-RU" sz="95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3 113 898,3  </a:t>
                      </a:r>
                      <a:endParaRPr lang="ru-RU" sz="9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3 991 243,6  </a:t>
                      </a:r>
                      <a:endParaRPr lang="ru-RU" sz="9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4 758 242,3  </a:t>
                      </a:r>
                      <a:endParaRPr lang="ru-RU" sz="9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3 992 892,0  </a:t>
                      </a:r>
                      <a:endParaRPr lang="ru-RU" sz="9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4 027 236,8  </a:t>
                      </a:r>
                      <a:endParaRPr lang="ru-RU" sz="9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128,2  </a:t>
                      </a:r>
                      <a:endParaRPr lang="ru-RU" sz="9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119,2  </a:t>
                      </a:r>
                      <a:endParaRPr lang="ru-RU" sz="9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83,9  </a:t>
                      </a:r>
                      <a:endParaRPr lang="ru-RU" sz="9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  </a:t>
                      </a:r>
                      <a:endParaRPr lang="ru-RU" sz="9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62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5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(-)/   профицит (+)</a:t>
                      </a:r>
                      <a:endParaRPr lang="ru-RU" sz="95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34 994,7  </a:t>
                      </a:r>
                      <a:endParaRPr lang="ru-RU" sz="9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-235 495,9  </a:t>
                      </a:r>
                      <a:endParaRPr lang="ru-RU" sz="9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10 329,0  </a:t>
                      </a:r>
                      <a:endParaRPr lang="ru-RU" sz="9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10 329,0  </a:t>
                      </a:r>
                      <a:endParaRPr lang="ru-RU" sz="9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20 658,0  </a:t>
                      </a:r>
                      <a:endParaRPr lang="ru-RU" sz="9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9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9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9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5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9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5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96995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A8A45D-1AD9-4C96-9077-C07A3C5313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8" y="96995"/>
            <a:ext cx="636488" cy="721862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155919"/>
              </p:ext>
            </p:extLst>
          </p:nvPr>
        </p:nvGraphicFramePr>
        <p:xfrm>
          <a:off x="119089" y="857683"/>
          <a:ext cx="4308895" cy="40005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48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2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бюджета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1615" algn="l"/>
                        </a:tabLs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Федерации, всего                                              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3276324,9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2495027,5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2536165,1</a:t>
                      </a:r>
                      <a:endParaRPr lang="ru-RU" sz="105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субъектов Российской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  и муниципальных образований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216916,4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181014,8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186786,8</a:t>
                      </a:r>
                      <a:endParaRPr lang="ru-RU" sz="105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 (межбюджетные субсидии)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972745,0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134115,3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197327,7</a:t>
                      </a:r>
                      <a:endParaRPr lang="ru-RU" sz="105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субъектов Российской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 и муниципальных образований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2083589,6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2179131,7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2151284,9</a:t>
                      </a:r>
                      <a:endParaRPr lang="ru-RU" sz="105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05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3073,9</a:t>
                      </a:r>
                      <a:endParaRPr lang="ru-RU" sz="105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765,7</a:t>
                      </a:r>
                      <a:endParaRPr lang="ru-RU" sz="105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765,7</a:t>
                      </a:r>
                      <a:endParaRPr lang="ru-RU" sz="105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09713" y="1684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222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222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222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222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222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22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22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22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22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0" algn="l"/>
              </a:tabLst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033516790"/>
              </p:ext>
            </p:extLst>
          </p:nvPr>
        </p:nvGraphicFramePr>
        <p:xfrm>
          <a:off x="6588224" y="678710"/>
          <a:ext cx="2453580" cy="1721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452320" y="524822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358432595"/>
              </p:ext>
            </p:extLst>
          </p:nvPr>
        </p:nvGraphicFramePr>
        <p:xfrm>
          <a:off x="4499992" y="1666816"/>
          <a:ext cx="2787548" cy="1841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11302349"/>
              </p:ext>
            </p:extLst>
          </p:nvPr>
        </p:nvGraphicFramePr>
        <p:xfrm>
          <a:off x="6012160" y="3147814"/>
          <a:ext cx="2870096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23420" y="4464419"/>
            <a:ext cx="228600" cy="205906"/>
          </a:xfrm>
          <a:prstGeom prst="rect">
            <a:avLst/>
          </a:prstGeom>
          <a:ln w="952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752020" y="4433837"/>
            <a:ext cx="2748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23420" y="4822725"/>
            <a:ext cx="228600" cy="20590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788024" y="4804552"/>
            <a:ext cx="16450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доходов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01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5339" y="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алоговые и неналоговые доходы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050997"/>
              </p:ext>
            </p:extLst>
          </p:nvPr>
        </p:nvGraphicFramePr>
        <p:xfrm>
          <a:off x="119088" y="487227"/>
          <a:ext cx="8917406" cy="4532309"/>
        </p:xfrm>
        <a:graphic>
          <a:graphicData uri="http://schemas.openxmlformats.org/drawingml/2006/table">
            <a:tbl>
              <a:tblPr/>
              <a:tblGrid>
                <a:gridCol w="3804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299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Бюджет района по годам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Оценка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2026г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2027г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8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доходы-всего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1306877,6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1361660,1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1376883,5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1374836,6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58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20748,0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21577,9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58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776340,7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813624,0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813192,8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793912,9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58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нефтепродукты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1526,7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1734,3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1814,1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8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383250,0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397530,0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409456,0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421739,5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-79,7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858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39575,0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40367,5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44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62512,2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63551,0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64822,0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66767,0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858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 имущество организаций 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858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19777,7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19773,3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20383,0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20999,4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85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 - всего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208636,1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130586,3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131310,0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136893,1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31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Арендная плата за земли до разграничения государственной  собственности 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103494,0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107680,0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112700,0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117867,0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Арендная плата за земли находящиеся  в  муниципальной собственности  района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858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2903,8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2903,8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2903,8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944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от государственных и муниципальных унитарных предприятий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5280,0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378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983,3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1489,3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700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оказания   платных услуг и компенсации затрат государства 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6656,0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951,4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774,8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233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активов, за исключением продажи земельных участков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9555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находящихся в государственной  собственности (за исключением земельных участков автономных учреждений)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76109,7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858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приватизации имущества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858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санкции, возмещение ущерба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4145,3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3028,2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858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646,9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85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ДОХОДОВ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1515513,7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1492246,4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1508193,5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1511729,7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A8A45D-1AD9-4C96-9077-C07A3C5313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8" y="96995"/>
            <a:ext cx="636488" cy="7218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60432" y="251216"/>
            <a:ext cx="5966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₽ тысяч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5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19564"/>
              </p:ext>
            </p:extLst>
          </p:nvPr>
        </p:nvGraphicFramePr>
        <p:xfrm>
          <a:off x="-228533" y="1275606"/>
          <a:ext cx="6240693" cy="3867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442290"/>
              </p:ext>
            </p:extLst>
          </p:nvPr>
        </p:nvGraphicFramePr>
        <p:xfrm>
          <a:off x="5652120" y="699542"/>
          <a:ext cx="3299858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3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187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основных источника доходов районного бюджета</a:t>
                      </a:r>
                    </a:p>
                  </a:txBody>
                  <a:tcPr marL="121920" marR="121920" marT="25718" marB="25718" anchor="ctr">
                    <a:solidFill>
                      <a:schemeClr val="accent3">
                        <a:lumMod val="75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6602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налоговых и неналоговых доходах – </a:t>
                      </a:r>
                      <a:r>
                        <a:rPr lang="en-US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121920" marR="121920" marT="25718" marB="25718" anchor="ctr">
                    <a:solidFill>
                      <a:schemeClr val="accent1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 – 5</a:t>
                      </a:r>
                      <a:r>
                        <a:rPr lang="en-US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3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3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813,6</a:t>
                      </a: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млн. руб.)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ru-RU" sz="13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УСН – </a:t>
                      </a:r>
                      <a:r>
                        <a:rPr lang="en-US" sz="13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26,6</a:t>
                      </a:r>
                      <a:r>
                        <a:rPr lang="ru-RU" sz="13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         </a:t>
                      </a:r>
                      <a:r>
                        <a:rPr lang="ru-RU" sz="13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1300" b="1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397,5</a:t>
                      </a: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млн. руб.)</a:t>
                      </a:r>
                      <a:endParaRPr lang="ru-RU" sz="13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ru-RU" sz="13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13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аренда земельных участков – </a:t>
                      </a:r>
                      <a:r>
                        <a:rPr lang="en-US" sz="13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7,3</a:t>
                      </a:r>
                      <a:r>
                        <a:rPr lang="ru-RU" sz="13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</a:t>
                      </a:r>
                      <a:endParaRPr lang="en-US" sz="13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3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108,8 </a:t>
                      </a: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млн. руб.)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endParaRPr lang="ru-RU" sz="13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13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патентная система налогообложения –</a:t>
                      </a:r>
                      <a:r>
                        <a:rPr lang="en-US" sz="13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4,3</a:t>
                      </a:r>
                      <a:r>
                        <a:rPr lang="ru-RU" sz="13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      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ru-RU" sz="13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13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63,6 </a:t>
                      </a: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млн. руб.)</a:t>
                      </a:r>
                    </a:p>
                  </a:txBody>
                  <a:tcPr marL="121920" marR="121920" marT="25718" marB="25718" anchor="ctr">
                    <a:solidFill>
                      <a:schemeClr val="accent1">
                        <a:lumMod val="75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9592" y="79691"/>
            <a:ext cx="7578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районного бюджета на 2025 год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A8A45D-1AD9-4C96-9077-C07A3C5313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8" y="96995"/>
            <a:ext cx="636488" cy="7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7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589923"/>
              </p:ext>
            </p:extLst>
          </p:nvPr>
        </p:nvGraphicFramePr>
        <p:xfrm>
          <a:off x="119088" y="1131590"/>
          <a:ext cx="8917408" cy="4208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05339" y="10211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 долгом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A8A45D-1AD9-4C96-9077-C07A3C5313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8" y="96995"/>
            <a:ext cx="636488" cy="721862"/>
          </a:xfrm>
          <a:prstGeom prst="rect">
            <a:avLst/>
          </a:prstGeom>
        </p:spPr>
      </p:pic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129269"/>
              </p:ext>
            </p:extLst>
          </p:nvPr>
        </p:nvGraphicFramePr>
        <p:xfrm>
          <a:off x="796226" y="356894"/>
          <a:ext cx="4968552" cy="188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 rot="16200000">
            <a:off x="1141470" y="3735754"/>
            <a:ext cx="473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endParaRPr lang="ru-RU" alt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16200000">
            <a:off x="2518139" y="3796820"/>
            <a:ext cx="5886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r>
              <a:rPr lang="en-US" alt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ru-RU" alt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16200000">
            <a:off x="5470467" y="3793463"/>
            <a:ext cx="5886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r>
              <a:rPr lang="en-US" alt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ru-RU" alt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6200000">
            <a:off x="6947164" y="3793463"/>
            <a:ext cx="5886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r>
              <a:rPr lang="en-US" alt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ru-RU" alt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2" y="1491630"/>
            <a:ext cx="17192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млн.руб.</a:t>
            </a: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4716016" y="771550"/>
            <a:ext cx="32342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Динамика долговой нагрузки, %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16200000">
            <a:off x="3958299" y="3796820"/>
            <a:ext cx="5886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r>
              <a:rPr lang="en-US" alt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ru-RU" alt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3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A8A45D-1AD9-4C96-9077-C07A3C5313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8" y="96995"/>
            <a:ext cx="636488" cy="7218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4616" y="495291"/>
            <a:ext cx="878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96995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подходы при формировании расходной части районного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2025-2027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772290"/>
            <a:ext cx="9004096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  Структура </a:t>
            </a:r>
            <a:r>
              <a:rPr lang="ru-RU" sz="13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расходной части районного бюджета на 2025 год и двухлетний плановый период сформирована в соответствии с утвержденной методикой планирования в разрезе мероприятий действующих муниципальных программ,  взаимоувязана с финансовыми ресурсами, ориентирована на решение приоритетных задач социально-экономического развития </a:t>
            </a:r>
            <a:r>
              <a:rPr lang="ru-RU" sz="13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Ейского</a:t>
            </a:r>
            <a:r>
              <a:rPr lang="ru-RU" sz="13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района, достижение целевых показателей, определенных Указом Президента Российской Федерации от 7 мая 2024 г. № 309 «О национальных целях развития Российской Федерации на период до 2030 года и на перспективу до 2036 года» и региональными проектами.  </a:t>
            </a:r>
          </a:p>
          <a:p>
            <a:pPr algn="just"/>
            <a:r>
              <a:rPr lang="ru-RU" sz="13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  В </a:t>
            </a:r>
            <a:r>
              <a:rPr lang="ru-RU" sz="13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условиях ограниченности бюджетных ресурсов формирование бюджетных параметров осуществлялось исходя из необходимости обеспечения финансированием действующих расходных обязательств. Предложения по принятию новых расходных обязательств рассматривались с учетом их эффективности, возможных сроков и механизмов реализации в пределах имеющихся финансовых ресурсов. </a:t>
            </a:r>
          </a:p>
          <a:p>
            <a:pPr algn="just"/>
            <a:r>
              <a:rPr lang="ru-RU" sz="13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В </a:t>
            </a:r>
            <a:r>
              <a:rPr lang="ru-RU" sz="13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предстоящем трехлетнем периоде расходная часть районного бюджета  сохранила преемственность приоритетного направления бюджетных расходов на развитие социально-культурной сферы. </a:t>
            </a:r>
          </a:p>
          <a:p>
            <a:pPr algn="just"/>
            <a:r>
              <a:rPr lang="ru-RU" sz="13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 С </a:t>
            </a:r>
            <a:r>
              <a:rPr lang="ru-RU" sz="13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1 января 2025 года в соответствии с Федеральным законом </a:t>
            </a:r>
            <a:r>
              <a:rPr lang="ru-RU" sz="13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от 29 </a:t>
            </a:r>
            <a:r>
              <a:rPr lang="ru-RU" sz="13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октября 2024 года №365-ФЗ предусмотрено повышение минимальной оплаты труда на 16,6 %. </a:t>
            </a:r>
          </a:p>
          <a:p>
            <a:pPr algn="just"/>
            <a:r>
              <a:rPr lang="ru-RU" sz="13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Расходы </a:t>
            </a:r>
            <a:r>
              <a:rPr lang="ru-RU" sz="13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на коммунальные услуги исчислены в соответствии с приказами региональной энергетической комиссии - департамента цен и тарифов Краснодарского края, с учетом утвержденных на 2025 год лимитов потребления каждого вида коммунальных услуг и их фактического потребления. </a:t>
            </a:r>
          </a:p>
          <a:p>
            <a:pPr algn="just"/>
            <a:r>
              <a:rPr lang="ru-RU" sz="13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Кроме </a:t>
            </a:r>
            <a:r>
              <a:rPr lang="ru-RU" sz="13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последовательного развития социально-культурной сферы особое внимание уделено содействию роста экономики района, развитию инженерной инфраструктуры, дорожного комплекса, газификации, водоснабжения населенных пунктов, модернизации и реконструкции объектов коммунального хозяйства, повышению эффективности и оптимизации бюджетных инвестиций, их направлению в социально значимые объекты муниципальной собственности.</a:t>
            </a:r>
          </a:p>
          <a:p>
            <a:pPr algn="just"/>
            <a:r>
              <a:rPr lang="ru-RU" sz="13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Обеспечено </a:t>
            </a:r>
            <a:r>
              <a:rPr lang="ru-RU" sz="13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выполнение условий софинансирования субсидий краевого бюджета в рамках реализации национальных проектов и государственных программ Краснодарского края.</a:t>
            </a:r>
          </a:p>
        </p:txBody>
      </p:sp>
    </p:spTree>
    <p:extLst>
      <p:ext uri="{BB962C8B-B14F-4D97-AF65-F5344CB8AC3E}">
        <p14:creationId xmlns:p14="http://schemas.microsoft.com/office/powerpoint/2010/main" val="12618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5339" y="10211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по муниципальным программам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75612" y="511476"/>
            <a:ext cx="5966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₽ тысяч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800568"/>
              </p:ext>
            </p:extLst>
          </p:nvPr>
        </p:nvGraphicFramePr>
        <p:xfrm>
          <a:off x="119088" y="742308"/>
          <a:ext cx="8953162" cy="429701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3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1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4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40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716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751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4945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3981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8456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(исполнение)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*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 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в общем объеме, 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8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8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8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8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в общем объеме, 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7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3 113 898,3  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100,0  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3 991 243,6  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100,0  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4 758 242,3  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100,0  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3 992 892,0  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4 027 236,8  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128,2  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119,2  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83,9  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100,9  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79">
                <a:tc gridSpan="16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в том числе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97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 рамках муниципальных программ</a:t>
                      </a:r>
                      <a:endParaRPr lang="ru-RU" sz="9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2 900 708,3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93,2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3 730 415,4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93,5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4 542 255,8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95,5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3 733 202,9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93,5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3 725 424,2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92,5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128,6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121,8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82,2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99,8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8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1 925 745,7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61,8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2 363 530,4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59,2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2 501 479,3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52,6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2 592 936,7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64,9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2 573 774,2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63,9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122,7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105,8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103,7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99,3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8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граждан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 78 846,1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2,5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80 617,4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 2,0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93 224,4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2,0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97 079,4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2,4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98 866,6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2,5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102,2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115,6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104,1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101,8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8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Ейского района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 90 814,0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2,9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105 883,3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 2,7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96 414,2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2,0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80 158,2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2,0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76 904,1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1,9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116,6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91,1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83,1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95,9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82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Комплексное и устойчивое развитие Ейского района в сфере строительства и архитектуры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   8 857,1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0,3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23 390,6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 0,6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8 253,0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0,2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8 253,0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0,2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8 253,0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0,2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264,1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35,3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100,0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68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безопасности населения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 60 821,0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2,0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63 687,2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 1,6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66 991,9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1,4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61 490,0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1,5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59 490,0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1,5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104,7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105,2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91,8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96,7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68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219 227,0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7,0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249 023,4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 6,2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253 621,7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5,3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251 824,0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6,3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251 136,1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6,2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113,6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101,8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99,3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99,7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916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санаторно-курортного и туристского комплекса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      163,2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  200,0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 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 200,0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 200,0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200,0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122,5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100,0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916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208 524,7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6,7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412 447,8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10,3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295 610,6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6,2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243 160,6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6,1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241 176,2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6,0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197,8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71,7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82,3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99,2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916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жилищно-коммунального и дорожного хозяйства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 79 904,0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2,6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179 304,4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 4,5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50 339,0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1,1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39 787,5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1,0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34 447,6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0,9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224,4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28,1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79,0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86,6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5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топливно-энергетического комплекса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   2 635,7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0,1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2 000,0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 0,1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46 705,5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1,0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1 000,0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227 912,8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5,7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75,9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2 335,3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2,1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22 791,3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916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Ейского районного казачьего общества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   5 578,1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0,2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7 430,0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 0,2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7 400,0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  0,2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  7 400,0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0,2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7 400,0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0,2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133,2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99,6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       100,0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A8A45D-1AD9-4C96-9077-C07A3C5313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8" y="96995"/>
            <a:ext cx="636488" cy="7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9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5339" y="1260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по муниципальным программам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77904" y="448359"/>
            <a:ext cx="5966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₽ тысяч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895758"/>
              </p:ext>
            </p:extLst>
          </p:nvPr>
        </p:nvGraphicFramePr>
        <p:xfrm>
          <a:off x="52963" y="679191"/>
          <a:ext cx="9021579" cy="411424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1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5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505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802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(исполнение)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*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8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8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2026/2025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8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32">
                <a:tc gridSpan="16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Эффективное управление муниципальным имуществом и земельными ресурсами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  </a:t>
                      </a:r>
                      <a:r>
                        <a:rPr lang="ru-RU" sz="700" u="none" strike="noStrike" dirty="0" smtClean="0">
                          <a:effectLst/>
                        </a:rPr>
                        <a:t>18046,8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 0,6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</a:t>
                      </a:r>
                      <a:r>
                        <a:rPr lang="ru-RU" sz="700" u="none" strike="noStrike" dirty="0" smtClean="0">
                          <a:effectLst/>
                        </a:rPr>
                        <a:t>25</a:t>
                      </a:r>
                      <a:r>
                        <a:rPr lang="en-US" sz="700" u="none" strike="noStrike" dirty="0" smtClean="0">
                          <a:effectLst/>
                        </a:rPr>
                        <a:t>7</a:t>
                      </a:r>
                      <a:r>
                        <a:rPr lang="ru-RU" sz="700" u="none" strike="noStrike" dirty="0" smtClean="0">
                          <a:effectLst/>
                        </a:rPr>
                        <a:t> 66,9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  0,6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</a:t>
                      </a:r>
                      <a:r>
                        <a:rPr lang="ru-RU" sz="700" u="none" strike="noStrike" dirty="0" smtClean="0">
                          <a:effectLst/>
                        </a:rPr>
                        <a:t>23</a:t>
                      </a:r>
                      <a:r>
                        <a:rPr lang="en-US" sz="700" u="none" strike="noStrike" dirty="0" smtClean="0">
                          <a:effectLst/>
                        </a:rPr>
                        <a:t>0</a:t>
                      </a:r>
                      <a:r>
                        <a:rPr lang="ru-RU" sz="700" u="none" strike="noStrike" dirty="0" smtClean="0">
                          <a:effectLst/>
                        </a:rPr>
                        <a:t>77,1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 0,5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21 </a:t>
                      </a:r>
                      <a:r>
                        <a:rPr lang="ru-RU" sz="700" u="none" strike="noStrike" dirty="0" smtClean="0">
                          <a:effectLst/>
                        </a:rPr>
                        <a:t>377,1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0,5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20 377,1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0,5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142,8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89,6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92,6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95,3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деятельности социально-ориентированных общественных организаций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   </a:t>
                      </a:r>
                      <a:r>
                        <a:rPr lang="ru-RU" sz="700" u="none" strike="noStrike" dirty="0" smtClean="0">
                          <a:effectLst/>
                        </a:rPr>
                        <a:t> </a:t>
                      </a:r>
                      <a:r>
                        <a:rPr lang="en-US" sz="700" u="none" strike="noStrike" dirty="0" smtClean="0">
                          <a:effectLst/>
                        </a:rPr>
                        <a:t>1</a:t>
                      </a:r>
                      <a:r>
                        <a:rPr lang="ru-RU" sz="700" u="none" strike="noStrike" dirty="0" smtClean="0">
                          <a:effectLst/>
                        </a:rPr>
                        <a:t>818,5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 0,1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</a:t>
                      </a:r>
                      <a:r>
                        <a:rPr lang="ru-RU" sz="700" u="none" strike="noStrike" dirty="0" smtClean="0">
                          <a:effectLst/>
                        </a:rPr>
                        <a:t> </a:t>
                      </a:r>
                      <a:r>
                        <a:rPr lang="en-US" sz="700" u="none" strike="noStrike" dirty="0" smtClean="0">
                          <a:effectLst/>
                        </a:rPr>
                        <a:t>2</a:t>
                      </a:r>
                      <a:r>
                        <a:rPr lang="ru-RU" sz="700" u="none" strike="noStrike" dirty="0" smtClean="0">
                          <a:effectLst/>
                        </a:rPr>
                        <a:t>200,0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  0,1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2 </a:t>
                      </a:r>
                      <a:r>
                        <a:rPr lang="en-US" sz="700" u="none" strike="noStrike" dirty="0" smtClean="0">
                          <a:effectLst/>
                        </a:rPr>
                        <a:t>2</a:t>
                      </a:r>
                      <a:r>
                        <a:rPr lang="ru-RU" sz="700" u="none" strike="noStrike" dirty="0" smtClean="0">
                          <a:effectLst/>
                        </a:rPr>
                        <a:t>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 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2 200,0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0,1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2 200,0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0,1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121,0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100,0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100,0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100,0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3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сельского хозяйства  и регулирование рынков сельскохозяйственной продукции, сырья и продовольствия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 </a:t>
                      </a:r>
                      <a:r>
                        <a:rPr lang="ru-RU" sz="700" u="none" strike="noStrike" dirty="0" smtClean="0">
                          <a:effectLst/>
                        </a:rPr>
                        <a:t> </a:t>
                      </a:r>
                      <a:r>
                        <a:rPr lang="en-US" sz="700" u="none" strike="noStrike" dirty="0" smtClean="0">
                          <a:effectLst/>
                        </a:rPr>
                        <a:t>21</a:t>
                      </a:r>
                      <a:r>
                        <a:rPr lang="ru-RU" sz="700" u="none" strike="noStrike" dirty="0" smtClean="0">
                          <a:effectLst/>
                        </a:rPr>
                        <a:t>495,8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 0,7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</a:t>
                      </a:r>
                      <a:r>
                        <a:rPr lang="ru-RU" sz="700" u="none" strike="noStrike" dirty="0" smtClean="0">
                          <a:effectLst/>
                        </a:rPr>
                        <a:t>25</a:t>
                      </a:r>
                      <a:r>
                        <a:rPr lang="en-US" sz="700" u="none" strike="noStrike" dirty="0" smtClean="0">
                          <a:effectLst/>
                        </a:rPr>
                        <a:t>4</a:t>
                      </a:r>
                      <a:r>
                        <a:rPr lang="ru-RU" sz="700" u="none" strike="noStrike" dirty="0" smtClean="0">
                          <a:effectLst/>
                        </a:rPr>
                        <a:t>03,2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  0,6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27 838,1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 0,6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27 884,4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0,7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27 884,4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0,7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118,2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109,6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100,2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100,0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172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Молодежь </a:t>
                      </a:r>
                      <a:r>
                        <a:rPr lang="ru-RU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Ейского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endParaRPr lang="en-US" sz="8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  </a:t>
                      </a:r>
                      <a:r>
                        <a:rPr lang="ru-RU" sz="700" u="none" strike="noStrike" dirty="0" smtClean="0">
                          <a:effectLst/>
                        </a:rPr>
                        <a:t>13439,2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 0,4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</a:t>
                      </a:r>
                      <a:endParaRPr lang="en-US" sz="700" u="none" strike="noStrike" dirty="0" smtClean="0">
                        <a:effectLst/>
                      </a:endParaRPr>
                    </a:p>
                    <a:p>
                      <a:pPr algn="ctr" rtl="0" fontAlgn="b"/>
                      <a:r>
                        <a:rPr lang="en-US" sz="700" u="none" strike="noStrike" dirty="0" smtClean="0">
                          <a:effectLst/>
                        </a:rPr>
                        <a:t>27</a:t>
                      </a:r>
                      <a:r>
                        <a:rPr lang="ru-RU" sz="700" u="none" strike="noStrike" dirty="0" smtClean="0">
                          <a:effectLst/>
                        </a:rPr>
                        <a:t>715,3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  0,7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20 736,8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 0,4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15 816,8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0,4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15 516,8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0,4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206,2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74,8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76,3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98,1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5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терроризма и экстремизма, усиление борьбы с преступностью, профилактика правонарушений и противодействие коррупции в Ейском районе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25 566,9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 0,8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</a:t>
                      </a:r>
                      <a:r>
                        <a:rPr lang="ru-RU" sz="700" u="none" strike="noStrike" dirty="0" smtClean="0">
                          <a:effectLst/>
                        </a:rPr>
                        <a:t>29</a:t>
                      </a:r>
                      <a:r>
                        <a:rPr lang="en-US" sz="700" u="none" strike="noStrike" dirty="0" smtClean="0">
                          <a:effectLst/>
                        </a:rPr>
                        <a:t>5</a:t>
                      </a:r>
                      <a:r>
                        <a:rPr lang="ru-RU" sz="700" u="none" strike="noStrike" dirty="0" smtClean="0">
                          <a:effectLst/>
                        </a:rPr>
                        <a:t>65,8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  0,7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9 968,1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 0,2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7 588,5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0,2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2 300,0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0,1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115,6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33,7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76,1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30,3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63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муниципальными финансами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  </a:t>
                      </a:r>
                      <a:r>
                        <a:rPr lang="ru-RU" sz="700" u="none" strike="noStrike" dirty="0" smtClean="0">
                          <a:effectLst/>
                        </a:rPr>
                        <a:t> </a:t>
                      </a:r>
                      <a:r>
                        <a:rPr lang="en-US" sz="700" u="none" strike="noStrike" dirty="0" smtClean="0">
                          <a:effectLst/>
                        </a:rPr>
                        <a:t>78</a:t>
                      </a:r>
                      <a:r>
                        <a:rPr lang="ru-RU" sz="700" u="none" strike="noStrike" dirty="0" smtClean="0">
                          <a:effectLst/>
                        </a:rPr>
                        <a:t>494,2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 2,5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</a:t>
                      </a:r>
                      <a:r>
                        <a:rPr lang="ru-RU" sz="700" u="none" strike="noStrike" dirty="0" smtClean="0">
                          <a:effectLst/>
                        </a:rPr>
                        <a:t>56</a:t>
                      </a:r>
                      <a:r>
                        <a:rPr lang="en-US" sz="700" u="none" strike="noStrike" dirty="0" smtClean="0">
                          <a:effectLst/>
                        </a:rPr>
                        <a:t>9</a:t>
                      </a:r>
                      <a:r>
                        <a:rPr lang="ru-RU" sz="700" u="none" strike="noStrike" dirty="0" smtClean="0">
                          <a:effectLst/>
                        </a:rPr>
                        <a:t>28,7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  1,4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46 480,6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 1,0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42 478,5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1,1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42 452,6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1,1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72,5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81,6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91,4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99,9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5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Медиасреда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Ейского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3 021,2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 0,1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4 100,0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  0,1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3 400,0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 0,1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3 000,0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0,1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3 000,0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0,1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0,0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82,9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88,2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          100,0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63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Социально-экономическое развитие </a:t>
                      </a:r>
                      <a:r>
                        <a:rPr lang="ru-RU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Ейского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695,8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 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3 260,0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  0,1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1 530,0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 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1 500,0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1 500,0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0,0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46,9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98,0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          100,0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52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Информатизация </a:t>
                      </a:r>
                      <a:r>
                        <a:rPr lang="ru-RU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Ейского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5 923,3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 0,2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3 452,1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  0,1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3 590,0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 0,1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3 600,0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0,1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3 600,0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0,1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0,0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104,0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100,3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          100,0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59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(создание) объектов государственной и муниципальной собственности в Ейском районе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51 090,0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 1,6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64 508,9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  1,7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983 195,5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39,3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224 468,2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8,7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27 032,7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0,7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0,0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1 524,1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22,8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            12,0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639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</a:t>
                      </a:r>
                      <a:r>
                        <a:rPr lang="ru-RU" sz="700" u="none" strike="noStrike" dirty="0" smtClean="0">
                          <a:effectLst/>
                        </a:rPr>
                        <a:t> </a:t>
                      </a:r>
                      <a:r>
                        <a:rPr lang="en-US" sz="700" u="none" strike="noStrike" dirty="0" smtClean="0">
                          <a:effectLst/>
                        </a:rPr>
                        <a:t>213</a:t>
                      </a:r>
                      <a:r>
                        <a:rPr lang="ru-RU" sz="700" u="none" strike="noStrike" dirty="0" smtClean="0">
                          <a:effectLst/>
                        </a:rPr>
                        <a:t>190,0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 6,8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260 </a:t>
                      </a:r>
                      <a:r>
                        <a:rPr lang="en-US" sz="700" u="none" strike="noStrike" dirty="0" smtClean="0">
                          <a:effectLst/>
                        </a:rPr>
                        <a:t>8</a:t>
                      </a:r>
                      <a:r>
                        <a:rPr lang="ru-RU" sz="700" u="none" strike="noStrike" dirty="0" smtClean="0">
                          <a:effectLst/>
                        </a:rPr>
                        <a:t>28,2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  6,5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215 986,5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    4,5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214 689,1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5,4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214 812,6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5,3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122,3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82,8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99,4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          100,1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9596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</a:rPr>
                        <a:t> Х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</a:rPr>
                        <a:t> Х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</a:rPr>
                        <a:t> Х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Х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Х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Х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 45 000,0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1,1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87 000,0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        2,2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Х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</a:rPr>
                        <a:t> Х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Х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</a:rPr>
                        <a:t> Х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" marR="3547" marT="3547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A8A45D-1AD9-4C96-9077-C07A3C5313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8" y="96995"/>
            <a:ext cx="636488" cy="7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8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392" y="-49906"/>
            <a:ext cx="7866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по разделам  и    подразделам классификации расходов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0432" y="588025"/>
            <a:ext cx="5966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₽ тысяч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A8A45D-1AD9-4C96-9077-C07A3C5313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8" y="96995"/>
            <a:ext cx="636488" cy="721862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661415"/>
              </p:ext>
            </p:extLst>
          </p:nvPr>
        </p:nvGraphicFramePr>
        <p:xfrm>
          <a:off x="119088" y="844019"/>
          <a:ext cx="8955451" cy="418763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2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9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80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25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ФКР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 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(факт)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год*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2026/ </a:t>
                      </a:r>
                      <a:endParaRPr lang="ru-RU" sz="8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2027/ 2026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273 984,2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305 271,5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298 668,7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296 828,7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295 464,0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1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2 716,1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3 073,8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3 447,9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3 447,9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3 447,9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8 639,7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9 532,6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10 458,1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10 458,1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10 458,1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2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78 914,1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89 050,4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100 634,9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100 894,1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100 894,1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160,9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258,5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2266,2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34 887,7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40 077,7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44 525,8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44 184,7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44 184,7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11 159,3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148 803,6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152 361,1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128 594,9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127 683,0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126 220,7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9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614,8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9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5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подготовка экономики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7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53 127,5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53 733,2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59 960,0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59 590,0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59 090,0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09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Гражданская оборона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7 469,2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1 356,0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51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44 901,1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51 779,7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57 840,0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57 840,0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57 840,0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14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14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33 905,3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59 686,4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40 399,3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40 200,9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40 789,7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55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21 495,8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25 403,2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27 838,1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27 884,4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27 884,4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592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1 921,1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1 778,2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1 863,5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2 452,3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558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10 521,0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32 362,1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10 783,0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10 453,0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10 453,0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55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80 651,2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179 383,3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95 266,3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38 924,0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259 908,1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667,7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21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38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64 150,6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161 254,9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74 374,6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18 014,4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238 998,5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1326,7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575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16 300,6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17 728,4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20 591,7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20 609,6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20 609,6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22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392" y="-92546"/>
            <a:ext cx="7866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по разделам  и    подразделам классификации расходов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77904" y="362671"/>
            <a:ext cx="5966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₽ тысяч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373916"/>
              </p:ext>
            </p:extLst>
          </p:nvPr>
        </p:nvGraphicFramePr>
        <p:xfrm>
          <a:off x="38160" y="599617"/>
          <a:ext cx="9044002" cy="456694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7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74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84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84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37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37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158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ФКР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        (раздел, подраздел)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(факт)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год*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2024/ 2023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2025/ 2024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2026/ 2025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2027/ 2026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2 042 594,8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2 542 930,7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3 478 467,7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2 806 601,3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2 660 065,0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832 032,0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960 553,0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1 075 672,8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1 123 350,2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1 172 289,2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932 234,6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1 267 682,2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2 073 731,7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1 357 824,6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1 161 882,0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194 673,2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207 154,7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221 729,7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221 278,6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220 709,8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9 029,6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22 721,3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15 130,4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10 210,4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9 910,4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5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74 625,4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84 819,5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92 203,1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93 937,5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95 273,6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5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114 566,7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133 916,2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127 164,9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125 260,1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123 949,2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5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105 619,7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123 903,4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119 595,4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119 690,6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118 379,7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5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8 947,0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10 012,8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7 569,5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5 569,5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5 569,5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5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96 714,9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89 500,0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3223,8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5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Амбулаторная помощь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96 714,9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89 500,0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3223,8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5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179 145,7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205 083,8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199 111,9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186 394,5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184 868,6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5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8 222,0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8 864,5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5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10 569,3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771,5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5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157 063,2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172 371,3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173 235,9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159 841,0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158 315,1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5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12 490,5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13 278,7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15 876,0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16 553,5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16 553,5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5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275 611,4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458 029,1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348 806,6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295 412,6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291 948,2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5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50 710,3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5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58 553,4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40 662,8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5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 высших достижений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220 407,2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394 545,8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302 632,3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289 901,1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286 436,7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5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физической культуры и спорта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4 493,9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4 929,9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5 511,5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5 511,5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5 511,5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5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3 021,2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5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Телевидение и радиовещание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1 498,6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5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1 522,6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2 350,0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5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долга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88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1301</a:t>
                      </a: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внутреннего и муниципального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долга</a:t>
                      </a:r>
                    </a:p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41,3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83,0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82,0  </a:t>
                      </a:r>
                      <a:endParaRPr lang="ru-RU" sz="8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79,9  </a:t>
                      </a:r>
                      <a:endParaRPr lang="ru-RU" sz="8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  </a:t>
                      </a:r>
                      <a:endParaRPr lang="ru-RU" sz="8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201,0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67,6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93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56 634,2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44 646,4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301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15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 общего характера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51 634,2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39 646,4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15868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45 000,0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87 000,0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15868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3 113 898,3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3 991 243,6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4 758 242,3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3 992 892,0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4 027 236,8 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4" marR="1694" marT="1694" marB="0" anchor="ctr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A8A45D-1AD9-4C96-9077-C07A3C5313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8" y="96995"/>
            <a:ext cx="636488" cy="7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8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Без имени-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07" y="3147814"/>
            <a:ext cx="2232248" cy="1867686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A8A45D-1AD9-4C96-9077-C07A3C5313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8" y="96995"/>
            <a:ext cx="636488" cy="7218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503" y="1068030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реализации принципа прозрачности (открытости) бюджетной системы Российской Федерации и обеспечения полного и доступного информирования граждан о бюджете муниципального образования Ейский район, в соответствии с Бюджетным кодексом Российской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подготовлена брошюра на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2025-2027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годы.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886" y="2355726"/>
            <a:ext cx="69847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Бюджет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разрабатывается для ознакомления граждан с задачами и приоритетными направлениями бюджетной политики, основными условиями формирования и исполнения бюджетов, источниками доходов бюджетов, обоснованиями бюджетных расходов, планируемыми и достигнутыми результатами использования бюджетных ассигнований, а также вовлечения граждан в обсуждение бюджетных решений.</a:t>
            </a:r>
          </a:p>
        </p:txBody>
      </p:sp>
    </p:spTree>
    <p:extLst>
      <p:ext uri="{BB962C8B-B14F-4D97-AF65-F5344CB8AC3E}">
        <p14:creationId xmlns:p14="http://schemas.microsoft.com/office/powerpoint/2010/main" val="298364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5" y="6288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254645"/>
              </p:ext>
            </p:extLst>
          </p:nvPr>
        </p:nvGraphicFramePr>
        <p:xfrm>
          <a:off x="90221" y="2427734"/>
          <a:ext cx="8946276" cy="26517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29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5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51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4016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7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7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7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прогноз)</a:t>
                      </a:r>
                      <a:endParaRPr lang="ru-RU" sz="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7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2027год</a:t>
                      </a:r>
                      <a:endParaRPr lang="ru-RU" sz="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4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7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7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Муниципальная программа «Развитие образования в Ейском районе»</a:t>
                      </a:r>
                      <a:endParaRPr lang="ru-R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детей программами дошкольного образования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педагогических работников дошкольных образовательных организаций, которым при прохождении аттестации присвоена высшая или первая категория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ru-RU"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детей в возрасте от 5 до 18 лет программами дополнительного образования (удельный вес численности детей, получающих услуги дополнительного образования, в общей численности детей в возрасте 5-18 лет)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80,0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педагогических работников общеобразовательных организаций, которым при прохождении аттестации присвоена первая и высшая категория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10,0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выпускников, не получивших аттестат о среднем общем образовании в общей численности выпускников муниципальных общеобразовательных организаций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молодых специалистов, трудоустроившихся в образовательные организации Ейского района после окончания обучения в профессиональных образовательных организациях и организациях высшего образования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с ограниченными возможностями здоровья в муниципальных общеобразовательных организациях, обеспеченных двухразовым бесплатным питанием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18 лет, использующих сертификаты дополнительного образования (в соответствии с показателями АИС «Навигатор»)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74726006"/>
              </p:ext>
            </p:extLst>
          </p:nvPr>
        </p:nvGraphicFramePr>
        <p:xfrm>
          <a:off x="323528" y="628840"/>
          <a:ext cx="5256584" cy="160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3793" y="213970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целевые показатели муниципальных программ Ейского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1433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Муниципальная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программа «Развитие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образования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Ейском районе»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1904" y="436931"/>
            <a:ext cx="3168352" cy="18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A8A45D-1AD9-4C96-9077-C07A3C5313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8" y="96995"/>
            <a:ext cx="636488" cy="7218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20566" y="453823"/>
            <a:ext cx="5966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₽ тысяч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88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631154131"/>
              </p:ext>
            </p:extLst>
          </p:nvPr>
        </p:nvGraphicFramePr>
        <p:xfrm>
          <a:off x="5148064" y="290318"/>
          <a:ext cx="4427981" cy="2843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8" b="94859" l="13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39502"/>
            <a:ext cx="2970170" cy="221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9088" y="2446109"/>
            <a:ext cx="5702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целевые показатели муниципальных программ Ейского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92801"/>
            <a:ext cx="8172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Муниципальная программа «Социальная поддержка граждан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Ейском районе»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A8A45D-1AD9-4C96-9077-C07A3C5313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8" y="96995"/>
            <a:ext cx="636488" cy="721862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355060"/>
              </p:ext>
            </p:extLst>
          </p:nvPr>
        </p:nvGraphicFramePr>
        <p:xfrm>
          <a:off x="179510" y="3075806"/>
          <a:ext cx="8856987" cy="19117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8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51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51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882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2027год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4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Муниципальная программа «Социальная поддержка граждан в Ейском районе»</a:t>
                      </a:r>
                      <a:endParaRPr lang="ru-R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8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детей-сирот и детей, оставшихся без попечения родителей, переданных на воспитание в семьи граждан из числа вновь выявленных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8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охвата детей-сирот и детей, оставшихся без попечения родителей, которым предоставляется ежемесячная денежная выплата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охвата лиц, замещавших муниципальные должности и должности муниципальной службы муниципального образования Ейский район, которым полагается дополнительное материальное обеспечение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TextBox 1"/>
          <p:cNvSpPr txBox="1"/>
          <p:nvPr/>
        </p:nvSpPr>
        <p:spPr>
          <a:xfrm>
            <a:off x="6133498" y="2715109"/>
            <a:ext cx="648086" cy="28671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092280" y="2715107"/>
            <a:ext cx="648086" cy="28671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7956376" y="2715108"/>
            <a:ext cx="648086" cy="28671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2160" y="1088392"/>
            <a:ext cx="5966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₽ тысяч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1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544897477"/>
              </p:ext>
            </p:extLst>
          </p:nvPr>
        </p:nvGraphicFramePr>
        <p:xfrm>
          <a:off x="437332" y="627279"/>
          <a:ext cx="4842499" cy="1951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9088" y="2575648"/>
            <a:ext cx="8701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целевые показатели муниципальных программ Ейского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3581" y="88594"/>
            <a:ext cx="817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Муниципальная программа «Дети Ейского района»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A8A45D-1AD9-4C96-9077-C07A3C5313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8" y="96995"/>
            <a:ext cx="636488" cy="721862"/>
          </a:xfrm>
          <a:prstGeom prst="rect">
            <a:avLst/>
          </a:prstGeom>
        </p:spPr>
      </p:pic>
      <p:sp>
        <p:nvSpPr>
          <p:cNvPr id="13" name="TextBox 1"/>
          <p:cNvSpPr txBox="1"/>
          <p:nvPr/>
        </p:nvSpPr>
        <p:spPr>
          <a:xfrm>
            <a:off x="1547664" y="2139701"/>
            <a:ext cx="648086" cy="28671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2524144" y="2139701"/>
            <a:ext cx="648086" cy="28671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3569769" y="2139701"/>
            <a:ext cx="648086" cy="28671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8796" y="483518"/>
            <a:ext cx="3239902" cy="209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155564"/>
              </p:ext>
            </p:extLst>
          </p:nvPr>
        </p:nvGraphicFramePr>
        <p:xfrm>
          <a:off x="119088" y="2912198"/>
          <a:ext cx="8856987" cy="21436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7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4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51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51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762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8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2027год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4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Муниципальная программа «Дети Ейского района»</a:t>
                      </a:r>
                      <a:endParaRPr lang="ru-RU" sz="9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8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муниципальных конкурсов, соревнований, олимпиад и иных мероприятий, проведенных для выявления одаренных детей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39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4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отдохнувших в профильных лагерях и лагерях труда и отдыха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9,0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8,1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8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 для детей, состоящих на учете в комиссии по делам несовершеннолетних и защите их прав, ОДН ОУУП и ПДН ОМВД по </a:t>
                      </a:r>
                      <a:r>
                        <a:rPr lang="ru-RU" sz="8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Ейскому</a:t>
                      </a: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району, внутришкольном учете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9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детей-сирот и детей, оставшихся без попечения родителей и лиц из их числа, получивших единовременное пособие на государственную регистрацию права собственности (права пожизненного наследуемого владения), в том числе на оплату услуг, необходимых для ее осуществления, за исключением жилых помещений, приобретенных за счет средств краевого </a:t>
                      </a:r>
                      <a:r>
                        <a:rPr lang="ru-RU" sz="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843" marR="4384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659613" y="924782"/>
            <a:ext cx="5966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₽ тысяч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8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68" y="-474878"/>
            <a:ext cx="4136131" cy="323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2810371"/>
            <a:ext cx="8701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целевые показатели муниципальных программ Ейского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110" y="85748"/>
            <a:ext cx="817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Муниципальная программа «Комплексное и устойчивое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Ейского района в сфере строительства и архитектуры»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A8A45D-1AD9-4C96-9077-C07A3C5313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8" y="96995"/>
            <a:ext cx="636488" cy="721862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328786"/>
              </p:ext>
            </p:extLst>
          </p:nvPr>
        </p:nvGraphicFramePr>
        <p:xfrm>
          <a:off x="96188" y="3147814"/>
          <a:ext cx="8928993" cy="19431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27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4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688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2027год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Муниципальная программа «Комплексное и устойчивое развитие Ейского района в сфере строительства и архитектуры»</a:t>
                      </a:r>
                      <a:endParaRPr lang="ru-RU" sz="9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Корректировка генеральных планов сельских поселений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изменений в Правила землепользования и застройки сельских поселений Ейского района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en-US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2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корректировка градостроительной документации необходимой для устойчивого развития Ейского района в сфере архитектуры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2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проектов</a:t>
                      </a:r>
                      <a:r>
                        <a:rPr lang="ru-RU" sz="8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планировок территории (проектов планировок с проектами межевания территорий) сельских поселений </a:t>
                      </a:r>
                      <a:r>
                        <a:rPr lang="ru-RU" sz="8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Ейского</a:t>
                      </a:r>
                      <a:r>
                        <a:rPr lang="ru-RU" sz="8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136508" y="915566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 на реализацию муниципальной программы </a:t>
            </a:r>
          </a:p>
          <a:p>
            <a:pPr algn="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предусмотрено </a:t>
            </a:r>
          </a:p>
          <a:p>
            <a:pPr algn="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8253,0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83621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64912935"/>
              </p:ext>
            </p:extLst>
          </p:nvPr>
        </p:nvGraphicFramePr>
        <p:xfrm>
          <a:off x="3760519" y="699542"/>
          <a:ext cx="5400601" cy="274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8560" y="-681880"/>
            <a:ext cx="4712781" cy="314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2473595"/>
            <a:ext cx="8701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целевые показатели муниципальных программ Ейского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005" y="0"/>
            <a:ext cx="817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Муниципальная программа 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Обеспечение безопасности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населения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Ейского района»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A8A45D-1AD9-4C96-9077-C07A3C5313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8" y="96995"/>
            <a:ext cx="636488" cy="721862"/>
          </a:xfrm>
          <a:prstGeom prst="rect">
            <a:avLst/>
          </a:prstGeom>
        </p:spPr>
      </p:pic>
      <p:sp>
        <p:nvSpPr>
          <p:cNvPr id="13" name="TextBox 1"/>
          <p:cNvSpPr txBox="1"/>
          <p:nvPr/>
        </p:nvSpPr>
        <p:spPr>
          <a:xfrm>
            <a:off x="5004048" y="2186876"/>
            <a:ext cx="648086" cy="28671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6156176" y="2183971"/>
            <a:ext cx="648086" cy="28671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7261739" y="2183529"/>
            <a:ext cx="648086" cy="28671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296682"/>
              </p:ext>
            </p:extLst>
          </p:nvPr>
        </p:nvGraphicFramePr>
        <p:xfrm>
          <a:off x="65707" y="2811641"/>
          <a:ext cx="9042797" cy="23318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57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8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3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34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4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34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153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</a:t>
                      </a:r>
                      <a:r>
                        <a:rPr lang="ru-RU" sz="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 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5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2027год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прогноз)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Муниципальная программа «Обеспечение безопасности населения Ейского района»</a:t>
                      </a:r>
                      <a:endParaRPr lang="ru-RU" sz="9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2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Своевременное доведение до населения сигналов оповещения и экстренной информации: количество своевременно доведенных сигналов оповещения и предоставленной населению экстренной информации/количество угроз 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8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требований пожарной безопасности в учреждениях, подведомственных управлению образованием администрации муниципального образования Ейский район: количество объектов, на которых проведены работы по выполнению требований пожарной безопасности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1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эксплуатацию аппаратно-программных комплексов обзорного видеонаблюдения, включающих в себя камеры обзорного видеонаблюдения: количество приобретенных и (или) установленных камер обзорного видеонаблюдения и введенных в эксплуатацию 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 содержание системы обеспечения вызова экстренных оперативных служб по единому номеру «112»: количество дежурно-диспетчерских служб экстренного вызова, подключенных к системе «112» и работающих с единой дежурной диспетчерской службой Ейского района в автоматизированном режиме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524328" y="703441"/>
            <a:ext cx="5966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₽ тысяч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3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529482197"/>
              </p:ext>
            </p:extLst>
          </p:nvPr>
        </p:nvGraphicFramePr>
        <p:xfrm>
          <a:off x="3419872" y="457926"/>
          <a:ext cx="5328592" cy="1851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2470248"/>
            <a:ext cx="8701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целевые показатели муниципальных программ Ейского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908" y="3572"/>
            <a:ext cx="852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«Развитие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культуры в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Ейском районе»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A8A45D-1AD9-4C96-9077-C07A3C5313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8" y="96995"/>
            <a:ext cx="636488" cy="721862"/>
          </a:xfrm>
          <a:prstGeom prst="rect">
            <a:avLst/>
          </a:prstGeom>
        </p:spPr>
      </p:pic>
      <p:sp>
        <p:nvSpPr>
          <p:cNvPr id="13" name="TextBox 1"/>
          <p:cNvSpPr txBox="1"/>
          <p:nvPr/>
        </p:nvSpPr>
        <p:spPr>
          <a:xfrm>
            <a:off x="5076056" y="1993587"/>
            <a:ext cx="648086" cy="28671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6088712" y="1993588"/>
            <a:ext cx="648086" cy="28671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7164288" y="1993588"/>
            <a:ext cx="648086" cy="28671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66164"/>
            <a:ext cx="3009448" cy="238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556027"/>
              </p:ext>
            </p:extLst>
          </p:nvPr>
        </p:nvGraphicFramePr>
        <p:xfrm>
          <a:off x="119088" y="2802126"/>
          <a:ext cx="8928993" cy="23112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90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1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3396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план)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</a:t>
                      </a:r>
                      <a:r>
                        <a:rPr lang="ru-RU" sz="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2027год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14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14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</a:t>
                      </a:r>
                      <a:r>
                        <a:rPr lang="ru-RU" sz="9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 в Ейском </a:t>
                      </a:r>
                      <a:r>
                        <a:rPr lang="ru-RU" sz="9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районе»</a:t>
                      </a:r>
                      <a:endParaRPr lang="ru-RU" sz="9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14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клубных формирований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14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участников клубных формирований  культурно-досуговых учреждений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</a:t>
                      </a:r>
                      <a:endParaRPr lang="ru-RU" sz="9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14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детей, участников творческих мероприятий культурно-досуговых учреждений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16450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16500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16550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16600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14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общедоступных библиотек, подключенных к сети «Интернет»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9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05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Посещаемость муниципальных музейных учреждений</a:t>
                      </a:r>
                      <a:endParaRPr lang="ru-RU" sz="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человек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114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выставок и выставочных проектов, осуществляемых муниципальным музеем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9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366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Подшивка и переплет документов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хранения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282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 документов на хранение в архив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хранения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ru-RU" sz="9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07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Выдачи документов в читальном зале архива</a:t>
                      </a:r>
                      <a:endParaRPr lang="ru-RU" sz="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хранения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168" marR="401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33986" y="809969"/>
            <a:ext cx="5966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₽ тысяч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52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436917947"/>
              </p:ext>
            </p:extLst>
          </p:nvPr>
        </p:nvGraphicFramePr>
        <p:xfrm>
          <a:off x="-180528" y="525750"/>
          <a:ext cx="6096000" cy="1776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9088" y="2154112"/>
            <a:ext cx="8701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целевые показатели муниципальных программ Ейского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3572"/>
            <a:ext cx="8790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Муниципальная программа «Развитие физической культуры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спорта в Ейском районе»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A8A45D-1AD9-4C96-9077-C07A3C5313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8" y="96995"/>
            <a:ext cx="636488" cy="721862"/>
          </a:xfrm>
          <a:prstGeom prst="rect">
            <a:avLst/>
          </a:prstGeom>
        </p:spPr>
      </p:pic>
      <p:sp>
        <p:nvSpPr>
          <p:cNvPr id="13" name="TextBox 1"/>
          <p:cNvSpPr txBox="1"/>
          <p:nvPr/>
        </p:nvSpPr>
        <p:spPr>
          <a:xfrm>
            <a:off x="1259632" y="1847375"/>
            <a:ext cx="648086" cy="28671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2575228" y="1849289"/>
            <a:ext cx="648086" cy="28671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3868738" y="1851203"/>
            <a:ext cx="648086" cy="28671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" b="100000" l="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9260" y="52866"/>
            <a:ext cx="2618656" cy="261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170034"/>
              </p:ext>
            </p:extLst>
          </p:nvPr>
        </p:nvGraphicFramePr>
        <p:xfrm>
          <a:off x="110456" y="2523444"/>
          <a:ext cx="8928990" cy="26061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85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6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1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49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07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826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endParaRPr lang="ru-RU" sz="8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2024 год (план)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endParaRPr lang="ru-RU" sz="8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2025 год (прогноз)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2026 год (прогноз)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2027 год (прогноз)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6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Муниципальная программа «Развитие физической культуры и спорта в Ейском районе»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5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населения, систематически занимающегося физической культурой и спортом, в общей численности населения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обучающихся, систематически занимающихся физической культурой и спортом, в общей численности обучающихся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6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спортивными сооружениями в Ейском районе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66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пропускная способность спортивных сооружений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8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официальных физкультурно-спортивных мероприятий, включенных в календарный план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физкультурно-спортивных мероприятий, принявших участие в официальных спортивных и физкультурных мероприятиях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8950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8950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9450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9450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2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занимающихся, имеющих спортивные разряды, в общей численности занимающихся в спортивных школах, подведомственных ОФКС Ейского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0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призовых мест, завоеванных занимающимися в спортивных учреждениях на краевых и всероссийских соревнованиях, в том числе лицам с ограниченными возможностями здоровья и инвалидами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192781" y="809969"/>
            <a:ext cx="5966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₽ тысяч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69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416257390"/>
              </p:ext>
            </p:extLst>
          </p:nvPr>
        </p:nvGraphicFramePr>
        <p:xfrm>
          <a:off x="3065749" y="649903"/>
          <a:ext cx="5904642" cy="286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4732" y="3518128"/>
            <a:ext cx="8701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целевые показатели муниципальных программ Ейского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908" y="3572"/>
            <a:ext cx="8520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Муниципальная программа «Развитие жилищно-коммунального 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дорожного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хозяйства в Ейском районе»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A8A45D-1AD9-4C96-9077-C07A3C5313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8" y="96995"/>
            <a:ext cx="636488" cy="721862"/>
          </a:xfrm>
          <a:prstGeom prst="rect">
            <a:avLst/>
          </a:prstGeom>
        </p:spPr>
      </p:pic>
      <p:sp>
        <p:nvSpPr>
          <p:cNvPr id="13" name="TextBox 1"/>
          <p:cNvSpPr txBox="1"/>
          <p:nvPr/>
        </p:nvSpPr>
        <p:spPr>
          <a:xfrm>
            <a:off x="4386106" y="3075806"/>
            <a:ext cx="648086" cy="28671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5652120" y="3075806"/>
            <a:ext cx="648086" cy="28671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6948264" y="3075805"/>
            <a:ext cx="648086" cy="28671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61863"/>
              </p:ext>
            </p:extLst>
          </p:nvPr>
        </p:nvGraphicFramePr>
        <p:xfrm>
          <a:off x="119088" y="3867894"/>
          <a:ext cx="8928990" cy="12103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15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5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6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1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49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07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300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endParaRPr lang="ru-RU" sz="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2024 год (план)</a:t>
                      </a:r>
                      <a:endParaRPr lang="ru-R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endParaRPr lang="ru-RU" sz="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2025 год (прогноз)</a:t>
                      </a:r>
                      <a:endParaRPr lang="ru-R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743"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2026 год (прогноз)</a:t>
                      </a:r>
                      <a:endParaRPr lang="ru-R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2027 год (прогноз)</a:t>
                      </a:r>
                      <a:endParaRPr lang="ru-R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7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Муниципальная программа «Развитие жилищно-коммунального и дорожного хозяйства в Ейском районе»</a:t>
                      </a:r>
                      <a:endParaRPr lang="ru-RU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7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отремонтированных автомобильных дорог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7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приобретенных мусорных контейнеров для отходов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7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Формирование фонда капитального ремонта общего имущества многоквартирных домов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м2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2626,4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2626,4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2626,4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2626,4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44" y="454508"/>
            <a:ext cx="3199036" cy="319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64288" y="1225400"/>
            <a:ext cx="5966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₽ тысяч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9908" y="3572"/>
            <a:ext cx="8520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Муниципальная программа 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«Развитие топливно-энергетического комплекса 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Ейском районе»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A8A45D-1AD9-4C96-9077-C07A3C5313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8" y="96995"/>
            <a:ext cx="636488" cy="7218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1080" y="818857"/>
            <a:ext cx="5791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муниципальной программы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предусмотрено: в 2025 году – 46705,5 тыс. рублей;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в 2026 году – 1000,0 тыс. рублей;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в 2027 году 227912,8 тыс. рублей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3407" y="1923678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«Эффективное управление муниципальным имуществом и земельными ресурсами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Ейского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района»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67" r="98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9402" y="639411"/>
            <a:ext cx="3094821" cy="13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5" b="100000" l="1500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07" y="2715766"/>
            <a:ext cx="334246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8721946"/>
              </p:ext>
            </p:extLst>
          </p:nvPr>
        </p:nvGraphicFramePr>
        <p:xfrm>
          <a:off x="3635896" y="2701652"/>
          <a:ext cx="5334495" cy="2551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88024" y="4761676"/>
            <a:ext cx="7088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7752" y="4761676"/>
            <a:ext cx="712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4761676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24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5639" y="3363838"/>
            <a:ext cx="8701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целевые показатели муниципальных программ Ейского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639" y="3572"/>
            <a:ext cx="883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Муниципальная программа «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Медиасреда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Ейского района»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A8A45D-1AD9-4C96-9077-C07A3C5313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8" y="96995"/>
            <a:ext cx="636488" cy="72186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827099"/>
              </p:ext>
            </p:extLst>
          </p:nvPr>
        </p:nvGraphicFramePr>
        <p:xfrm>
          <a:off x="119088" y="3723878"/>
          <a:ext cx="8981912" cy="13593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03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1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7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8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9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6024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endParaRPr lang="ru-RU" sz="8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2024 год (план)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endParaRPr lang="ru-RU" sz="8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2025 год (прогноз)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555"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2026 год (прогноз)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2027 год (прогноз)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35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35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Муниципальная программа «</a:t>
                      </a:r>
                      <a:r>
                        <a:rPr lang="ru-RU" sz="9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Медиасреда</a:t>
                      </a: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Ейского</a:t>
                      </a: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района»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35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информационной доступности посредством печатных СМИ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35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информационной доступности посредством интернет - СМИ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35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информационной доступности по средством телевещания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9088" y="1347612"/>
            <a:ext cx="54184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году на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муниципальной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предусмотрено 3400,0 тыс. рублей, на 2026 и 2027 годы по 3000,0 тыс. рублей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555526"/>
            <a:ext cx="3536157" cy="268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50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5339" y="10211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Административно-территориальное деление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A8A45D-1AD9-4C96-9077-C07A3C5313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8" y="96995"/>
            <a:ext cx="636488" cy="7218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5132" y="987574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на Ейском полуострове, омывающемся водами Ейского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лимана,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Таганрогского залива, открытого Азовского моря и Бейсугского лимана.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Ейский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граничит с Щербиновским, Каневским и Приморско-Ахтарским районами Краснодарского края.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7332" y="3651870"/>
            <a:ext cx="63669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муниципального образования – 212,0 тысяч гектар</a:t>
            </a:r>
          </a:p>
          <a:p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C:\Карта\Район без моря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9235" y="699542"/>
            <a:ext cx="4094237" cy="429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8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6667" y="3291830"/>
            <a:ext cx="8701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целевые показатели муниципальных программ Ейского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639" y="3572"/>
            <a:ext cx="8838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Муниципальная программа «Развитие санаторно-курортного и </a:t>
            </a:r>
          </a:p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туристского комплекса в Ейском районе»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A8A45D-1AD9-4C96-9077-C07A3C5313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8" y="96995"/>
            <a:ext cx="636488" cy="72186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32455"/>
              </p:ext>
            </p:extLst>
          </p:nvPr>
        </p:nvGraphicFramePr>
        <p:xfrm>
          <a:off x="101403" y="3651870"/>
          <a:ext cx="8928991" cy="13616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94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5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1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49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07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2522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8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п/п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endParaRPr lang="ru-RU" sz="8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(план)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(прогноз)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5480" marR="554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22"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5480" marR="55480" marT="0" marB="0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55480" marR="55480" marT="0" marB="0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(прогноз)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(прогноз)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Муниципальная программа «Развитие санаторно-курортного и туристского комплекса в Ейском районе»</a:t>
                      </a:r>
                      <a:endParaRPr lang="ru-R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70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отдыхающих, посетивших муниципальное образование Ейский район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615,1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623,0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638,2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657,7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74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организаций в санаторно-курортном и туристическом комплексе Ейского района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126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128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130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131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74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Коечная емкость предприятий санаторно-курортного комплекса Ейского района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9681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10259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10587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10737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480" marR="554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482366" y="1328988"/>
            <a:ext cx="44948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годах на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муниципальной программы ежегодно предусмотрено по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200,0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5" b="9976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667" y="793321"/>
            <a:ext cx="3647261" cy="249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08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19927" y="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«Поддержка Ейского районного казачьего общества»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A8A45D-1AD9-4C96-9077-C07A3C5313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8" y="96995"/>
            <a:ext cx="636488" cy="7218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6736" y="85240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2025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 на реализацию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муниципальной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предусмотрено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7400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7332" y="257252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Муниципальная программа «Развитие сельского хозяйства и регулирование рынков сельскохозяйственной продукции, сырья и продовольствия </a:t>
            </a:r>
          </a:p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Ейском районе»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24" y="3075806"/>
            <a:ext cx="3309937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851920" y="34699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году на реализацию муниципальной программы предусмотрено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27838,1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на 2026 и 2027 годы по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27884,4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ежегодно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2189" y="457926"/>
            <a:ext cx="2567082" cy="222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0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2541552"/>
            <a:ext cx="8701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целевые показатели муниципальных программ Ейского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3572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«Молодежь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Ейского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района»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A8A45D-1AD9-4C96-9077-C07A3C5313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8" y="96995"/>
            <a:ext cx="636488" cy="721862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052231"/>
              </p:ext>
            </p:extLst>
          </p:nvPr>
        </p:nvGraphicFramePr>
        <p:xfrm>
          <a:off x="137715" y="3003798"/>
          <a:ext cx="8928993" cy="16231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4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22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602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</a:t>
                      </a:r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2027год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2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2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Ейском районе»</a:t>
                      </a:r>
                      <a:endParaRPr lang="ru-R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9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Количество молодежи МО </a:t>
                      </a:r>
                      <a:r>
                        <a:rPr lang="ru-RU" sz="8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Ейский</a:t>
                      </a:r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район, охваченной мероприятиями, направленными на гражданское и военно-патриотическое воспитание, творческое, интеллектуальное и духовно-нравственное развитие молодежи, социально-экономическое развитие молодых граждан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2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Количество молодежи МО </a:t>
                      </a:r>
                      <a:r>
                        <a:rPr lang="ru-RU" sz="8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Ейский</a:t>
                      </a:r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район, охваченной мероприятиями по социальному обслуживанию молодежи, профилактике и безнадзорности</a:t>
                      </a:r>
                      <a:r>
                        <a:rPr lang="ru-RU" sz="8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 правонарушений, формированию здорового образа жизни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2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Количество сотрудников муниципальных структур по работе с молодежью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53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60315742"/>
              </p:ext>
            </p:extLst>
          </p:nvPr>
        </p:nvGraphicFramePr>
        <p:xfrm>
          <a:off x="4621272" y="465237"/>
          <a:ext cx="4199200" cy="1962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45986" y="2139701"/>
            <a:ext cx="748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2200" y="2140544"/>
            <a:ext cx="748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6296" y="2133767"/>
            <a:ext cx="748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5769" y="638829"/>
            <a:ext cx="5966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₽ тысяч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63" b="99450" l="12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84" y="457927"/>
            <a:ext cx="3635960" cy="195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0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6579" y="2715766"/>
            <a:ext cx="8701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целевые показатели муниципальных программ Ейского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3572"/>
            <a:ext cx="846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«Поддержка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деятельности социально-ориентированных общественных организаций Ейского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района»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A8A45D-1AD9-4C96-9077-C07A3C5313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8" y="96995"/>
            <a:ext cx="636488" cy="721862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965672"/>
              </p:ext>
            </p:extLst>
          </p:nvPr>
        </p:nvGraphicFramePr>
        <p:xfrm>
          <a:off x="119832" y="3085098"/>
          <a:ext cx="8928993" cy="20009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6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6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479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</a:t>
                      </a:r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  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2027год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«Поддержка деятельности социально-ориентированных общественных организаций Ейского района»</a:t>
                      </a:r>
                      <a:endParaRPr lang="ru-RU" sz="1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2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ветеранов и инвалидов, получивших разъяснения о порядке участия в программных мероприятиях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2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социально-ориентированных некоммерческих организаций, получивших муниципальную поддержку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2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членов некоммерческих организаций, участвующих в мероприятиях, посвященных знаменательным датам, проводимым в районе, крае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2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консультаций, оказанных ветеранам о порядке предоставления социальных услуг и мер государственной поддержки, проводимых культурно-спортивных мероприятий в крае, районе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2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мероприятий, проведенных некоммерческими организациями в ходе реализации общественно-полезных программ для различных целевых групп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74" marR="4797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9088" y="113159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 на реализацию муниципальной программы ежегодно предусмотрено по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2200,0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3784" y="702403"/>
            <a:ext cx="3309087" cy="201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60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3572"/>
            <a:ext cx="846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«Управление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муниципальными </a:t>
            </a:r>
          </a:p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финансами Ейского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района»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A8A45D-1AD9-4C96-9077-C07A3C5313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8" y="96995"/>
            <a:ext cx="636488" cy="721862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0776" y="457926"/>
            <a:ext cx="2916971" cy="24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81592756"/>
              </p:ext>
            </p:extLst>
          </p:nvPr>
        </p:nvGraphicFramePr>
        <p:xfrm>
          <a:off x="119088" y="517664"/>
          <a:ext cx="5461024" cy="2054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61374" y="872045"/>
            <a:ext cx="5966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₽ тысяч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4588" y="2598094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«Информатизация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Ейского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района»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3435846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году на реализацию муниципальной программы предусмотрено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3590,0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2026-2027 годы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3600,0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3" b="9911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88" y="2889951"/>
            <a:ext cx="3600400" cy="210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26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5639" y="2509620"/>
            <a:ext cx="8701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целевые показатели муниципальных программ Ейского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639" y="3572"/>
            <a:ext cx="8838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Муниципальная программа «Социально-экономическое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Ейского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района»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A8A45D-1AD9-4C96-9077-C07A3C5313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8" y="96995"/>
            <a:ext cx="636488" cy="72186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3552" y="457926"/>
            <a:ext cx="3069043" cy="206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19088" y="1059582"/>
            <a:ext cx="5461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2025 году на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муниципальной программы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1530,0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</a:t>
            </a: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2026-2027 годы по 1500,0 тыс. рублей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682053"/>
              </p:ext>
            </p:extLst>
          </p:nvPr>
        </p:nvGraphicFramePr>
        <p:xfrm>
          <a:off x="119088" y="2820961"/>
          <a:ext cx="8928995" cy="23225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4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0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6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401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</a:t>
                      </a:r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 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2027год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2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0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«Социально-экономическое развитие Ейского района»</a:t>
                      </a:r>
                      <a:endParaRPr lang="ru-RU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6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инвестиций в основной капитал по крупным и средним организациям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lang="ru-RU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пред. </a:t>
                      </a:r>
                      <a:r>
                        <a:rPr lang="ru-RU" sz="9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92,6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101,5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102,3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2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субъектов малого и среднего предпринимательства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4976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4999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5045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5092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 в основной капитал по крупным и средним предприятиям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2190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2340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2500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2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соглашений в сфере реализации инвестиционных проектов на территории Ейского района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4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Наполнение официального сайта муниципального образования Ейский район (</a:t>
                      </a:r>
                      <a:r>
                        <a:rPr lang="en-US" sz="800" u="sng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www</a:t>
                      </a:r>
                      <a:r>
                        <a:rPr lang="ru-RU" sz="800" u="sng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.</a:t>
                      </a:r>
                      <a:r>
                        <a:rPr lang="en-US" sz="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yeskraion</a:t>
                      </a: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и инвестиционного портала (</a:t>
                      </a:r>
                      <a:r>
                        <a:rPr lang="en-US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</a:t>
                      </a: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</a:t>
                      </a: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eisk</a:t>
                      </a: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8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информацией для субъектов предпринимательства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300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315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320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325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6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участников проведенных мероприятий, в том числе «Неделя малого и среднего бизнеса Ейского района», семинаров, «круглых столов», конференций по вопросам развития и поддержки субъектов малого и среднего </a:t>
                      </a:r>
                      <a:r>
                        <a:rPr lang="ru-RU" sz="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предпринимательства</a:t>
                      </a:r>
                      <a:endParaRPr lang="ru-RU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230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240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250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260</a:t>
                      </a:r>
                      <a:endParaRPr lang="ru-RU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9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6820" y="3147814"/>
            <a:ext cx="8701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целевые показатели муниципальных программ Ейского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3572"/>
            <a:ext cx="846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Муниципальная программа «Строительство (создание) объектов </a:t>
            </a:r>
          </a:p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государственной и муниципальной собственности в Ейском районе»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A8A45D-1AD9-4C96-9077-C07A3C5313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8" y="96995"/>
            <a:ext cx="636488" cy="72186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4" b="99524" l="52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132" y="915566"/>
            <a:ext cx="3089761" cy="211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573701"/>
              </p:ext>
            </p:extLst>
          </p:nvPr>
        </p:nvGraphicFramePr>
        <p:xfrm>
          <a:off x="153014" y="3507224"/>
          <a:ext cx="8928995" cy="14268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7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2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6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040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 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2027год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21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21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«Строительство (создание) объектов государственной и муниципальной собственности в Ейском районе»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21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произведенного строительного контроля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21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произведенного авторского надзора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21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Количество изготовленной проектно-сметной документации на объекты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449695291"/>
              </p:ext>
            </p:extLst>
          </p:nvPr>
        </p:nvGraphicFramePr>
        <p:xfrm>
          <a:off x="3563888" y="681921"/>
          <a:ext cx="5064224" cy="2249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68144" y="1203808"/>
            <a:ext cx="5966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₽ тысяч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2699464"/>
            <a:ext cx="7088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19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Общая папка\Для Славика\конкурс БЮДЖЕТ ДЛЯ ГРАЖДАН\1675824680_grizly-club-p-antiterroristicheskaya-bezopasnost-klipart-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67921"/>
            <a:ext cx="2759519" cy="248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0203" y="2643758"/>
            <a:ext cx="8701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целевые показатели муниципальных программ Ейского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115" y="3572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Муниципальная программа «Профилактика терроризма и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экстремизма, усиление борьбы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преступностью, профилактика правонарушений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противодействие коррупции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Ейском районе»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A8A45D-1AD9-4C96-9077-C07A3C5313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8" y="96995"/>
            <a:ext cx="636488" cy="72186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450521"/>
              </p:ext>
            </p:extLst>
          </p:nvPr>
        </p:nvGraphicFramePr>
        <p:xfrm>
          <a:off x="93779" y="3003798"/>
          <a:ext cx="8928995" cy="20719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75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6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487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2027год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2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4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«Профилактика терроризма и экстремизма, усиление борьбы с преступностью, профилактика правонарушений и противодействие коррупции в Ейском районе»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2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преступности (количество преступлений, совершенных на 10 тысяч человек населения района)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4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публикаций в средствах массовой информации материалов по вопросам охраны общественного порядка и борьбы с преступностью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3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публикаций в средствах массовой информации материалов по вопросам противодействия терроризму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2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преступлений, совершенных на улицах и в других общественных местах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580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575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4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образовательных организаций, в которых проведены работы по установке, замене, капитальному (текущему) ремонту ограждений территорий образовательных организаций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870" marR="4687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47236788"/>
              </p:ext>
            </p:extLst>
          </p:nvPr>
        </p:nvGraphicFramePr>
        <p:xfrm>
          <a:off x="0" y="818857"/>
          <a:ext cx="5254839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35896" y="1203808"/>
            <a:ext cx="5966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₽ тысяч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94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63838"/>
            <a:ext cx="501291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https://yeiskraion.ru/administratsiya/fu/fu_common/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60032" y="339502"/>
            <a:ext cx="3995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latin typeface="Monotype Corsiva" panose="03010101010201010101" pitchFamily="66" charset="0"/>
              </a:rPr>
              <a:t>Финансовое управление</a:t>
            </a:r>
          </a:p>
          <a:p>
            <a:pPr lvl="0" algn="ctr">
              <a:defRPr/>
            </a:pPr>
            <a:r>
              <a:rPr lang="ru-RU" b="1" dirty="0">
                <a:latin typeface="Monotype Corsiva" panose="03010101010201010101" pitchFamily="66" charset="0"/>
              </a:rPr>
              <a:t>администрации муниципального</a:t>
            </a:r>
          </a:p>
          <a:p>
            <a:pPr lvl="0" algn="ctr">
              <a:defRPr/>
            </a:pPr>
            <a:r>
              <a:rPr lang="ru-RU" b="1" dirty="0">
                <a:latin typeface="Monotype Corsiva" panose="03010101010201010101" pitchFamily="66" charset="0"/>
              </a:rPr>
              <a:t>образования </a:t>
            </a:r>
            <a:r>
              <a:rPr lang="ru-RU" b="1" dirty="0" err="1">
                <a:latin typeface="Monotype Corsiva" panose="03010101010201010101" pitchFamily="66" charset="0"/>
              </a:rPr>
              <a:t>Ейский</a:t>
            </a:r>
            <a:r>
              <a:rPr lang="ru-RU" b="1" dirty="0">
                <a:latin typeface="Monotype Corsiva" panose="03010101010201010101" pitchFamily="66" charset="0"/>
              </a:rPr>
              <a:t> район</a:t>
            </a:r>
          </a:p>
          <a:p>
            <a:pPr lvl="0" algn="ctr">
              <a:defRPr/>
            </a:pPr>
            <a:r>
              <a:rPr lang="ru-RU" b="1" dirty="0">
                <a:latin typeface="Monotype Corsiva" panose="03010101010201010101" pitchFamily="66" charset="0"/>
              </a:rPr>
              <a:t>353680, г. Ейск ,</a:t>
            </a:r>
          </a:p>
          <a:p>
            <a:pPr lvl="0" algn="ctr">
              <a:defRPr/>
            </a:pPr>
            <a:r>
              <a:rPr lang="ru-RU" b="1" dirty="0">
                <a:latin typeface="Monotype Corsiva" panose="03010101010201010101" pitchFamily="66" charset="0"/>
              </a:rPr>
              <a:t>ул. Победы, д. 113</a:t>
            </a:r>
          </a:p>
          <a:p>
            <a:pPr lvl="0" algn="ctr">
              <a:defRPr/>
            </a:pPr>
            <a:r>
              <a:rPr lang="ru-RU" b="1" dirty="0">
                <a:latin typeface="Monotype Corsiva" panose="03010101010201010101" pitchFamily="66" charset="0"/>
              </a:rPr>
              <a:t>тел.</a:t>
            </a:r>
            <a:r>
              <a:rPr lang="en-US" b="1" dirty="0">
                <a:latin typeface="Monotype Corsiva" panose="03010101010201010101" pitchFamily="66" charset="0"/>
              </a:rPr>
              <a:t>8</a:t>
            </a:r>
            <a:r>
              <a:rPr lang="ru-RU" b="1" dirty="0">
                <a:latin typeface="Monotype Corsiva" panose="03010101010201010101" pitchFamily="66" charset="0"/>
              </a:rPr>
              <a:t>(86132)2-53-70</a:t>
            </a:r>
          </a:p>
          <a:p>
            <a:pPr lvl="0" algn="ctr">
              <a:defRPr/>
            </a:pPr>
            <a:r>
              <a:rPr lang="en-US" b="1" dirty="0">
                <a:latin typeface="Monotype Corsiva" panose="03010101010201010101" pitchFamily="66" charset="0"/>
              </a:rPr>
              <a:t>E-mail</a:t>
            </a:r>
            <a:r>
              <a:rPr lang="ru-RU" b="1" dirty="0" smtClean="0">
                <a:latin typeface="Monotype Corsiva" panose="03010101010201010101" pitchFamily="66" charset="0"/>
              </a:rPr>
              <a:t>:</a:t>
            </a:r>
            <a:r>
              <a:rPr lang="en-US" b="1" dirty="0">
                <a:latin typeface="Monotype Corsiva" panose="03010101010201010101" pitchFamily="66" charset="0"/>
              </a:rPr>
              <a:t>eskfin@yeiskraion.ru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1028" name="Picture 4" descr="U:\Отделы\АСУ\Госпаблики\qr\q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9502"/>
            <a:ext cx="1872208" cy="264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28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5339" y="10211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термины и понятия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A8A45D-1AD9-4C96-9077-C07A3C5313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8" y="96995"/>
            <a:ext cx="636488" cy="72186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24828" y="1059582"/>
            <a:ext cx="3516926" cy="100811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доходов 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 определенный период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9088" y="2487390"/>
            <a:ext cx="1729956" cy="1104821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 поступающие в бюджет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11798" y="2487391"/>
            <a:ext cx="1729956" cy="1104821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92299" y="1059582"/>
            <a:ext cx="1575191" cy="122413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бюджета над его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доходами</a:t>
            </a:r>
          </a:p>
          <a:p>
            <a:pPr algn="ctr"/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92298" y="2487390"/>
            <a:ext cx="1575191" cy="122413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бюджета над его расходами</a:t>
            </a:r>
          </a:p>
          <a:p>
            <a:pPr algn="ctr"/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9088" y="4004250"/>
            <a:ext cx="4237006" cy="950203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</a:t>
            </a:r>
            <a:endPara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Ежегодное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проектов бюджетов, утверждение и исполнение бюджетов, контроль за их исполнением</a:t>
            </a:r>
          </a:p>
          <a:p>
            <a:pPr algn="ctr"/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52120" y="1023578"/>
            <a:ext cx="3384376" cy="2772308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 </a:t>
            </a:r>
            <a:endParaRPr lang="en-US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– средства, предоставляемые без определения конкретной цели их использования;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– средства, предоставляемые на финансирование «переданных» другим уровнем власти бюджетных полномочий;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средства, предоставляемые на условиях долевого софинансирования расходов других бюджетов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3530" y="4008081"/>
            <a:ext cx="4252965" cy="95020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</a:t>
            </a:r>
            <a:endPara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бюджета, бюджетов субъектов Российской Федерации, местных бюджетов и бюджетов государственных внебюджетных фондов</a:t>
            </a:r>
          </a:p>
          <a:p>
            <a:pPr algn="ctr"/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9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5" y="6288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18925253"/>
              </p:ext>
            </p:extLst>
          </p:nvPr>
        </p:nvGraphicFramePr>
        <p:xfrm>
          <a:off x="119088" y="1047750"/>
          <a:ext cx="8845400" cy="4044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63589" y="62653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проекта районного бюджета муниципального образования Ейский район на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за основу взяты: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A8A45D-1AD9-4C96-9077-C07A3C53137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8" y="96995"/>
            <a:ext cx="636488" cy="7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5339" y="15994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социально-экономического развития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778250" y="768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201277"/>
              </p:ext>
            </p:extLst>
          </p:nvPr>
        </p:nvGraphicFramePr>
        <p:xfrm>
          <a:off x="38100" y="560050"/>
          <a:ext cx="8989414" cy="44493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0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15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3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b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год факт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постоянного населения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134,248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133,375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131,974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130,689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129,467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инвестиций крупных и средних организаций за счет всех источников финансирования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2138,2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2502,0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2696,0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2771,0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2999,0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субъектов малого и среднего предпринимательства, которым оказана государственная поддержка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Сальдированный финансовый результат (прибыль минус убыток) крупных и средних предприятий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1650,7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3920,1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4143,7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4405,1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4713,7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прибыльных крупных и средних организаций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2212,8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3962,3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4175,8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4429,6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4737,7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Убытки убыточных крупных и средних организаций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562,1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убыточных организаций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безработных граждан, зарегистрированных в государственных учреждениях службы занятости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5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регистрируемой безработицы	(на конец периода)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5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заработной платы крупных и средних организаций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9698,3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11725,2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12839,1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14123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15605,9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1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работающих  для расчета среднемесячной заработной платы  крупных и средних организаций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18,406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18,314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18,350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18,441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18,550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5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плата по крупным и средним организациям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43910,0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53352,6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58306,5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63820,7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70107,4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1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населения с доходами ниже прожиточного минимума в % ко всему населению	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719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по чистым видам экономической деятельности по крупным и средним организациям (промышленное производство (объем отгруженной продукции) по крупным и средним организациям)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3291,9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3835,8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4201,8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4824,2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5656,0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676" marR="19676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A8A45D-1AD9-4C96-9077-C07A3C5313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8" y="96995"/>
            <a:ext cx="636488" cy="7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5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5339" y="15994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социально-экономического развития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A8A45D-1AD9-4C96-9077-C07A3C5313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8" y="96995"/>
            <a:ext cx="636488" cy="72186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944280"/>
              </p:ext>
            </p:extLst>
          </p:nvPr>
        </p:nvGraphicFramePr>
        <p:xfrm>
          <a:off x="119088" y="860474"/>
          <a:ext cx="8917407" cy="39732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2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07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b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год факт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 по крупным и средним организациям всех видов деятельности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15900100,0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19942200,0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22327900,0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24789700,0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27393100,0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отгруженной продукции, выполненных услуг собственными силами по хозяйственным видам экономической деятельности по крупным и средним организациям курортно-туристского комплекса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267500,0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328136,4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354387,3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382738,3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413357,4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Среднегодовое количество обучающихся в муниципальных общеобразовательных организациях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12931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12793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12456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12456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12456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Среднегодовое количество воспитанников в дошкольных образовательных организациях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4848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в возрасте от 1 до 6 лет (за исключением школьников)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7462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7462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7462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Детские дошкольные учреждения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5959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5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номинальная начисленная заработная плата работников муниципальных общеобразовательных учреждений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41850,0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56000,0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65300,0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65300,0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65300,0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5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номинальная начисленная заработная плата работников муниципальных дошкольных образовательных учреждений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40291,0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53890,0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63092,0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63092,0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63092,0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058" marR="2305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74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5339" y="102111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 приоритеты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на 2025-2027 годы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A8A45D-1AD9-4C96-9077-C07A3C5313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8" y="96995"/>
            <a:ext cx="636488" cy="721862"/>
          </a:xfrm>
          <a:prstGeom prst="rect">
            <a:avLst/>
          </a:prstGeom>
        </p:spPr>
      </p:pic>
      <p:sp>
        <p:nvSpPr>
          <p:cNvPr id="5" name="Ромб 4"/>
          <p:cNvSpPr/>
          <p:nvPr/>
        </p:nvSpPr>
        <p:spPr>
          <a:xfrm>
            <a:off x="307211" y="1238172"/>
            <a:ext cx="864000" cy="900000"/>
          </a:xfrm>
          <a:prstGeom prst="diamond">
            <a:avLst/>
          </a:prstGeom>
          <a:solidFill>
            <a:schemeClr val="tx1">
              <a:lumMod val="65000"/>
              <a:lumOff val="35000"/>
              <a:alpha val="48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омб 5"/>
          <p:cNvSpPr/>
          <p:nvPr/>
        </p:nvSpPr>
        <p:spPr>
          <a:xfrm>
            <a:off x="811260" y="1716760"/>
            <a:ext cx="864000" cy="900000"/>
          </a:xfrm>
          <a:prstGeom prst="diamond">
            <a:avLst/>
          </a:prstGeom>
          <a:solidFill>
            <a:schemeClr val="tx1">
              <a:lumMod val="75000"/>
              <a:lumOff val="25000"/>
              <a:alpha val="8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омб 6"/>
          <p:cNvSpPr/>
          <p:nvPr/>
        </p:nvSpPr>
        <p:spPr>
          <a:xfrm>
            <a:off x="801780" y="2616760"/>
            <a:ext cx="864000" cy="900000"/>
          </a:xfrm>
          <a:prstGeom prst="diamond">
            <a:avLst/>
          </a:prstGeom>
          <a:solidFill>
            <a:schemeClr val="accent3">
              <a:lumMod val="50000"/>
              <a:alpha val="69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омб 7"/>
          <p:cNvSpPr/>
          <p:nvPr/>
        </p:nvSpPr>
        <p:spPr>
          <a:xfrm>
            <a:off x="307211" y="2138172"/>
            <a:ext cx="864000" cy="900000"/>
          </a:xfrm>
          <a:prstGeom prst="diamond">
            <a:avLst/>
          </a:prstGeom>
          <a:solidFill>
            <a:schemeClr val="accent3">
              <a:lumMod val="50000"/>
              <a:alpha val="51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омб 8"/>
          <p:cNvSpPr/>
          <p:nvPr/>
        </p:nvSpPr>
        <p:spPr>
          <a:xfrm>
            <a:off x="307211" y="3966760"/>
            <a:ext cx="864000" cy="900000"/>
          </a:xfrm>
          <a:prstGeom prst="diamond">
            <a:avLst/>
          </a:prstGeom>
          <a:solidFill>
            <a:schemeClr val="bg1">
              <a:lumMod val="50000"/>
              <a:alpha val="84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омб 9"/>
          <p:cNvSpPr/>
          <p:nvPr/>
        </p:nvSpPr>
        <p:spPr>
          <a:xfrm>
            <a:off x="307211" y="3066760"/>
            <a:ext cx="864000" cy="900000"/>
          </a:xfrm>
          <a:prstGeom prst="diamond">
            <a:avLst/>
          </a:prstGeom>
          <a:solidFill>
            <a:schemeClr val="accent3">
              <a:lumMod val="75000"/>
              <a:alpha val="64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811260" y="3516760"/>
            <a:ext cx="864000" cy="900000"/>
          </a:xfrm>
          <a:prstGeom prst="diamond">
            <a:avLst/>
          </a:prstGeom>
          <a:solidFill>
            <a:schemeClr val="accent3">
              <a:lumMod val="60000"/>
              <a:lumOff val="40000"/>
              <a:alpha val="69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498496" y="1238172"/>
            <a:ext cx="762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сбалансированности и устойчивости бюджетной системы 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72223" y="1716760"/>
            <a:ext cx="6829242" cy="458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Безусловное исполнение целей и задач национальных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8496" y="2283718"/>
            <a:ext cx="5393208" cy="458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принятых социальных обязательств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68684" y="2837723"/>
            <a:ext cx="6853479" cy="458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майских указов Президента Российской Федерации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8685" y="3516760"/>
            <a:ext cx="7627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Наращивание налогового потенциала и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инвестиционной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98496" y="4299942"/>
            <a:ext cx="7594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полноты уплаты налогов и пресечение схем незаконной минимизации налоговых обязательств</a:t>
            </a:r>
          </a:p>
        </p:txBody>
      </p:sp>
    </p:spTree>
    <p:extLst>
      <p:ext uri="{BB962C8B-B14F-4D97-AF65-F5344CB8AC3E}">
        <p14:creationId xmlns:p14="http://schemas.microsoft.com/office/powerpoint/2010/main" val="28315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268" y="339502"/>
            <a:ext cx="825956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 прогноза доходов районного  бюджета 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2025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опирались на консервативную оценку доходного потенциала муниципального образования Ейский район с учетом следующих изменений в законодательстве Российской Федерации и Краснодарского края:</a:t>
            </a:r>
          </a:p>
          <a:p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отчислений  от налога на доходы физических лиц  в бюджет района  на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составит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8,4%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7,41%,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5,72%;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2024 года социальных налоговых вычетов по налогу на доходы физических лиц: за обучение - с 50 тыс. до 110 тыс. рублей, за медицинские и физкультурно-оздоровительные услуги - со 120 тыс. рублей в 2023 г. до 150 тыс. рублей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пятиступенчатой прогрессивной шкалы по налогу на доходы физических лиц в зависимости от размера и вида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дохода;</a:t>
            </a:r>
          </a:p>
          <a:p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вид социального вычета в сумме 18000 рублей вводят для лиц, выполнивших  нормативы испытаний (тестов) Всероссийского физкультурно-спортивного комплекса «Готов к труду и обороне»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A8A45D-1AD9-4C96-9077-C07A3C5313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8" y="96995"/>
            <a:ext cx="636488" cy="721862"/>
          </a:xfrm>
          <a:prstGeom prst="rect">
            <a:avLst/>
          </a:prstGeom>
        </p:spPr>
      </p:pic>
      <p:pic>
        <p:nvPicPr>
          <p:cNvPr id="1026" name="Picture 2" descr="C:\Без имени-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14" y="1851670"/>
            <a:ext cx="700511" cy="113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Без имени-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25" y="3507854"/>
            <a:ext cx="700511" cy="113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2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7102</Words>
  <Application>Microsoft Office PowerPoint</Application>
  <PresentationFormat>Экран (16:9)</PresentationFormat>
  <Paragraphs>2619</Paragraphs>
  <Slides>38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Calibri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fonh2</dc:creator>
  <cp:lastModifiedBy>u19_02</cp:lastModifiedBy>
  <cp:revision>249</cp:revision>
  <dcterms:created xsi:type="dcterms:W3CDTF">2024-05-29T07:39:42Z</dcterms:created>
  <dcterms:modified xsi:type="dcterms:W3CDTF">2024-11-19T09:32:37Z</dcterms:modified>
</cp:coreProperties>
</file>