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63" r:id="rId4"/>
    <p:sldId id="265" r:id="rId5"/>
    <p:sldId id="264" r:id="rId6"/>
    <p:sldId id="266" r:id="rId7"/>
    <p:sldId id="269" r:id="rId8"/>
    <p:sldId id="268" r:id="rId9"/>
    <p:sldId id="267" r:id="rId10"/>
    <p:sldId id="281" r:id="rId11"/>
    <p:sldId id="282" r:id="rId12"/>
    <p:sldId id="283" r:id="rId13"/>
    <p:sldId id="289" r:id="rId14"/>
    <p:sldId id="271" r:id="rId15"/>
    <p:sldId id="284" r:id="rId16"/>
    <p:sldId id="285" r:id="rId17"/>
    <p:sldId id="270" r:id="rId18"/>
    <p:sldId id="273" r:id="rId19"/>
    <p:sldId id="272" r:id="rId20"/>
    <p:sldId id="276" r:id="rId21"/>
    <p:sldId id="275" r:id="rId22"/>
    <p:sldId id="280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6750650487947E-2"/>
          <c:y val="4.4227134620445467E-2"/>
          <c:w val="0.71543112856741409"/>
          <c:h val="0.838353190267709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 1 жителя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223331617200644E-3"/>
                  <c:y val="-1.519175099882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669994851601938E-3"/>
                  <c:y val="-3.0384399148304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519175099882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446663234400248E-3"/>
                  <c:y val="-1.139381324912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22147</c:v>
                </c:pt>
                <c:pt idx="1">
                  <c:v>23804.9</c:v>
                </c:pt>
                <c:pt idx="2">
                  <c:v>22264</c:v>
                </c:pt>
                <c:pt idx="3">
                  <c:v>21475.4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1 жителя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800998455480554E-2"/>
                  <c:y val="-2.6585564247948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45664778920709E-2"/>
                  <c:y val="-2.2787626498241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90331102360837E-2"/>
                  <c:y val="-7.595875499413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757330587521031E-2"/>
                  <c:y val="-1.139381324912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23476.2</c:v>
                </c:pt>
                <c:pt idx="1">
                  <c:v>23730.799999999999</c:v>
                </c:pt>
                <c:pt idx="2">
                  <c:v>22187.4</c:v>
                </c:pt>
                <c:pt idx="3">
                  <c:v>21472.9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694912"/>
        <c:axId val="50273600"/>
        <c:axId val="0"/>
      </c:bar3DChart>
      <c:catAx>
        <c:axId val="1666949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0273600"/>
        <c:crosses val="autoZero"/>
        <c:auto val="1"/>
        <c:lblAlgn val="ctr"/>
        <c:lblOffset val="100"/>
        <c:noMultiLvlLbl val="0"/>
      </c:catAx>
      <c:valAx>
        <c:axId val="502736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669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69559124616406"/>
          <c:y val="0.41891432809397355"/>
          <c:w val="0.20941183939412891"/>
          <c:h val="0.16217134381205292"/>
        </c:manualLayout>
      </c:layout>
      <c:overlay val="0"/>
      <c:txPr>
        <a:bodyPr/>
        <a:lstStyle/>
        <a:p>
          <a:pPr>
            <a:defRPr sz="1400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80607579100247"/>
          <c:y val="0.20755730533683289"/>
          <c:w val="0.49908925605143184"/>
          <c:h val="0.694311315252260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6"/>
          <c:dPt>
            <c:idx val="0"/>
            <c:bubble3D val="0"/>
            <c:spPr>
              <a:solidFill>
                <a:srgbClr val="66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D34817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solidFill>
                <a:srgbClr val="FF00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9"/>
            <c:bubble3D val="0"/>
            <c:spPr>
              <a:solidFill>
                <a:srgbClr val="CC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2"/>
            <c:bubble3D val="0"/>
            <c:spPr>
              <a:solidFill>
                <a:srgbClr val="FF6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3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5"/>
            <c:bubble3D val="0"/>
            <c:spPr>
              <a:solidFill>
                <a:srgbClr val="0099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6"/>
            <c:bubble3D val="0"/>
          </c:dPt>
          <c:dLbls>
            <c:dLbl>
              <c:idx val="0"/>
              <c:layout>
                <c:manualLayout>
                  <c:x val="-0.17571365309785528"/>
                  <c:y val="7.1604729930061256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516200034063963"/>
                  <c:y val="-1.111110895088782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17529576689769"/>
                  <c:y val="-8.8889021742633162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048389167660198"/>
                  <c:y val="-0.15555611613354969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950423834291926E-2"/>
                  <c:y val="-0.14814841817608368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3178613072700346"/>
                  <c:y val="-0.12469158286795237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9700928898030851"/>
                  <c:y val="-7.592591485478056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9701096597534293"/>
                  <c:y val="-4.2593023827205624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2113710744559593"/>
                  <c:y val="-1.7901814347853727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9168692598949266"/>
                  <c:y val="5.4938312199138049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757133386612863"/>
                  <c:y val="0.10802462700136659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4376595438049444"/>
                  <c:y val="0.15185168389447595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9902367445333893E-2"/>
                  <c:y val="0.16666649654906729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276926906599238E-2"/>
                  <c:y val="0.18333330660056757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0.12645926081203246"/>
                  <c:y val="0.13333316807623694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0.16506347688236142"/>
                  <c:y val="0.12777775914585024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0.21165480105336251"/>
                  <c:y val="9.6296282254843643E-2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Пищевая промышленность и хранение зерна</c:v>
                </c:pt>
                <c:pt idx="1">
                  <c:v>Обрабатывающие производства</c:v>
                </c:pt>
                <c:pt idx="2">
                  <c:v>Сельское хозяйство</c:v>
                </c:pt>
                <c:pt idx="3">
                  <c:v>Санаторно-курортный комплекс</c:v>
                </c:pt>
                <c:pt idx="4">
                  <c:v>Оптовая и розничная торговля</c:v>
                </c:pt>
                <c:pt idx="5">
                  <c:v>Строительство</c:v>
                </c:pt>
                <c:pt idx="6">
                  <c:v>Производство и распределение электр., газа и воды</c:v>
                </c:pt>
                <c:pt idx="7">
                  <c:v>Общественное питание</c:v>
                </c:pt>
                <c:pt idx="8">
                  <c:v>Транспорт</c:v>
                </c:pt>
                <c:pt idx="9">
                  <c:v>Финансовая деятельность</c:v>
                </c:pt>
                <c:pt idx="10">
                  <c:v>Операции с недвижимым имуществом</c:v>
                </c:pt>
                <c:pt idx="11">
                  <c:v>Остальные виды деятельности</c:v>
                </c:pt>
                <c:pt idx="12">
                  <c:v>Государственное управление</c:v>
                </c:pt>
                <c:pt idx="13">
                  <c:v>Образование</c:v>
                </c:pt>
                <c:pt idx="14">
                  <c:v>Здравоохранение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2.1</c:v>
                </c:pt>
                <c:pt idx="1">
                  <c:v>9.6</c:v>
                </c:pt>
                <c:pt idx="2">
                  <c:v>11.8</c:v>
                </c:pt>
                <c:pt idx="3">
                  <c:v>1.6</c:v>
                </c:pt>
                <c:pt idx="4">
                  <c:v>19.2</c:v>
                </c:pt>
                <c:pt idx="5">
                  <c:v>3.8</c:v>
                </c:pt>
                <c:pt idx="6">
                  <c:v>2.6</c:v>
                </c:pt>
                <c:pt idx="7">
                  <c:v>2</c:v>
                </c:pt>
                <c:pt idx="8">
                  <c:v>13.3</c:v>
                </c:pt>
                <c:pt idx="9">
                  <c:v>0.8</c:v>
                </c:pt>
                <c:pt idx="10">
                  <c:v>3.4</c:v>
                </c:pt>
                <c:pt idx="11">
                  <c:v>3.5</c:v>
                </c:pt>
                <c:pt idx="12">
                  <c:v>11.8</c:v>
                </c:pt>
                <c:pt idx="13">
                  <c:v>6.7</c:v>
                </c:pt>
                <c:pt idx="14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45"/>
        <c:holeSize val="25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7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57357294714555E-2"/>
          <c:y val="0.14371081784563619"/>
          <c:w val="0.89311040026246724"/>
          <c:h val="0.572733267716535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5.8303898281275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1.01.2023</c:v>
                </c:pt>
                <c:pt idx="1">
                  <c:v>прогноз на 1.01.2024</c:v>
                </c:pt>
                <c:pt idx="2">
                  <c:v>прогноз на 1.01.2025</c:v>
                </c:pt>
                <c:pt idx="3">
                  <c:v>прогноз на 1.01.2026</c:v>
                </c:pt>
                <c:pt idx="4">
                  <c:v>прогноз на 1.01.2027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numFmt formatCode="#,##0.0" sourceLinked="0"/>
            <c:txPr>
              <a:bodyPr rot="-5400000" vert="horz"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на 1.01.2023</c:v>
                </c:pt>
                <c:pt idx="1">
                  <c:v>прогноз на 1.01.2024</c:v>
                </c:pt>
                <c:pt idx="2">
                  <c:v>прогноз на 1.01.2025</c:v>
                </c:pt>
                <c:pt idx="3">
                  <c:v>прогноз на 1.01.2026</c:v>
                </c:pt>
                <c:pt idx="4">
                  <c:v>прогноз на 1.01.2027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41.3</c:v>
                </c:pt>
                <c:pt idx="1">
                  <c:v>31.3</c:v>
                </c:pt>
                <c:pt idx="2">
                  <c:v>31.3</c:v>
                </c:pt>
                <c:pt idx="3">
                  <c:v>20.9</c:v>
                </c:pt>
                <c:pt idx="4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пользование кредитными средствами</c:v>
                </c:pt>
              </c:strCache>
            </c:strRef>
          </c:tx>
          <c:spPr>
            <a:solidFill>
              <a:srgbClr val="66FF33"/>
            </a:solidFill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факт на 1.01.2023</c:v>
                </c:pt>
                <c:pt idx="1">
                  <c:v>прогноз на 1.01.2024</c:v>
                </c:pt>
                <c:pt idx="2">
                  <c:v>прогноз на 1.01.2025</c:v>
                </c:pt>
                <c:pt idx="3">
                  <c:v>прогноз на 1.01.2026</c:v>
                </c:pt>
                <c:pt idx="4">
                  <c:v>прогноз на 1.01.2027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610880"/>
        <c:axId val="145834560"/>
        <c:axId val="0"/>
      </c:bar3DChart>
      <c:catAx>
        <c:axId val="16761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00000"/>
                </a:solidFill>
              </a:defRPr>
            </a:pPr>
            <a:endParaRPr lang="ru-RU"/>
          </a:p>
        </c:txPr>
        <c:crossAx val="145834560"/>
        <c:crosses val="autoZero"/>
        <c:auto val="1"/>
        <c:lblAlgn val="ctr"/>
        <c:lblOffset val="100"/>
        <c:noMultiLvlLbl val="0"/>
      </c:catAx>
      <c:valAx>
        <c:axId val="14583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67610880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5.485867041374997E-2"/>
          <c:y val="0.79894138232720913"/>
          <c:w val="0.89999994287982787"/>
          <c:h val="0.10439480779188315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740029464501971E-2"/>
          <c:w val="1"/>
          <c:h val="0.949260042283298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28552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66FF33"/>
              </a:solidFill>
              <a:ln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hardEdge"/>
                <a:bevelB w="152400" h="50800" prst="softRound"/>
              </a:sp3d>
            </c:spPr>
          </c:marker>
          <c:dLbls>
            <c:dLbl>
              <c:idx val="0"/>
              <c:layout>
                <c:manualLayout>
                  <c:x val="-7.4718204036487171E-2"/>
                  <c:y val="-5.9040576682319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235100566050673E-17"/>
                  <c:y val="-2.9520288341159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9520288341159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4470201132101346E-17"/>
                  <c:y val="-2.656825333143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341387737977886E-2"/>
                  <c:y val="-2.952028147937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17877532339513E-2"/>
                  <c:y val="-4.428043251173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 кв</c:v>
                </c:pt>
                <c:pt idx="2">
                  <c:v>3 кв</c:v>
                </c:pt>
                <c:pt idx="5">
                  <c:v>3 кв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5.7</c:v>
                </c:pt>
                <c:pt idx="1">
                  <c:v>5.04</c:v>
                </c:pt>
                <c:pt idx="2">
                  <c:v>3.29</c:v>
                </c:pt>
                <c:pt idx="3">
                  <c:v>3.01</c:v>
                </c:pt>
                <c:pt idx="4" formatCode="0.0">
                  <c:v>1.98</c:v>
                </c:pt>
                <c:pt idx="5" formatCode="0.0">
                  <c:v>1.91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50048"/>
        <c:axId val="145836288"/>
      </c:lineChart>
      <c:catAx>
        <c:axId val="170050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45836288"/>
        <c:crosses val="autoZero"/>
        <c:auto val="1"/>
        <c:lblAlgn val="ctr"/>
        <c:lblOffset val="100"/>
        <c:noMultiLvlLbl val="0"/>
      </c:catAx>
      <c:valAx>
        <c:axId val="145836288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0050048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54E34-BCD4-499E-8C3C-7B1A888DE0C7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A5CC02-924C-4CD3-8223-000AAB3668E8}">
      <dgm:prSet phldrT="[Текст]" custT="1"/>
      <dgm:spPr/>
      <dgm:t>
        <a:bodyPr/>
        <a:lstStyle/>
        <a:p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23549-3F95-4C19-BF34-C742E97F574F}" type="parTrans" cxnId="{EEA888A7-72F6-478B-9BA1-AB580408C925}">
      <dgm:prSet/>
      <dgm:spPr/>
      <dgm:t>
        <a:bodyPr/>
        <a:lstStyle/>
        <a:p>
          <a:endParaRPr lang="ru-RU"/>
        </a:p>
      </dgm:t>
    </dgm:pt>
    <dgm:pt modelId="{D4982FD7-EC2F-40F7-B7CE-001ECBCC9694}" type="sibTrans" cxnId="{EEA888A7-72F6-478B-9BA1-AB580408C925}">
      <dgm:prSet/>
      <dgm:spPr/>
      <dgm:t>
        <a:bodyPr/>
        <a:lstStyle/>
        <a:p>
          <a:endParaRPr lang="ru-RU"/>
        </a:p>
      </dgm:t>
    </dgm:pt>
    <dgm:pt modelId="{544966B4-E7B8-47A1-A5F7-245E5FD2510D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000" dirty="0"/>
        </a:p>
      </dgm:t>
    </dgm:pt>
    <dgm:pt modelId="{0FC4EAAB-5BE3-4BE5-87BB-13EC90E47CE6}" type="parTrans" cxnId="{7925D32F-4162-4BB6-A720-9FD3F0B6DC7A}">
      <dgm:prSet/>
      <dgm:spPr/>
      <dgm:t>
        <a:bodyPr/>
        <a:lstStyle/>
        <a:p>
          <a:endParaRPr lang="ru-RU"/>
        </a:p>
      </dgm:t>
    </dgm:pt>
    <dgm:pt modelId="{12D76BE2-0178-4AEB-AE44-F844FF62F6E7}" type="sibTrans" cxnId="{7925D32F-4162-4BB6-A720-9FD3F0B6DC7A}">
      <dgm:prSet/>
      <dgm:spPr/>
      <dgm:t>
        <a:bodyPr/>
        <a:lstStyle/>
        <a:p>
          <a:endParaRPr lang="ru-RU"/>
        </a:p>
      </dgm:t>
    </dgm:pt>
    <dgm:pt modelId="{2D960769-D271-4FDE-A407-37308172E1A4}">
      <dgm:prSet phldrT="[Текст]" custT="1"/>
      <dgm:spPr/>
      <dgm:t>
        <a:bodyPr/>
        <a:lstStyle/>
        <a:p>
          <a:endParaRPr lang="ru-RU" sz="2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B109F-FB2B-498D-9423-93BA088D60A0}" type="parTrans" cxnId="{5D0A61BB-C393-47F6-8537-197092A9C8E4}">
      <dgm:prSet/>
      <dgm:spPr/>
      <dgm:t>
        <a:bodyPr/>
        <a:lstStyle/>
        <a:p>
          <a:endParaRPr lang="ru-RU"/>
        </a:p>
      </dgm:t>
    </dgm:pt>
    <dgm:pt modelId="{0B4AA654-CE18-478E-9D05-FEFF79138DB4}" type="sibTrans" cxnId="{5D0A61BB-C393-47F6-8537-197092A9C8E4}">
      <dgm:prSet/>
      <dgm:spPr/>
      <dgm:t>
        <a:bodyPr/>
        <a:lstStyle/>
        <a:p>
          <a:endParaRPr lang="ru-RU"/>
        </a:p>
      </dgm:t>
    </dgm:pt>
    <dgm:pt modelId="{C4AD24C0-F2D2-4E70-A14D-E44959DCAAFD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000" dirty="0"/>
        </a:p>
      </dgm:t>
    </dgm:pt>
    <dgm:pt modelId="{D6DD5ADA-7C87-4510-8F6C-76E095AA9166}" type="parTrans" cxnId="{B8D7F222-CFDC-492C-8B95-BAD4ED25ECF5}">
      <dgm:prSet/>
      <dgm:spPr/>
      <dgm:t>
        <a:bodyPr/>
        <a:lstStyle/>
        <a:p>
          <a:endParaRPr lang="ru-RU"/>
        </a:p>
      </dgm:t>
    </dgm:pt>
    <dgm:pt modelId="{459F18E9-2029-4EA8-9988-50C080959694}" type="sibTrans" cxnId="{B8D7F222-CFDC-492C-8B95-BAD4ED25ECF5}">
      <dgm:prSet/>
      <dgm:spPr/>
      <dgm:t>
        <a:bodyPr/>
        <a:lstStyle/>
        <a:p>
          <a:endParaRPr lang="ru-RU"/>
        </a:p>
      </dgm:t>
    </dgm:pt>
    <dgm:pt modelId="{A6F1E9A2-6C07-4E2D-8989-7EDC01011139}">
      <dgm:prSet phldrT="[Текст]"/>
      <dgm:spPr/>
      <dgm:t>
        <a:bodyPr/>
        <a:lstStyle/>
        <a:p>
          <a:endParaRPr lang="ru-RU" dirty="0"/>
        </a:p>
      </dgm:t>
    </dgm:pt>
    <dgm:pt modelId="{38C5962D-A020-43C9-8B11-52510F46DE84}" type="parTrans" cxnId="{C4C9D06A-54FB-4D24-9822-06E2A77040FB}">
      <dgm:prSet/>
      <dgm:spPr/>
      <dgm:t>
        <a:bodyPr/>
        <a:lstStyle/>
        <a:p>
          <a:endParaRPr lang="ru-RU"/>
        </a:p>
      </dgm:t>
    </dgm:pt>
    <dgm:pt modelId="{F5D50B98-BCA4-462B-B99B-A82595009BB9}" type="sibTrans" cxnId="{C4C9D06A-54FB-4D24-9822-06E2A77040FB}">
      <dgm:prSet/>
      <dgm:spPr/>
      <dgm:t>
        <a:bodyPr/>
        <a:lstStyle/>
        <a:p>
          <a:endParaRPr lang="ru-RU"/>
        </a:p>
      </dgm:t>
    </dgm:pt>
    <dgm:pt modelId="{5E62C9AB-15A8-464B-9BE6-7B40447D45BA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000" dirty="0"/>
        </a:p>
      </dgm:t>
    </dgm:pt>
    <dgm:pt modelId="{22BFCE89-4354-4893-BCEE-EC8302636A68}" type="parTrans" cxnId="{969813A9-4B10-46FB-86CB-53FF1EFB3120}">
      <dgm:prSet/>
      <dgm:spPr/>
      <dgm:t>
        <a:bodyPr/>
        <a:lstStyle/>
        <a:p>
          <a:endParaRPr lang="ru-RU"/>
        </a:p>
      </dgm:t>
    </dgm:pt>
    <dgm:pt modelId="{9EB96D62-3310-4BE6-B5FB-CFAB4219402B}" type="sibTrans" cxnId="{969813A9-4B10-46FB-86CB-53FF1EFB3120}">
      <dgm:prSet/>
      <dgm:spPr/>
      <dgm:t>
        <a:bodyPr/>
        <a:lstStyle/>
        <a:p>
          <a:endParaRPr lang="ru-RU"/>
        </a:p>
      </dgm:t>
    </dgm:pt>
    <dgm:pt modelId="{364C8C8C-D411-4417-BB10-17FD24FA0D9B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000" dirty="0"/>
        </a:p>
      </dgm:t>
    </dgm:pt>
    <dgm:pt modelId="{5ECD8103-E0E8-4D9D-AD1A-E714F20CD0CF}" type="parTrans" cxnId="{8396CC04-020F-4F71-AB50-5E97F80FAEC0}">
      <dgm:prSet/>
      <dgm:spPr/>
      <dgm:t>
        <a:bodyPr/>
        <a:lstStyle/>
        <a:p>
          <a:endParaRPr lang="ru-RU"/>
        </a:p>
      </dgm:t>
    </dgm:pt>
    <dgm:pt modelId="{C552D26B-45CF-4F66-9744-23D7CEDB04B0}" type="sibTrans" cxnId="{8396CC04-020F-4F71-AB50-5E97F80FAEC0}">
      <dgm:prSet/>
      <dgm:spPr/>
      <dgm:t>
        <a:bodyPr/>
        <a:lstStyle/>
        <a:p>
          <a:endParaRPr lang="ru-RU"/>
        </a:p>
      </dgm:t>
    </dgm:pt>
    <dgm:pt modelId="{46A1B1A8-D40F-48AB-A283-01BF8946D768}">
      <dgm:prSet/>
      <dgm:spPr/>
      <dgm:t>
        <a:bodyPr/>
        <a:lstStyle/>
        <a:p>
          <a:endParaRPr lang="ru-RU"/>
        </a:p>
      </dgm:t>
    </dgm:pt>
    <dgm:pt modelId="{F8A647F3-00DE-43CC-B4DB-B1EA810A6AC8}" type="parTrans" cxnId="{85AAC647-4559-48A8-A368-05DEEC11A785}">
      <dgm:prSet/>
      <dgm:spPr/>
      <dgm:t>
        <a:bodyPr/>
        <a:lstStyle/>
        <a:p>
          <a:endParaRPr lang="ru-RU"/>
        </a:p>
      </dgm:t>
    </dgm:pt>
    <dgm:pt modelId="{1AE276A6-E34E-4749-BB26-9EC122029B67}" type="sibTrans" cxnId="{85AAC647-4559-48A8-A368-05DEEC11A785}">
      <dgm:prSet/>
      <dgm:spPr/>
      <dgm:t>
        <a:bodyPr/>
        <a:lstStyle/>
        <a:p>
          <a:endParaRPr lang="ru-RU"/>
        </a:p>
      </dgm:t>
    </dgm:pt>
    <dgm:pt modelId="{8875957C-74AD-4D2C-A59C-6583172C324A}">
      <dgm:prSet/>
      <dgm:spPr/>
      <dgm:t>
        <a:bodyPr/>
        <a:lstStyle/>
        <a:p>
          <a:endParaRPr lang="ru-RU"/>
        </a:p>
      </dgm:t>
    </dgm:pt>
    <dgm:pt modelId="{C0D4CA72-0F1B-4035-8F21-EEF5552AE4D3}" type="parTrans" cxnId="{017CEB81-14EC-4D53-BB88-CD797808549C}">
      <dgm:prSet/>
      <dgm:spPr/>
      <dgm:t>
        <a:bodyPr/>
        <a:lstStyle/>
        <a:p>
          <a:endParaRPr lang="ru-RU"/>
        </a:p>
      </dgm:t>
    </dgm:pt>
    <dgm:pt modelId="{5FFDD547-5A57-4729-8B72-E77B7AE6F3DC}" type="sibTrans" cxnId="{017CEB81-14EC-4D53-BB88-CD797808549C}">
      <dgm:prSet/>
      <dgm:spPr/>
      <dgm:t>
        <a:bodyPr/>
        <a:lstStyle/>
        <a:p>
          <a:endParaRPr lang="ru-RU"/>
        </a:p>
      </dgm:t>
    </dgm:pt>
    <dgm:pt modelId="{B2737D9B-C862-4A75-A0B2-218DC7AA9D15}">
      <dgm:prSet custT="1"/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РФ на период до 2030 года»</a:t>
          </a:r>
          <a:endParaRPr lang="ru-RU" sz="18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915C50-C4C9-436C-BBD9-E394E2BCA2F6}" type="parTrans" cxnId="{B87D38CC-2386-4DDE-9E0A-D0CA1B1D9659}">
      <dgm:prSet/>
      <dgm:spPr/>
      <dgm:t>
        <a:bodyPr/>
        <a:lstStyle/>
        <a:p>
          <a:endParaRPr lang="ru-RU"/>
        </a:p>
      </dgm:t>
    </dgm:pt>
    <dgm:pt modelId="{8D7E4167-C713-4C59-A69E-74519A57B7FC}" type="sibTrans" cxnId="{B87D38CC-2386-4DDE-9E0A-D0CA1B1D9659}">
      <dgm:prSet/>
      <dgm:spPr/>
      <dgm:t>
        <a:bodyPr/>
        <a:lstStyle/>
        <a:p>
          <a:endParaRPr lang="ru-RU"/>
        </a:p>
      </dgm:t>
    </dgm:pt>
    <dgm:pt modelId="{10001805-2A52-4FF2-A851-C1094B46436D}">
      <dgm:prSet custT="1"/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закона Краснодарского края «О бюджете Краснодарского края на 2024 год и на плановый период 2025 и 2026 годов» </a:t>
          </a:r>
          <a:endParaRPr lang="ru-RU" sz="18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DD940-476C-4E03-99F2-4D7C30A610F3}" type="parTrans" cxnId="{87874F5E-9308-43E1-9802-F53F3FDA091D}">
      <dgm:prSet/>
      <dgm:spPr/>
      <dgm:t>
        <a:bodyPr/>
        <a:lstStyle/>
        <a:p>
          <a:endParaRPr lang="ru-RU"/>
        </a:p>
      </dgm:t>
    </dgm:pt>
    <dgm:pt modelId="{ED821392-D30D-4B15-9E49-C95B03954D3E}" type="sibTrans" cxnId="{87874F5E-9308-43E1-9802-F53F3FDA091D}">
      <dgm:prSet/>
      <dgm:spPr/>
      <dgm:t>
        <a:bodyPr/>
        <a:lstStyle/>
        <a:p>
          <a:endParaRPr lang="ru-RU"/>
        </a:p>
      </dgm:t>
    </dgm:pt>
    <dgm:pt modelId="{1FE1FA63-CEF5-4D6B-BE50-B1A415DB6D91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муниципального образования Ейский район на 2024 год и на плановый период 2025 и 2026 годов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EA8D8-6B24-4296-B565-847EB5010E7E}" type="parTrans" cxnId="{742AEF2E-C875-444E-9EEE-B779D84D4A94}">
      <dgm:prSet/>
      <dgm:spPr/>
      <dgm:t>
        <a:bodyPr/>
        <a:lstStyle/>
        <a:p>
          <a:endParaRPr lang="ru-RU"/>
        </a:p>
      </dgm:t>
    </dgm:pt>
    <dgm:pt modelId="{3FD64C01-DC32-446A-9448-51CF5BED1A06}" type="sibTrans" cxnId="{742AEF2E-C875-444E-9EEE-B779D84D4A94}">
      <dgm:prSet/>
      <dgm:spPr/>
      <dgm:t>
        <a:bodyPr/>
        <a:lstStyle/>
        <a:p>
          <a:endParaRPr lang="ru-RU"/>
        </a:p>
      </dgm:t>
    </dgm:pt>
    <dgm:pt modelId="{67AE2183-0846-464D-9945-6CFD81848D48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прогноза социально-экономического развития муниципального образования Ейский район на долгосрочный              период  до 2029 года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72ED7-A5E4-4285-BB44-78024A948C83}" type="parTrans" cxnId="{5A1F53A6-72CA-4BB8-9133-A3A6A9759E3E}">
      <dgm:prSet/>
      <dgm:spPr/>
      <dgm:t>
        <a:bodyPr/>
        <a:lstStyle/>
        <a:p>
          <a:endParaRPr lang="ru-RU"/>
        </a:p>
      </dgm:t>
    </dgm:pt>
    <dgm:pt modelId="{626FA26B-DEAC-4683-A465-E4BE3B1C9C84}" type="sibTrans" cxnId="{5A1F53A6-72CA-4BB8-9133-A3A6A9759E3E}">
      <dgm:prSet/>
      <dgm:spPr/>
      <dgm:t>
        <a:bodyPr/>
        <a:lstStyle/>
        <a:p>
          <a:endParaRPr lang="ru-RU"/>
        </a:p>
      </dgm:t>
    </dgm:pt>
    <dgm:pt modelId="{EB042160-CF49-41E5-B9F6-D856E3897F1C}">
      <dgm:prSet custT="1"/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</a:t>
          </a:r>
          <a:r>
            <a:rPr lang="ru-RU" sz="1800" b="1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Ейского</a:t>
          </a:r>
          <a:r>
            <a:rPr lang="ru-RU" sz="18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 и иные правовые акты РФ, Краснодарского края, муниципального образования Ейский район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07CB9-0C1D-4266-ABEF-6514D49152EB}" type="parTrans" cxnId="{3460536A-6294-4483-A631-BB483BF0AC27}">
      <dgm:prSet/>
      <dgm:spPr/>
      <dgm:t>
        <a:bodyPr/>
        <a:lstStyle/>
        <a:p>
          <a:endParaRPr lang="ru-RU"/>
        </a:p>
      </dgm:t>
    </dgm:pt>
    <dgm:pt modelId="{3ED642B7-24F9-4678-83E9-EE4586652222}" type="sibTrans" cxnId="{3460536A-6294-4483-A631-BB483BF0AC27}">
      <dgm:prSet/>
      <dgm:spPr/>
      <dgm:t>
        <a:bodyPr/>
        <a:lstStyle/>
        <a:p>
          <a:endParaRPr lang="ru-RU"/>
        </a:p>
      </dgm:t>
    </dgm:pt>
    <dgm:pt modelId="{E5745CE7-EFDB-44B7-9E12-CF66923D0569}" type="pres">
      <dgm:prSet presAssocID="{E6054E34-BCD4-499E-8C3C-7B1A888DE0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2023A-5328-45CA-B232-11FA430D05DE}" type="pres">
      <dgm:prSet presAssocID="{1FA5CC02-924C-4CD3-8223-000AAB3668E8}" presName="composite" presStyleCnt="0"/>
      <dgm:spPr/>
    </dgm:pt>
    <dgm:pt modelId="{FA8C5F9A-9D3F-4EEF-BFC9-1ADAD909D825}" type="pres">
      <dgm:prSet presAssocID="{1FA5CC02-924C-4CD3-8223-000AAB3668E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CEBC6-578F-4794-974F-57D4AAF15023}" type="pres">
      <dgm:prSet presAssocID="{1FA5CC02-924C-4CD3-8223-000AAB3668E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8E671-ED27-40A5-ACE6-A13F13155E54}" type="pres">
      <dgm:prSet presAssocID="{D4982FD7-EC2F-40F7-B7CE-001ECBCC9694}" presName="sp" presStyleCnt="0"/>
      <dgm:spPr/>
    </dgm:pt>
    <dgm:pt modelId="{D7CE6DC2-FF47-4F58-8E36-1E1F335616A2}" type="pres">
      <dgm:prSet presAssocID="{2D960769-D271-4FDE-A407-37308172E1A4}" presName="composite" presStyleCnt="0"/>
      <dgm:spPr/>
    </dgm:pt>
    <dgm:pt modelId="{63073B5E-56E8-4921-98BB-E83394D32147}" type="pres">
      <dgm:prSet presAssocID="{2D960769-D271-4FDE-A407-37308172E1A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26A95-95B0-4B7F-90AF-DDB3D35680D3}" type="pres">
      <dgm:prSet presAssocID="{2D960769-D271-4FDE-A407-37308172E1A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8AE6F-3271-4D17-97E6-6946EBBA6B0A}" type="pres">
      <dgm:prSet presAssocID="{0B4AA654-CE18-478E-9D05-FEFF79138DB4}" presName="sp" presStyleCnt="0"/>
      <dgm:spPr/>
    </dgm:pt>
    <dgm:pt modelId="{E41FDF31-5CF5-430C-A63B-6CD902CD4411}" type="pres">
      <dgm:prSet presAssocID="{46A1B1A8-D40F-48AB-A283-01BF8946D768}" presName="composite" presStyleCnt="0"/>
      <dgm:spPr/>
    </dgm:pt>
    <dgm:pt modelId="{9DF1282B-6B21-4604-B8D4-3656237933FC}" type="pres">
      <dgm:prSet presAssocID="{46A1B1A8-D40F-48AB-A283-01BF8946D76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C1452-3523-4DED-984F-E14F29134EDC}" type="pres">
      <dgm:prSet presAssocID="{46A1B1A8-D40F-48AB-A283-01BF8946D76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55E22-92DF-4841-B455-BB09B1967B14}" type="pres">
      <dgm:prSet presAssocID="{1AE276A6-E34E-4749-BB26-9EC122029B67}" presName="sp" presStyleCnt="0"/>
      <dgm:spPr/>
    </dgm:pt>
    <dgm:pt modelId="{3E2F5A99-68D4-42F5-98E8-CBF1D33281ED}" type="pres">
      <dgm:prSet presAssocID="{8875957C-74AD-4D2C-A59C-6583172C324A}" presName="composite" presStyleCnt="0"/>
      <dgm:spPr/>
    </dgm:pt>
    <dgm:pt modelId="{718DDE92-AB9F-4D4A-AE20-97A0022DE452}" type="pres">
      <dgm:prSet presAssocID="{8875957C-74AD-4D2C-A59C-6583172C324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98459-D663-4A4B-BDD8-8C969DFC0DFE}" type="pres">
      <dgm:prSet presAssocID="{8875957C-74AD-4D2C-A59C-6583172C324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5DF63-5872-4E51-BB91-50BA6BD85074}" type="pres">
      <dgm:prSet presAssocID="{5FFDD547-5A57-4729-8B72-E77B7AE6F3DC}" presName="sp" presStyleCnt="0"/>
      <dgm:spPr/>
    </dgm:pt>
    <dgm:pt modelId="{29D9BA51-38B5-4528-976B-46E9EEF78B37}" type="pres">
      <dgm:prSet presAssocID="{A6F1E9A2-6C07-4E2D-8989-7EDC01011139}" presName="composite" presStyleCnt="0"/>
      <dgm:spPr/>
    </dgm:pt>
    <dgm:pt modelId="{295BFC42-71C5-4702-8F5E-0D8AE23080EB}" type="pres">
      <dgm:prSet presAssocID="{A6F1E9A2-6C07-4E2D-8989-7EDC0101113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3ED6D-DC78-459C-8C23-21EA89E16CF6}" type="pres">
      <dgm:prSet presAssocID="{A6F1E9A2-6C07-4E2D-8989-7EDC0101113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40AF6-4ADD-4135-8A57-7CC24E5A4539}" type="presOf" srcId="{10001805-2A52-4FF2-A851-C1094B46436D}" destId="{D5726A95-95B0-4B7F-90AF-DDB3D35680D3}" srcOrd="0" destOrd="1" presId="urn:microsoft.com/office/officeart/2005/8/layout/chevron2"/>
    <dgm:cxn modelId="{0252B8F9-019C-492B-B804-287626451214}" type="presOf" srcId="{EB042160-CF49-41E5-B9F6-D856E3897F1C}" destId="{2F23ED6D-DC78-459C-8C23-21EA89E16CF6}" srcOrd="0" destOrd="1" presId="urn:microsoft.com/office/officeart/2005/8/layout/chevron2"/>
    <dgm:cxn modelId="{C4C9D06A-54FB-4D24-9822-06E2A77040FB}" srcId="{E6054E34-BCD4-499E-8C3C-7B1A888DE0C7}" destId="{A6F1E9A2-6C07-4E2D-8989-7EDC01011139}" srcOrd="4" destOrd="0" parTransId="{38C5962D-A020-43C9-8B11-52510F46DE84}" sibTransId="{F5D50B98-BCA4-462B-B99B-A82595009BB9}"/>
    <dgm:cxn modelId="{980887C9-A8B7-4AD8-AB31-0A2E6C0038B3}" type="presOf" srcId="{2D960769-D271-4FDE-A407-37308172E1A4}" destId="{63073B5E-56E8-4921-98BB-E83394D32147}" srcOrd="0" destOrd="0" presId="urn:microsoft.com/office/officeart/2005/8/layout/chevron2"/>
    <dgm:cxn modelId="{87874F5E-9308-43E1-9802-F53F3FDA091D}" srcId="{2D960769-D271-4FDE-A407-37308172E1A4}" destId="{10001805-2A52-4FF2-A851-C1094B46436D}" srcOrd="1" destOrd="0" parTransId="{E67DD940-476C-4E03-99F2-4D7C30A610F3}" sibTransId="{ED821392-D30D-4B15-9E49-C95B03954D3E}"/>
    <dgm:cxn modelId="{AE867C14-E844-4F46-805A-EDC1628AD7CD}" type="presOf" srcId="{544966B4-E7B8-47A1-A5F7-245E5FD2510D}" destId="{562CEBC6-578F-4794-974F-57D4AAF15023}" srcOrd="0" destOrd="0" presId="urn:microsoft.com/office/officeart/2005/8/layout/chevron2"/>
    <dgm:cxn modelId="{017CEB81-14EC-4D53-BB88-CD797808549C}" srcId="{E6054E34-BCD4-499E-8C3C-7B1A888DE0C7}" destId="{8875957C-74AD-4D2C-A59C-6583172C324A}" srcOrd="3" destOrd="0" parTransId="{C0D4CA72-0F1B-4035-8F21-EEF5552AE4D3}" sibTransId="{5FFDD547-5A57-4729-8B72-E77B7AE6F3DC}"/>
    <dgm:cxn modelId="{8ED597C3-1511-4060-B350-A165C79A2575}" type="presOf" srcId="{1FE1FA63-CEF5-4D6B-BE50-B1A415DB6D91}" destId="{4E5C1452-3523-4DED-984F-E14F29134EDC}" srcOrd="0" destOrd="0" presId="urn:microsoft.com/office/officeart/2005/8/layout/chevron2"/>
    <dgm:cxn modelId="{BC3942A0-2D1B-4C23-9588-8698475BB8C0}" type="presOf" srcId="{1FA5CC02-924C-4CD3-8223-000AAB3668E8}" destId="{FA8C5F9A-9D3F-4EEF-BFC9-1ADAD909D825}" srcOrd="0" destOrd="0" presId="urn:microsoft.com/office/officeart/2005/8/layout/chevron2"/>
    <dgm:cxn modelId="{A1159F6C-4708-4EA6-B396-30170238D0B8}" type="presOf" srcId="{C4AD24C0-F2D2-4E70-A14D-E44959DCAAFD}" destId="{D5726A95-95B0-4B7F-90AF-DDB3D35680D3}" srcOrd="0" destOrd="0" presId="urn:microsoft.com/office/officeart/2005/8/layout/chevron2"/>
    <dgm:cxn modelId="{EEA888A7-72F6-478B-9BA1-AB580408C925}" srcId="{E6054E34-BCD4-499E-8C3C-7B1A888DE0C7}" destId="{1FA5CC02-924C-4CD3-8223-000AAB3668E8}" srcOrd="0" destOrd="0" parTransId="{8F523549-3F95-4C19-BF34-C742E97F574F}" sibTransId="{D4982FD7-EC2F-40F7-B7CE-001ECBCC9694}"/>
    <dgm:cxn modelId="{3460536A-6294-4483-A631-BB483BF0AC27}" srcId="{A6F1E9A2-6C07-4E2D-8989-7EDC01011139}" destId="{EB042160-CF49-41E5-B9F6-D856E3897F1C}" srcOrd="1" destOrd="0" parTransId="{1EB07CB9-0C1D-4266-ABEF-6514D49152EB}" sibTransId="{3ED642B7-24F9-4678-83E9-EE4586652222}"/>
    <dgm:cxn modelId="{B87D38CC-2386-4DDE-9E0A-D0CA1B1D9659}" srcId="{1FA5CC02-924C-4CD3-8223-000AAB3668E8}" destId="{B2737D9B-C862-4A75-A0B2-218DC7AA9D15}" srcOrd="1" destOrd="0" parTransId="{A1915C50-C4C9-436C-BBD9-E394E2BCA2F6}" sibTransId="{8D7E4167-C713-4C59-A69E-74519A57B7FC}"/>
    <dgm:cxn modelId="{35FBEF7E-38A5-471F-B6D1-DAC419B3C43C}" type="presOf" srcId="{B2737D9B-C862-4A75-A0B2-218DC7AA9D15}" destId="{562CEBC6-578F-4794-974F-57D4AAF15023}" srcOrd="0" destOrd="1" presId="urn:microsoft.com/office/officeart/2005/8/layout/chevron2"/>
    <dgm:cxn modelId="{5A1F53A6-72CA-4BB8-9133-A3A6A9759E3E}" srcId="{8875957C-74AD-4D2C-A59C-6583172C324A}" destId="{67AE2183-0846-464D-9945-6CFD81848D48}" srcOrd="0" destOrd="0" parTransId="{B4A72ED7-A5E4-4285-BB44-78024A948C83}" sibTransId="{626FA26B-DEAC-4683-A465-E4BE3B1C9C84}"/>
    <dgm:cxn modelId="{B8D7F222-CFDC-492C-8B95-BAD4ED25ECF5}" srcId="{2D960769-D271-4FDE-A407-37308172E1A4}" destId="{C4AD24C0-F2D2-4E70-A14D-E44959DCAAFD}" srcOrd="0" destOrd="0" parTransId="{D6DD5ADA-7C87-4510-8F6C-76E095AA9166}" sibTransId="{459F18E9-2029-4EA8-9988-50C080959694}"/>
    <dgm:cxn modelId="{5B36691D-04F4-482E-8253-27761CE5D69C}" type="presOf" srcId="{67AE2183-0846-464D-9945-6CFD81848D48}" destId="{4AA98459-D663-4A4B-BDD8-8C969DFC0DFE}" srcOrd="0" destOrd="0" presId="urn:microsoft.com/office/officeart/2005/8/layout/chevron2"/>
    <dgm:cxn modelId="{17068A4B-4292-42AF-848A-47B026DC9ADE}" type="presOf" srcId="{E6054E34-BCD4-499E-8C3C-7B1A888DE0C7}" destId="{E5745CE7-EFDB-44B7-9E12-CF66923D0569}" srcOrd="0" destOrd="0" presId="urn:microsoft.com/office/officeart/2005/8/layout/chevron2"/>
    <dgm:cxn modelId="{55439C44-A38E-4FFC-9EA3-63E092A0EF74}" type="presOf" srcId="{A6F1E9A2-6C07-4E2D-8989-7EDC01011139}" destId="{295BFC42-71C5-4702-8F5E-0D8AE23080EB}" srcOrd="0" destOrd="0" presId="urn:microsoft.com/office/officeart/2005/8/layout/chevron2"/>
    <dgm:cxn modelId="{85AAC647-4559-48A8-A368-05DEEC11A785}" srcId="{E6054E34-BCD4-499E-8C3C-7B1A888DE0C7}" destId="{46A1B1A8-D40F-48AB-A283-01BF8946D768}" srcOrd="2" destOrd="0" parTransId="{F8A647F3-00DE-43CC-B4DB-B1EA810A6AC8}" sibTransId="{1AE276A6-E34E-4749-BB26-9EC122029B67}"/>
    <dgm:cxn modelId="{F2BA45F3-20C2-482B-9110-82365BED59D8}" type="presOf" srcId="{5E62C9AB-15A8-464B-9BE6-7B40447D45BA}" destId="{2F23ED6D-DC78-459C-8C23-21EA89E16CF6}" srcOrd="0" destOrd="0" presId="urn:microsoft.com/office/officeart/2005/8/layout/chevron2"/>
    <dgm:cxn modelId="{5D0A61BB-C393-47F6-8537-197092A9C8E4}" srcId="{E6054E34-BCD4-499E-8C3C-7B1A888DE0C7}" destId="{2D960769-D271-4FDE-A407-37308172E1A4}" srcOrd="1" destOrd="0" parTransId="{75FB109F-FB2B-498D-9423-93BA088D60A0}" sibTransId="{0B4AA654-CE18-478E-9D05-FEFF79138DB4}"/>
    <dgm:cxn modelId="{969813A9-4B10-46FB-86CB-53FF1EFB3120}" srcId="{A6F1E9A2-6C07-4E2D-8989-7EDC01011139}" destId="{5E62C9AB-15A8-464B-9BE6-7B40447D45BA}" srcOrd="0" destOrd="0" parTransId="{22BFCE89-4354-4893-BCEE-EC8302636A68}" sibTransId="{9EB96D62-3310-4BE6-B5FB-CFAB4219402B}"/>
    <dgm:cxn modelId="{49667DE4-8AD0-428D-8E15-95B96F4E3E02}" type="presOf" srcId="{8875957C-74AD-4D2C-A59C-6583172C324A}" destId="{718DDE92-AB9F-4D4A-AE20-97A0022DE452}" srcOrd="0" destOrd="0" presId="urn:microsoft.com/office/officeart/2005/8/layout/chevron2"/>
    <dgm:cxn modelId="{7925D32F-4162-4BB6-A720-9FD3F0B6DC7A}" srcId="{1FA5CC02-924C-4CD3-8223-000AAB3668E8}" destId="{544966B4-E7B8-47A1-A5F7-245E5FD2510D}" srcOrd="0" destOrd="0" parTransId="{0FC4EAAB-5BE3-4BE5-87BB-13EC90E47CE6}" sibTransId="{12D76BE2-0178-4AEB-AE44-F844FF62F6E7}"/>
    <dgm:cxn modelId="{5EB0BD9D-99D6-4028-95A9-A1CD3CE8D775}" type="presOf" srcId="{46A1B1A8-D40F-48AB-A283-01BF8946D768}" destId="{9DF1282B-6B21-4604-B8D4-3656237933FC}" srcOrd="0" destOrd="0" presId="urn:microsoft.com/office/officeart/2005/8/layout/chevron2"/>
    <dgm:cxn modelId="{742AEF2E-C875-444E-9EEE-B779D84D4A94}" srcId="{46A1B1A8-D40F-48AB-A283-01BF8946D768}" destId="{1FE1FA63-CEF5-4D6B-BE50-B1A415DB6D91}" srcOrd="0" destOrd="0" parTransId="{D52EA8D8-6B24-4296-B565-847EB5010E7E}" sibTransId="{3FD64C01-DC32-446A-9448-51CF5BED1A06}"/>
    <dgm:cxn modelId="{8396CC04-020F-4F71-AB50-5E97F80FAEC0}" srcId="{A6F1E9A2-6C07-4E2D-8989-7EDC01011139}" destId="{364C8C8C-D411-4417-BB10-17FD24FA0D9B}" srcOrd="2" destOrd="0" parTransId="{5ECD8103-E0E8-4D9D-AD1A-E714F20CD0CF}" sibTransId="{C552D26B-45CF-4F66-9744-23D7CEDB04B0}"/>
    <dgm:cxn modelId="{C67B4791-0951-4268-8D73-B3DCDBC8A56D}" type="presOf" srcId="{364C8C8C-D411-4417-BB10-17FD24FA0D9B}" destId="{2F23ED6D-DC78-459C-8C23-21EA89E16CF6}" srcOrd="0" destOrd="2" presId="urn:microsoft.com/office/officeart/2005/8/layout/chevron2"/>
    <dgm:cxn modelId="{17D4828C-5E36-41AB-A6C9-6830D63A5C1A}" type="presParOf" srcId="{E5745CE7-EFDB-44B7-9E12-CF66923D0569}" destId="{99D2023A-5328-45CA-B232-11FA430D05DE}" srcOrd="0" destOrd="0" presId="urn:microsoft.com/office/officeart/2005/8/layout/chevron2"/>
    <dgm:cxn modelId="{B79C632A-14D0-46B5-B8D4-8FF168E7435B}" type="presParOf" srcId="{99D2023A-5328-45CA-B232-11FA430D05DE}" destId="{FA8C5F9A-9D3F-4EEF-BFC9-1ADAD909D825}" srcOrd="0" destOrd="0" presId="urn:microsoft.com/office/officeart/2005/8/layout/chevron2"/>
    <dgm:cxn modelId="{CEBC06C0-71D7-445B-904C-20C7A54A38A7}" type="presParOf" srcId="{99D2023A-5328-45CA-B232-11FA430D05DE}" destId="{562CEBC6-578F-4794-974F-57D4AAF15023}" srcOrd="1" destOrd="0" presId="urn:microsoft.com/office/officeart/2005/8/layout/chevron2"/>
    <dgm:cxn modelId="{75BC7DB6-1741-4E09-A11C-5CD0164E50D9}" type="presParOf" srcId="{E5745CE7-EFDB-44B7-9E12-CF66923D0569}" destId="{99A8E671-ED27-40A5-ACE6-A13F13155E54}" srcOrd="1" destOrd="0" presId="urn:microsoft.com/office/officeart/2005/8/layout/chevron2"/>
    <dgm:cxn modelId="{AD954337-A2D5-4189-9B10-032EF5496076}" type="presParOf" srcId="{E5745CE7-EFDB-44B7-9E12-CF66923D0569}" destId="{D7CE6DC2-FF47-4F58-8E36-1E1F335616A2}" srcOrd="2" destOrd="0" presId="urn:microsoft.com/office/officeart/2005/8/layout/chevron2"/>
    <dgm:cxn modelId="{9B6FDBDB-AE6D-4537-BF34-092C8F8372E1}" type="presParOf" srcId="{D7CE6DC2-FF47-4F58-8E36-1E1F335616A2}" destId="{63073B5E-56E8-4921-98BB-E83394D32147}" srcOrd="0" destOrd="0" presId="urn:microsoft.com/office/officeart/2005/8/layout/chevron2"/>
    <dgm:cxn modelId="{F56DE8FA-2CAC-4029-BFEE-6D2EFCC7DC7E}" type="presParOf" srcId="{D7CE6DC2-FF47-4F58-8E36-1E1F335616A2}" destId="{D5726A95-95B0-4B7F-90AF-DDB3D35680D3}" srcOrd="1" destOrd="0" presId="urn:microsoft.com/office/officeart/2005/8/layout/chevron2"/>
    <dgm:cxn modelId="{16964A4D-ABAD-4B6C-A793-D5334B5F1683}" type="presParOf" srcId="{E5745CE7-EFDB-44B7-9E12-CF66923D0569}" destId="{0268AE6F-3271-4D17-97E6-6946EBBA6B0A}" srcOrd="3" destOrd="0" presId="urn:microsoft.com/office/officeart/2005/8/layout/chevron2"/>
    <dgm:cxn modelId="{CEB591FD-782D-46A3-AC2A-BBE98BA1EE81}" type="presParOf" srcId="{E5745CE7-EFDB-44B7-9E12-CF66923D0569}" destId="{E41FDF31-5CF5-430C-A63B-6CD902CD4411}" srcOrd="4" destOrd="0" presId="urn:microsoft.com/office/officeart/2005/8/layout/chevron2"/>
    <dgm:cxn modelId="{97C5F412-BF6C-46AF-BAD6-B46E48749006}" type="presParOf" srcId="{E41FDF31-5CF5-430C-A63B-6CD902CD4411}" destId="{9DF1282B-6B21-4604-B8D4-3656237933FC}" srcOrd="0" destOrd="0" presId="urn:microsoft.com/office/officeart/2005/8/layout/chevron2"/>
    <dgm:cxn modelId="{F88AEEEA-A2E9-4628-9A9D-C5E5F2123801}" type="presParOf" srcId="{E41FDF31-5CF5-430C-A63B-6CD902CD4411}" destId="{4E5C1452-3523-4DED-984F-E14F29134EDC}" srcOrd="1" destOrd="0" presId="urn:microsoft.com/office/officeart/2005/8/layout/chevron2"/>
    <dgm:cxn modelId="{1C587027-ECF1-4D29-9F6A-1BAA3922BA84}" type="presParOf" srcId="{E5745CE7-EFDB-44B7-9E12-CF66923D0569}" destId="{08E55E22-92DF-4841-B455-BB09B1967B14}" srcOrd="5" destOrd="0" presId="urn:microsoft.com/office/officeart/2005/8/layout/chevron2"/>
    <dgm:cxn modelId="{F30D3B7D-66D2-4748-8383-27C5F375B7E6}" type="presParOf" srcId="{E5745CE7-EFDB-44B7-9E12-CF66923D0569}" destId="{3E2F5A99-68D4-42F5-98E8-CBF1D33281ED}" srcOrd="6" destOrd="0" presId="urn:microsoft.com/office/officeart/2005/8/layout/chevron2"/>
    <dgm:cxn modelId="{2CDF9E5C-1EA4-44F5-A9A1-B6C3B9740E49}" type="presParOf" srcId="{3E2F5A99-68D4-42F5-98E8-CBF1D33281ED}" destId="{718DDE92-AB9F-4D4A-AE20-97A0022DE452}" srcOrd="0" destOrd="0" presId="urn:microsoft.com/office/officeart/2005/8/layout/chevron2"/>
    <dgm:cxn modelId="{DE04ED31-228D-4BA7-996D-A2EC4CB7E524}" type="presParOf" srcId="{3E2F5A99-68D4-42F5-98E8-CBF1D33281ED}" destId="{4AA98459-D663-4A4B-BDD8-8C969DFC0DFE}" srcOrd="1" destOrd="0" presId="urn:microsoft.com/office/officeart/2005/8/layout/chevron2"/>
    <dgm:cxn modelId="{4695A799-AEAB-4E01-BA69-706EC606F263}" type="presParOf" srcId="{E5745CE7-EFDB-44B7-9E12-CF66923D0569}" destId="{7595DF63-5872-4E51-BB91-50BA6BD85074}" srcOrd="7" destOrd="0" presId="urn:microsoft.com/office/officeart/2005/8/layout/chevron2"/>
    <dgm:cxn modelId="{D9346596-546A-47EF-ABFB-DB0B7BA68428}" type="presParOf" srcId="{E5745CE7-EFDB-44B7-9E12-CF66923D0569}" destId="{29D9BA51-38B5-4528-976B-46E9EEF78B37}" srcOrd="8" destOrd="0" presId="urn:microsoft.com/office/officeart/2005/8/layout/chevron2"/>
    <dgm:cxn modelId="{B279987A-1B9E-424E-9899-905E2929B1DB}" type="presParOf" srcId="{29D9BA51-38B5-4528-976B-46E9EEF78B37}" destId="{295BFC42-71C5-4702-8F5E-0D8AE23080EB}" srcOrd="0" destOrd="0" presId="urn:microsoft.com/office/officeart/2005/8/layout/chevron2"/>
    <dgm:cxn modelId="{B56CDDCF-D941-44F2-AE54-BA7766507B95}" type="presParOf" srcId="{29D9BA51-38B5-4528-976B-46E9EEF78B37}" destId="{2F23ED6D-DC78-459C-8C23-21EA89E16C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C5F9A-9D3F-4EEF-BFC9-1ADAD909D825}">
      <dsp:nvSpPr>
        <dsp:cNvPr id="0" name=""/>
        <dsp:cNvSpPr/>
      </dsp:nvSpPr>
      <dsp:spPr>
        <a:xfrm rot="5400000">
          <a:off x="-167546" y="172622"/>
          <a:ext cx="1116977" cy="7818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96017"/>
        <a:ext cx="781884" cy="335093"/>
      </dsp:txXfrm>
    </dsp:sp>
    <dsp:sp modelId="{562CEBC6-578F-4794-974F-57D4AAF15023}">
      <dsp:nvSpPr>
        <dsp:cNvPr id="0" name=""/>
        <dsp:cNvSpPr/>
      </dsp:nvSpPr>
      <dsp:spPr>
        <a:xfrm rot="5400000">
          <a:off x="4384408" y="-3597448"/>
          <a:ext cx="726035" cy="7931083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РФ на период до 2030 года»</a:t>
          </a:r>
          <a:endParaRPr lang="ru-RU" sz="18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1884" y="40518"/>
        <a:ext cx="7895641" cy="655151"/>
      </dsp:txXfrm>
    </dsp:sp>
    <dsp:sp modelId="{63073B5E-56E8-4921-98BB-E83394D32147}">
      <dsp:nvSpPr>
        <dsp:cNvPr id="0" name=""/>
        <dsp:cNvSpPr/>
      </dsp:nvSpPr>
      <dsp:spPr>
        <a:xfrm rot="5400000">
          <a:off x="-167546" y="1172926"/>
          <a:ext cx="1116977" cy="7818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396321"/>
        <a:ext cx="781884" cy="335093"/>
      </dsp:txXfrm>
    </dsp:sp>
    <dsp:sp modelId="{D5726A95-95B0-4B7F-90AF-DDB3D35680D3}">
      <dsp:nvSpPr>
        <dsp:cNvPr id="0" name=""/>
        <dsp:cNvSpPr/>
      </dsp:nvSpPr>
      <dsp:spPr>
        <a:xfrm rot="5400000">
          <a:off x="4384408" y="-2597144"/>
          <a:ext cx="726035" cy="7931083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закона Краснодарского края «О бюджете Краснодарского края на 2024 год и на плановый период 2025 и 2026 годов» </a:t>
          </a:r>
          <a:endParaRPr lang="ru-RU" sz="18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1884" y="1040822"/>
        <a:ext cx="7895641" cy="655151"/>
      </dsp:txXfrm>
    </dsp:sp>
    <dsp:sp modelId="{9DF1282B-6B21-4604-B8D4-3656237933FC}">
      <dsp:nvSpPr>
        <dsp:cNvPr id="0" name=""/>
        <dsp:cNvSpPr/>
      </dsp:nvSpPr>
      <dsp:spPr>
        <a:xfrm rot="5400000">
          <a:off x="-167546" y="2173229"/>
          <a:ext cx="1116977" cy="7818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2396624"/>
        <a:ext cx="781884" cy="335093"/>
      </dsp:txXfrm>
    </dsp:sp>
    <dsp:sp modelId="{4E5C1452-3523-4DED-984F-E14F29134EDC}">
      <dsp:nvSpPr>
        <dsp:cNvPr id="0" name=""/>
        <dsp:cNvSpPr/>
      </dsp:nvSpPr>
      <dsp:spPr>
        <a:xfrm rot="5400000">
          <a:off x="4384408" y="-1596840"/>
          <a:ext cx="726035" cy="7931083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муниципального образования Ейский район на 2024 год и на плановый период 2025 и 2026 годов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1884" y="2041126"/>
        <a:ext cx="7895641" cy="655151"/>
      </dsp:txXfrm>
    </dsp:sp>
    <dsp:sp modelId="{718DDE92-AB9F-4D4A-AE20-97A0022DE452}">
      <dsp:nvSpPr>
        <dsp:cNvPr id="0" name=""/>
        <dsp:cNvSpPr/>
      </dsp:nvSpPr>
      <dsp:spPr>
        <a:xfrm rot="5400000">
          <a:off x="-167546" y="3173533"/>
          <a:ext cx="1116977" cy="7818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3396928"/>
        <a:ext cx="781884" cy="335093"/>
      </dsp:txXfrm>
    </dsp:sp>
    <dsp:sp modelId="{4AA98459-D663-4A4B-BDD8-8C969DFC0DFE}">
      <dsp:nvSpPr>
        <dsp:cNvPr id="0" name=""/>
        <dsp:cNvSpPr/>
      </dsp:nvSpPr>
      <dsp:spPr>
        <a:xfrm rot="5400000">
          <a:off x="4384408" y="-596537"/>
          <a:ext cx="726035" cy="7931083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Основные показатели прогноза социально-экономического развития муниципального образования Ейский район на долгосрочный              период  до 2029 года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81884" y="3041429"/>
        <a:ext cx="7895641" cy="655151"/>
      </dsp:txXfrm>
    </dsp:sp>
    <dsp:sp modelId="{295BFC42-71C5-4702-8F5E-0D8AE23080EB}">
      <dsp:nvSpPr>
        <dsp:cNvPr id="0" name=""/>
        <dsp:cNvSpPr/>
      </dsp:nvSpPr>
      <dsp:spPr>
        <a:xfrm rot="5400000">
          <a:off x="-167546" y="4173837"/>
          <a:ext cx="1116977" cy="7818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4397232"/>
        <a:ext cx="781884" cy="335093"/>
      </dsp:txXfrm>
    </dsp:sp>
    <dsp:sp modelId="{2F23ED6D-DC78-459C-8C23-21EA89E16CF6}">
      <dsp:nvSpPr>
        <dsp:cNvPr id="0" name=""/>
        <dsp:cNvSpPr/>
      </dsp:nvSpPr>
      <dsp:spPr>
        <a:xfrm rot="5400000">
          <a:off x="4384408" y="403766"/>
          <a:ext cx="726035" cy="7931083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</a:t>
          </a:r>
          <a:r>
            <a:rPr lang="ru-RU" sz="1800" b="1" kern="1200" dirty="0" err="1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Ейского</a:t>
          </a:r>
          <a:r>
            <a:rPr lang="ru-RU" sz="1800" b="1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 и иные правовые акты РФ, Краснодарского края, муниципального образования Ейский район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781884" y="4041732"/>
        <a:ext cx="7895641" cy="65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0.33453</cdr:x>
      <cdr:y>0.35694</cdr:y>
    </cdr:from>
    <cdr:to>
      <cdr:x>0.36471</cdr:x>
      <cdr:y>0.39719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91669" y="2447875"/>
          <a:ext cx="287944" cy="276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 anchorCtr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11,8%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0.5125</cdr:x>
      <cdr:y>0.25131</cdr:y>
    </cdr:from>
    <cdr:to>
      <cdr:x>0.55339</cdr:x>
      <cdr:y>0.29206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89679" y="1292615"/>
          <a:ext cx="390127" cy="209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9,2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0.63401</cdr:x>
      <cdr:y>0.79425</cdr:y>
    </cdr:from>
    <cdr:to>
      <cdr:x>0.67565</cdr:x>
      <cdr:y>0.83475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48995" y="5446946"/>
          <a:ext cx="397282" cy="277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3,5%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0.67344</cdr:x>
      <cdr:y>0.33594</cdr:y>
    </cdr:from>
    <cdr:to>
      <cdr:x>0.71533</cdr:x>
      <cdr:y>0.37619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25225" y="2303859"/>
          <a:ext cx="399667" cy="276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3,8%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0.70094</cdr:x>
      <cdr:y>0.38844</cdr:y>
    </cdr:from>
    <cdr:to>
      <cdr:x>0.74282</cdr:x>
      <cdr:y>0.42944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687538" y="2663899"/>
          <a:ext cx="399571" cy="281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2,6%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0.52572</cdr:x>
      <cdr:y>0.79617</cdr:y>
    </cdr:from>
    <cdr:to>
      <cdr:x>0.56627</cdr:x>
      <cdr:y>0.8498</cdr:y>
    </cdr:to>
    <cdr:sp macro="" textlink="">
      <cdr:nvSpPr>
        <cdr:cNvPr id="8" name="Text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15814" y="4095090"/>
          <a:ext cx="386882" cy="275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11,8%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0.39872</cdr:x>
      <cdr:y>0.26244</cdr:y>
    </cdr:from>
    <cdr:to>
      <cdr:x>0.45179</cdr:x>
      <cdr:y>0.30219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804144" y="1799803"/>
          <a:ext cx="506335" cy="272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1,6%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0.68328</cdr:x>
      <cdr:y>0.70788</cdr:y>
    </cdr:from>
    <cdr:to>
      <cdr:x>0.72089</cdr:x>
      <cdr:y>0.74887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519105" y="4854622"/>
          <a:ext cx="358833" cy="281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0,8%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0.66752</cdr:x>
      <cdr:y>0.74328</cdr:y>
    </cdr:from>
    <cdr:to>
      <cdr:x>0.6967</cdr:x>
      <cdr:y>0.78328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368724" y="5097425"/>
          <a:ext cx="278403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4C8D-81B4-448A-974F-2A89FD9D0833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8FF75-92FA-41AA-AD02-351C95372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3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8FF75-92FA-41AA-AD02-351C953723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0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75"/>
                    </a14:imgEffect>
                    <a14:imgEffect>
                      <a14:saturation sat="10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vest-eisk.ru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032392"/>
            <a:ext cx="8100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«БЮДЖЕТ ДЛЯ ГРАЖДАН»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9144" y="2589565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latin typeface="Bahnschrift SemiBold Condensed" panose="020B0502040204020203" pitchFamily="34" charset="0"/>
              </a:rPr>
              <a:t>к проекту  решения Совета муниципального образования </a:t>
            </a:r>
          </a:p>
          <a:p>
            <a:pPr lvl="0" algn="ctr"/>
            <a:r>
              <a:rPr lang="ru-RU" sz="2400" dirty="0" smtClean="0">
                <a:latin typeface="Bahnschrift SemiBold Condensed" panose="020B0502040204020203" pitchFamily="34" charset="0"/>
              </a:rPr>
              <a:t>Ейский район </a:t>
            </a:r>
            <a:r>
              <a:rPr lang="ru-RU" sz="2400" dirty="0">
                <a:solidFill>
                  <a:prstClr val="black"/>
                </a:solidFill>
                <a:latin typeface="Bahnschrift SemiBold Condensed" panose="020B0502040204020203" pitchFamily="34" charset="0"/>
              </a:rPr>
              <a:t>«О районном бюджете на 2024 год и на плановый период 2025 и 2026 годов»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652534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ahnschrift SemiBold Condensed" panose="020B0502040204020203" pitchFamily="34" charset="0"/>
                <a:ea typeface="Yu Gothic UI" panose="020B0500000000000000" pitchFamily="34" charset="-128"/>
                <a:cs typeface="Times New Roman" panose="02020603050405020304" pitchFamily="18" charset="0"/>
              </a:rPr>
              <a:t>2023 год</a:t>
            </a:r>
            <a:endParaRPr lang="ru-RU" b="1" dirty="0">
              <a:latin typeface="Bahnschrift SemiBold Condensed" panose="020B0502040204020203" pitchFamily="34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5389" y="970324"/>
            <a:ext cx="7581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формировании прогноза доходов районного  бюджета на  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опирались на консервативную оценку доходного потенциала муниципального образования Ейский район с учетом следующих изменений в законодательстве Российской Федерации и Краснодарского края: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 норматив отчислений  от налога на доходы физических лиц  в бюджет района  на 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составит </a:t>
            </a:r>
            <a:r>
              <a:rPr lang="en-US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9,03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8,4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%;</a:t>
            </a:r>
            <a:endParaRPr lang="ru-RU" alt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с 1 января 2024 года социальных налоговых вычетов по налогу на доходы физических лиц: за обучение - с 50 тыс. до 110 тыс. рублей, за медицинские и физкультурно-оздоровительные услуги - со 120 тыс. рублей в 2023 г. до 150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89547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719" y="-101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Информация об объеме налоговых и неналоговых доходов, тыс. руб.</a:t>
            </a:r>
            <a:r>
              <a:rPr lang="ru-RU" alt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706137"/>
              </p:ext>
            </p:extLst>
          </p:nvPr>
        </p:nvGraphicFramePr>
        <p:xfrm>
          <a:off x="-19520" y="887143"/>
          <a:ext cx="9143998" cy="5970857"/>
        </p:xfrm>
        <a:graphic>
          <a:graphicData uri="http://schemas.openxmlformats.org/drawingml/2006/table">
            <a:tbl>
              <a:tblPr/>
              <a:tblGrid>
                <a:gridCol w="1804260"/>
                <a:gridCol w="866046"/>
                <a:gridCol w="894913"/>
                <a:gridCol w="811917"/>
                <a:gridCol w="851612"/>
                <a:gridCol w="855218"/>
                <a:gridCol w="765008"/>
                <a:gridCol w="765008"/>
                <a:gridCol w="765008"/>
                <a:gridCol w="765008"/>
              </a:tblGrid>
              <a:tr h="967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 за 2022 год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Бюджет района по годам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Темпы роста %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Оценка 2023г.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Прогноз 2024г.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Прогноз 2025г.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Прогноз 2026г.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 / 2022 оценка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 / 2023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2025/2024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2026 / 2025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7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доходы-всего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1 030 627,9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1 069 359,4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1 081 519,6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1 089 662,5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1 068 597,7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прибыль организаций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14 123,7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25 082,0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25 585,0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26 095,0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26 616,9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177,6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доходы физических лиц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633 994,0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667 534,5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656 582,6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656 752,9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629 968,8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уплаты акцизов на нефтепродукты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1 358,9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1 235,9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1 526,7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1 602,3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1 666,7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270 917,4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270 250,0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282 850,0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288 000,0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291 000,0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-681,0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-391,2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Единый сельскохозяйственный налог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25 809,5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27 098,0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28 143,0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28 624,0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29 079,5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101,6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64 047,5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58 150,0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65 800,0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67 200,0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68 500,0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 на и имущество организаций 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5 397,8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5 551,0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5 604,0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5 660,0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5 718,0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ГОСУДАРСТВЕННАЯ ПОШЛИНА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14 805,0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15 139,0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15 428,3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15 728,3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16 047,8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доходы - всего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130 439,0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138 772,9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133 062,5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134 183,0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140 270,6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Арендная плата за земли до разграничения государственной  собственности 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102 945,1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101 881,8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101 994,4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102 808,4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108 591,2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105,6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Арендная плата за земли находящиеся  в  муниципальной собственности  района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836,3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1 070,2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674,8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727,1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781,6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сдачи в аренду имущества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2 337,9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2 425,0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2 505,2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2 505,2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2 505,2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Платежи от государственных и муниципальных унитарных предприятий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6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5 792,7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4 600,0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4 784,0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4 975,4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5 174,4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1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доходы от использования имущества и прав, находящихся в государственной и муниципальной собственности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473,3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632,4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983,3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1 097,4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1 197,1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133,6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111,6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доходы от оказания   платных услуг и компенсации затрат государства 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725,0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1 892,8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1 363,0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1 324,1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1 201,0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2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продажи материальных и нематериальных активов, за исключением продажи земельных участков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8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продажи земельных участков, находящихся в государственной  собственности (за исключением земельных участков автономных учреждений)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9 420,9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12 191,3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14 123,8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14 123,8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14 123,8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приватизации имущества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1 833,3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9 033,9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2 000,0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ШТРАФЫ, САНКЦИИ, ВОЗМЕЩЕНИЕ УЩЕРБА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4 611,8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3 887,0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3 894,8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3 902,4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3 963,7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100,2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101,6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Прочие неналоговые доходы</a:t>
                      </a:r>
                    </a:p>
                  </a:txBody>
                  <a:tcPr marL="3791" marR="3791" marT="37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969,6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492,0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50,7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98,6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96,4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 ДОХОДОВ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1 161 066,9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1 208 132,3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1 214 582,1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1 223 845,5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1 208 868,3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104,1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100,5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98,8</a:t>
                      </a:r>
                    </a:p>
                  </a:txBody>
                  <a:tcPr marL="3791" marR="3791" marT="37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8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294820"/>
              </p:ext>
            </p:extLst>
          </p:nvPr>
        </p:nvGraphicFramePr>
        <p:xfrm>
          <a:off x="-396875" y="-26987"/>
          <a:ext cx="9540875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780544" y="0"/>
            <a:ext cx="781464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Доля налоговых доходов консолидированного бюджета края по отраслям хозяйственной деятельности</a:t>
            </a:r>
          </a:p>
        </p:txBody>
      </p:sp>
      <p:sp>
        <p:nvSpPr>
          <p:cNvPr id="8210" name="TextBox 1"/>
          <p:cNvSpPr txBox="1">
            <a:spLocks noChangeArrowheads="1"/>
          </p:cNvSpPr>
          <p:nvPr/>
        </p:nvSpPr>
        <p:spPr bwMode="auto">
          <a:xfrm>
            <a:off x="6228184" y="3932015"/>
            <a:ext cx="5413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13,3%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1"/>
          <p:cNvSpPr txBox="1">
            <a:spLocks noChangeArrowheads="1"/>
          </p:cNvSpPr>
          <p:nvPr/>
        </p:nvSpPr>
        <p:spPr bwMode="auto">
          <a:xfrm>
            <a:off x="6301647" y="2996952"/>
            <a:ext cx="5397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2,0%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1"/>
          <p:cNvSpPr txBox="1">
            <a:spLocks noChangeArrowheads="1"/>
          </p:cNvSpPr>
          <p:nvPr/>
        </p:nvSpPr>
        <p:spPr bwMode="auto">
          <a:xfrm>
            <a:off x="3581797" y="5429451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6,7%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1"/>
          <p:cNvSpPr txBox="1">
            <a:spLocks noChangeArrowheads="1"/>
          </p:cNvSpPr>
          <p:nvPr/>
        </p:nvSpPr>
        <p:spPr bwMode="auto">
          <a:xfrm>
            <a:off x="2892822" y="4836122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7,8%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1"/>
          <p:cNvSpPr txBox="1">
            <a:spLocks noChangeArrowheads="1"/>
          </p:cNvSpPr>
          <p:nvPr/>
        </p:nvSpPr>
        <p:spPr bwMode="auto">
          <a:xfrm>
            <a:off x="2267744" y="3560540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9,6%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6" name="TextBox 1"/>
          <p:cNvSpPr txBox="1">
            <a:spLocks noChangeArrowheads="1"/>
          </p:cNvSpPr>
          <p:nvPr/>
        </p:nvSpPr>
        <p:spPr bwMode="auto">
          <a:xfrm>
            <a:off x="2365772" y="4365104"/>
            <a:ext cx="527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2,1%</a:t>
            </a: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6922" y="3424810"/>
            <a:ext cx="11095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8944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70" y="980728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Структура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части районного бюджета на 2024 год и двухлетний плановый период сформирована в соответствии с утвержденной методикой планирования в разрезе мероприятий действующих муниципальных программ,  взаимоувязана с финансовыми ресурсами, ориентирована на решение приоритетных задач социально-экономического развития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Ейского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достижение целевых показателей, определенных Указом Президента Российской Федерации от 21 июля 2020 года № 474 «О национальных целях развития Российской Федерации на период до 2030 года» и региональными проектами.  </a:t>
            </a: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ограниченности бюджетных ресурсов формирование бюджетных параметров осуществлялось исходя из необходимости обеспечения финансированием действующих расходных обязательств. Предложения по принятию новых расходных обязательств рассматривались с учетом их эффективности, возможных сроков и механизмов реализации в пределах имеющихся финансовых ресурсов. </a:t>
            </a: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предстоящем трехлетнем периоде расходная часть районного бюджета  сохранила преемственность приоритетного направления бюджетных расходов на развитие социально-культурной сферы. </a:t>
            </a: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первоочередном порядке предусмотрено повышение оплаты труда всех категорий работников бюджетной сферы с 1 января 2024 года на 4 %. В соответствии с Федеральным  законодательством на 18,5 % обеспечен рост минимального размера оплаты труда. На эти цели из районного бюджета дополнительно направлено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70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рублей.</a:t>
            </a: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Расходы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коммунальные услуги исчислены с индексацией 4% относительно действующих тарифов на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1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2023 года, с учетом утвержденных на 2024 год лимитов потребления каждого вида коммунальных услуг и их фактического потребления. </a:t>
            </a:r>
          </a:p>
          <a:p>
            <a:pPr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Кроме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последовательного развития социально-культурной сферы особое внимание уделено содействию роста экономики района, развитию инженерной инфраструктуры, дорожного комплекса, газификации, водоснабжения населенных пунктов, модернизации и реконструкции объектов коммунального хозяйства, санаторно-курортного комплекса, малого и среднего бизнеса,  повышению эффективности и оптимизации бюджетных инвестиций, их направлению в социально значимые объекты муниципальной собственности.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выполнение условий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субсидий краевого бюджета в рамках реализации национальных проектов и государственных программ Краснодарского края.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462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подходы при формировании расходной части районного бюджета</a:t>
            </a:r>
            <a:b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 на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2024-2026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годы</a:t>
            </a:r>
            <a:b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92665"/>
              </p:ext>
            </p:extLst>
          </p:nvPr>
        </p:nvGraphicFramePr>
        <p:xfrm>
          <a:off x="53752" y="764704"/>
          <a:ext cx="9036497" cy="59529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2791"/>
                <a:gridCol w="2053090"/>
                <a:gridCol w="576064"/>
                <a:gridCol w="432048"/>
                <a:gridCol w="576064"/>
                <a:gridCol w="504056"/>
                <a:gridCol w="692207"/>
                <a:gridCol w="459921"/>
                <a:gridCol w="576064"/>
                <a:gridCol w="381364"/>
                <a:gridCol w="513589"/>
                <a:gridCol w="389619"/>
                <a:gridCol w="389619"/>
                <a:gridCol w="389619"/>
                <a:gridCol w="389619"/>
                <a:gridCol w="380763"/>
              </a:tblGrid>
              <a:tr h="10404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*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</a:tr>
              <a:tr h="269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58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2 939 162,3  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100,0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3 161 028,6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100,0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3 201 638,3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100,0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2 994 017,0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2 899 424,9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107,5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101,3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93,5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96,8   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</a:tr>
              <a:tr h="94586">
                <a:tc gridSpan="16"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8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рамках муниципальных программ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2 770 542,6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94,3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2 958 779,6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93,6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3 016 580,1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94,2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2 779 850,0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92,8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2 651 270,8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91,4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106,8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95,4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9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1 794 720,8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61,1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1 882 185,4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59,5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1 963 945,1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61,3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1 997 704,8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66,7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1 888 581,0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65,1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104,9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104,3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94,5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9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71 117,4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77 656,5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2,5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78 988,9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81 391,3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82 807,8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2,9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109,2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103,0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9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Ейского района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72 073,4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91 396,2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86 856,5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37 358,6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45 170,1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126,8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95,0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43,0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120,9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217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и устойчивое развитие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в сфере строительства и архитектуры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8 122,9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9 139,7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18 846,7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0,6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8 683,0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8 749,7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112,5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206,2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46,1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9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77 982,0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61 527,0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60 526,0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53 552,0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49 796,0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78,9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98,4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88,5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93,0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9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166 122,3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219 815,5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212 544,1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212 317,5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210 326,1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132,3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96,7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146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санаторно-курортного и туристского комплекса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99,2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200,0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201,6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146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300 507,8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10,2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207 274,3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215 387,9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208 227,9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207 027,9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69,0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103,9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146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и дорожного хозяйства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75 970,2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150 664,6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187 138,1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28 381,9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28 477,9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198,3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124,2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15,2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141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топливно-энергетического комплекса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627,2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3 556,3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2 000,0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29 710,9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18 372,7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0,6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567,0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56,2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1 485,5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61,8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1466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Ейского районного казачьего общества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7 000,0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7 281,0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7 430,0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7 430,0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7 430,0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104,0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217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управление муниципальным имуществом и земельными ресурсами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16 226,6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19 542,7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22 874,0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19 091,2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18 491,2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120,4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117,0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83,5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96,9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217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деятельности социально-ориентированных общественных организаций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2 145,0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2 200,0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2 200,0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2 200,0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2 200,0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102,6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288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 и регулирование рынков сельскохозяйственной продукции, сырья и продовольствия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22 250,6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21 663,9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24 999,5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25 019,5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25 019,5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97,4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115,4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100,1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9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Ейского района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11 453,0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22 172,1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13 911,0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13 911,0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13 911,0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193,6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62,7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359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экстремизма, усиление борьбы с преступностью, профилактика правонарушений и противодействие коррупции в Ейском районе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13 186,1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29 250,3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25 610,6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2 820,0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1 608,5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221,8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87,6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11,0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57,0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141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53 749,8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79 456,1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41 991,4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36 951,4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36 951,4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147,8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52,8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88,0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  <a:tr h="9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Медиасреда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2 998,3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3 200,0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</a:tr>
              <a:tr h="1418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Социально-экономическое развитие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602,4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826,2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950,0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137,2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 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</a:tr>
              <a:tr h="94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Информатизация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Ейского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1 873,7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7 884,4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2 000,0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420,8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</a:tr>
              <a:tr h="212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(создание) объектов государственной и муниципальной собственности в Ейском районе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71 713,9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61 887,4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44 980,3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2,3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8 749,0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- 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- 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72,7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19,5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</a:tr>
              <a:tr h="14188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168 619,7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5,7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202 249,0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185 058,2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5,8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178 167,0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178 154,1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6,1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119,9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91,5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96,3  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ctr"/>
                </a:tc>
              </a:tr>
              <a:tr h="21282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36 000,0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1,2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70 000,0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2,4  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" marR="4729" marT="4729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384" y="0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Распределение  бюджетных  ассигнований по муниципальным программам и непрограммным направлениям деятельности </a:t>
            </a:r>
            <a:r>
              <a:rPr lang="ru-RU" sz="1400" b="1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Ейского</a:t>
            </a:r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района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16955"/>
              </p:ext>
            </p:extLst>
          </p:nvPr>
        </p:nvGraphicFramePr>
        <p:xfrm>
          <a:off x="107507" y="1040459"/>
          <a:ext cx="8928990" cy="51179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046"/>
                <a:gridCol w="3168352"/>
                <a:gridCol w="936104"/>
                <a:gridCol w="792088"/>
                <a:gridCol w="720081"/>
                <a:gridCol w="576063"/>
                <a:gridCol w="648072"/>
                <a:gridCol w="432048"/>
                <a:gridCol w="360040"/>
                <a:gridCol w="432048"/>
                <a:gridCol w="432048"/>
              </a:tblGrid>
              <a:tr h="695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       (раздел, подраздел)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(факт)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год*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 2022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 2023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 2024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 2025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78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217 295,8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274 500,5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254 752,5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248 434,7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248 312,1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52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2 069,1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883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7 808,1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8 733,2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9 275,1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9 275,1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9 275,1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2175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71 948,9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75 879,8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85 588,9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85 701,3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85 701,3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515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201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32 793,5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35 847,4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38 940,0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38 614,8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38 616,9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762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7 124,4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44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9 775,0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807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95 333,7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141 513,9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110 844,5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110 844,5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110 732,7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80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80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762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76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51 344,3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53 993,0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50 572,0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50 572,0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49 816,0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807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3 882,1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7 508,9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1 356,0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1 356,0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52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44 728,5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45 725,1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48 618,5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48 618,5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48 618,5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21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2 733,7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211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32 656,3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34 945,9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51 465,6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37 606,6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37 742,8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470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22 250,6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21 663,9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24 999,5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25 019,5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25 019,5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78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2 016,1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1 577,4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1 644,9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1 714,4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740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11 265,9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24 888,7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10 942,2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11 008,9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74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76 375,4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152 204,8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187 560,7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56 447,9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45 136,2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42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44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60 602,9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136 058,6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170 294,9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39 194,5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27 882,8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762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15 516,8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15 946,2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16 865,8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16 853,4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16 853,4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5" y="-13128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Распределение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расходов районного бюджета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разделам  и    подразделам классификации расходов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бюджетов 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2024 год и на плановый период 2025 и 2026 годов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452477"/>
              </p:ext>
            </p:extLst>
          </p:nvPr>
        </p:nvGraphicFramePr>
        <p:xfrm>
          <a:off x="107506" y="908720"/>
          <a:ext cx="8928990" cy="58367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0038"/>
                <a:gridCol w="2520280"/>
                <a:gridCol w="864096"/>
                <a:gridCol w="864096"/>
                <a:gridCol w="792088"/>
                <a:gridCol w="864096"/>
                <a:gridCol w="720080"/>
                <a:gridCol w="504056"/>
                <a:gridCol w="432048"/>
                <a:gridCol w="489264"/>
                <a:gridCol w="518848"/>
              </a:tblGrid>
              <a:tr h="1337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ФКР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       (раздел, подраздел)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(факт)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год*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5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 2022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 2023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 2024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 2025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1 912 647,9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2 031 539,8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2 101 014,6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2 070 327,2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1 947 380,5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776 183,2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807 001,1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845 524,7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877 758,8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884 446,9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883 468,8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919 091,1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982 932,1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923 952,3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796 859,4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174 894,1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210 644,4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180 363,0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177 080,0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175 913,8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10 577,2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17 717,2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9 086,8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9 086,8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9 086,8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67 524,6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77 086,0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83 108,0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82 449,3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81 073,6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81 128,2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111 348,9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109 547,0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107 905,5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105 015,5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72 244,3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104 370,2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102 646,8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101 005,3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100 115,3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265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8 883,9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6 978,7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6 900,2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6 900,2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4 900,2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9 838,1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Амбулаторная помощь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9 838,1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152 842,3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177 049,4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175 559,5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128 303,8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138 982,3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7 574,3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8 864,5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8 864,5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8 864,5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133 676,7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156 591,7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153 416,3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105 867,5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116 546,0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265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12 719,4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12 883,4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13 278,7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13 571,8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13 571,8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363 603,6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262 412,1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257 233,4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249 987,3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248 609,6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351 924,1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51 979,4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7 440,6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205 897,9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252 467,0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245 220,9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243 843,2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265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4 238,9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4 766,4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4 766,4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4 766,4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2 998,3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Телевидение и радиовещание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долга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265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397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37 484,7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56 634,2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3973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2655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32 484,7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51 634,2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36 000,0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70 000,0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  <a:tr h="1337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2 939 162,3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3 161 028,6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3 201 638,3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2 994 017,0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2 899 424,9 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2243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5" y="-38710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Распределение расходов районного бюджета по разделам  и    подразделам классификации расходов бюджетов  на 2024 год и на плановый период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2025 и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2026 годов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0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10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целевые показатели муниципальных программ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Ейского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45173"/>
              </p:ext>
            </p:extLst>
          </p:nvPr>
        </p:nvGraphicFramePr>
        <p:xfrm>
          <a:off x="143507" y="665439"/>
          <a:ext cx="8856987" cy="62676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03164"/>
                <a:gridCol w="5250700"/>
                <a:gridCol w="525917"/>
                <a:gridCol w="603164"/>
                <a:gridCol w="523800"/>
                <a:gridCol w="675121"/>
                <a:gridCol w="675121"/>
              </a:tblGrid>
              <a:tr h="62882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2023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(план)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Плановый период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2025 год (прогноз)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2026год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(прогноз)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 anchor="ctr"/>
                </a:tc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«Развитие образования в Ейском районе»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Охват детей программами дошкольного образования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педагогических работников дошкольных образовательных организаций, которым при прохождении аттестации присвоена высшая или первая категория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11,0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11,5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2922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Охват детей в возрасте от 5 до 18 лет программами дополнительного образования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79,2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80,0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80,0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80,0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педагогических работников общеобразовательных организаций, которым при прохождении аттестации присвоена первая и высшая категория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9,7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11,0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выпускников, не получивших аттестат о среднем общем образовании в общей численности выпускников муниципальных общеобразовательных организаций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0,4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0,1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2922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молодых специалистов, трудоустроившихся в образовательные организации Ейского района после окончания обучения в профессиональных образовательных организациях и организациях высшего образования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кол-во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обучающихся с ограниченными возможностями здоровья в муниципальных общеобразовательных организациях, обеспеченных двухразовым бесплатным питанием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детей в возрасте от 5 до 18 лет, использующих сертификаты дополнительного образования (в соответствии с показателями АИС «Навигатор»)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57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«Социальная поддержка граждан в Ейском районе»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детей-сирот и детей, оставшихся без попечения родителей, переданных на воспитание в семьи граждан из числа вновь выявленных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охвата детей-сирот и детей, оставшихся без попечения родителей, которым предоставляется ежемесячная денежная выплата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2922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охвата лиц, замещавших муниципальные должности и должности муниципальной службы муниципального образования Ейский район, которым полагается дополнительное материальное обеспечение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«Дети </a:t>
                      </a:r>
                      <a:r>
                        <a:rPr lang="ru-RU" sz="8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района»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муниципальных конкурсов, соревнований, олимпиад и иных мероприятий, проведенных для выявления одаренных детей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шт.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39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974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детей, отдохнувших в профильных лагерях и лагерях труда и отдыха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9,0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8,1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8,1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1948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мероприятий для детей, состоящих на учете в комиссии по делам несовершеннолетних и защите их прав, ОДН ОУУП и ПДН ОМВД по Ейскому району, внутришкольном учете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  <a:tr h="4871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детей-сирот и детей, оставшихся без попечения родителей и лиц из их числа, получивших единовременное пособие на государственную регистрацию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приобретенных за счет средств краевого бюджета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3843" marR="4384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4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272033"/>
              </p:ext>
            </p:extLst>
          </p:nvPr>
        </p:nvGraphicFramePr>
        <p:xfrm>
          <a:off x="107505" y="585289"/>
          <a:ext cx="8928993" cy="56735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90371"/>
                <a:gridCol w="5611085"/>
                <a:gridCol w="723279"/>
                <a:gridCol w="576064"/>
                <a:gridCol w="576064"/>
                <a:gridCol w="576064"/>
                <a:gridCol w="576066"/>
              </a:tblGrid>
              <a:tr h="571364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Единица измерения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(план)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Плановый период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2025 год (прогноз)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2026год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(прогноз)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 anchor="ctr"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«Комплексное и устойчивое развитие </a:t>
                      </a:r>
                      <a:r>
                        <a:rPr lang="ru-RU" sz="8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района в сфере строительства и архитектуры»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Корректировка генеральных планов сельских поселений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Внесение изменений в Правила землепользования и застройки сельских поселений </a:t>
                      </a:r>
                      <a:r>
                        <a:rPr lang="ru-RU" sz="800" dirty="0" err="1">
                          <a:effectLst/>
                        </a:rPr>
                        <a:t>Ейского</a:t>
                      </a:r>
                      <a:r>
                        <a:rPr lang="ru-RU" sz="800" dirty="0">
                          <a:effectLst/>
                        </a:rPr>
                        <a:t> района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3022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Разработка и корректировка градостроительной документации необходимой для устойчивого развития </a:t>
                      </a:r>
                      <a:r>
                        <a:rPr lang="ru-RU" sz="800" dirty="0" err="1">
                          <a:effectLst/>
                        </a:rPr>
                        <a:t>Ейского</a:t>
                      </a:r>
                      <a:r>
                        <a:rPr lang="ru-RU" sz="800" dirty="0">
                          <a:effectLst/>
                        </a:rPr>
                        <a:t> района в сфере архитектуры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3022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Внесение сведений о границах территориальных зон в единый государственный реестр недвижимости, в отношении сельских поселений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«Обеспечение безопасности населения </a:t>
                      </a:r>
                      <a:r>
                        <a:rPr lang="ru-RU" sz="8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района»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28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Своевременное доведение до населения сигналов оповещения и экстренной информации: количество своевременно доведенных сигналов оповещения и предоставленной населению экстренной информации/количество угроз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4534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Выполнение требований пожарной безопасности в учреждениях, подведомственных управлению образованием администрации муниципального образования Ейский район: количество объектов, на которых проведены работы по выполнению требований пожарной безопасности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шт.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4534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Ввод в эксплуатацию аппаратно-программных комплексов обзорного видеонаблюдения, включающих в себя камеры обзорного видеонаблюдения: количество приобретенных и (или) установленных камер обзорного видеонаблюдения и введенных в эксплуатацию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8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4912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Создание и содержание системы обеспечения вызова экстренных оперативных служб по единому номеру «112»: количество дежурно-диспетчерских служб экстренного вызова, подключенных к системе «112» и работающих с единой дежурной диспетчерской службой Ейского района в автоматизированном режиме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шт.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</a:rPr>
                        <a:t>Муниципальная программа </a:t>
                      </a:r>
                      <a:r>
                        <a:rPr lang="ru-RU" sz="800" b="1" dirty="0">
                          <a:effectLst/>
                        </a:rPr>
                        <a:t>"Развитие культуры в Ейском районе"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клубных формирований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36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36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36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36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Число участников клубных формирований  культурно-досуговых учреждений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513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513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513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513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Число детей, участников творческих мероприятий культурно-досуговых учреждений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16400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16450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16500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16550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общедоступных библиотек, подключенных к сети «Интернет»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7705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Посещаемость муниципальных музейных учреждений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человек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14,9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511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выставок и выставочных проектов, осуществляемых муниципальным музеем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25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636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Подшивка и переплет документов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ед. хранения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1428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Прием документов на хранение в архив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ед. хранения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1500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  <a:tr h="26557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Выдачи документов в читальном зале архива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ед. хранения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1200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1200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1200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1200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68" marR="40168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5" y="-6104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целевые показатели муниципальных программ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Ейского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196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46338"/>
              </p:ext>
            </p:extLst>
          </p:nvPr>
        </p:nvGraphicFramePr>
        <p:xfrm>
          <a:off x="107506" y="692699"/>
          <a:ext cx="8928990" cy="58326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15271"/>
                <a:gridCol w="5527843"/>
                <a:gridCol w="553675"/>
                <a:gridCol w="634999"/>
                <a:gridCol w="551448"/>
                <a:gridCol w="634999"/>
                <a:gridCol w="710755"/>
              </a:tblGrid>
              <a:tr h="1625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«Развитие санаторно-курортного и туристского комплекса в Ейском районе»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отдыхающих, посетивших муниципальное образование Ейский район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788,2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759,3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763,1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766,9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организаций в санаторно-курортном и туристическом комплексе Ейского района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Коечная емкость предприятий санаторно-курортного комплекса Ейского района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9355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9355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9355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9355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5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«Развитие физической культуры и спорта в Ейском районе»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населения, систематически занимающегося физической культурой и спортом, в общей численности населения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339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обучающихся, систематически занимающихся физической культурой и спортом, в общей численности обучающихся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339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19,0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19,1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19,2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19,6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Обеспеченность спортивными сооружениями в Ейском районе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293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293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293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293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Единовременная пропускная способность спортивных сооружений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3352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3352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3352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3352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339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проведенных официальных физкультурно-спортивных мероприятий, включенных в календарный план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160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170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170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180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339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участников физкультурно-спортивных мероприятий, принявших участие в официальных спортивных и физкультурных мероприятиях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8450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4950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8950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9450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5157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Доля занимающихся, имеющих спортивные разряды, в общей численности занимающихся в спортивных школах, подведомственных ОФКС Ейского района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339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призовых мест, завоеванных занимающимися в спортивных учреждениях на краевых и всероссийских соревнованиях, в том числе лицам с ограниченными возможностями здоровья и инвалидами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220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5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«Развитие жилищно-коммунального и дорожного хозяйства в Ейском районе»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отремонтированных автомобильных дорог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приобретенных мусорных контейнеров для отходов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137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построенных мест (площадок) накопления твердых коммунальных отходов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5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«Развитие топливно-энергетического комплекса в Ейском районе»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населенных пунктов, в которых планируется строительство сетей газоснабжения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шт.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339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Протяженность (строительство) внутри поселковых газопроводов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км</a:t>
                      </a:r>
                      <a:r>
                        <a:rPr lang="ru-RU" sz="8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11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</a:t>
                      </a:r>
                      <a:r>
                        <a:rPr lang="ru-RU" sz="8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Медиасреда</a:t>
                      </a: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района»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Индекс информационной доступности посредством печатных СМИ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Индекс информационной доступности посредством интернет - СМИ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  <a:tr h="1627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Индекс информационной доступности по средством телевещания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5480" marR="554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5" y="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целевые показатели муниципальных программ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Ейского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36946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16632"/>
            <a:ext cx="6255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Что такое «Бюджет для граждан»?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5" y="838453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принципа прозрачности (открытости) бюджетной системы Российской Федерации и обеспечения полного и доступного информирования граждан о бюджете муниципального образования Ейский район, в соответствии с Бюджетным кодексом Российской Федерации, подготовлена брошюра на 2024-2025 годы. 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Бюджет для граждан разрабатывается для ознакомления граждан с задачами и приоритетными направлениями бюджетной политики, основными условиями формирования и исполнения бюджетов, источниками доходов бюджетов, обоснованиями бюджетных расходов, планируемыми и достигнутыми результатами использования бюджетных ассигнований, а также вовлечения граждан в обсуждение бюджетных решений.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885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целевые показатели муниципальных программ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Ейского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96137"/>
              </p:ext>
            </p:extLst>
          </p:nvPr>
        </p:nvGraphicFramePr>
        <p:xfrm>
          <a:off x="107504" y="662782"/>
          <a:ext cx="8928993" cy="58997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32048"/>
                <a:gridCol w="5328592"/>
                <a:gridCol w="671008"/>
                <a:gridCol w="608067"/>
                <a:gridCol w="528058"/>
                <a:gridCol w="680610"/>
                <a:gridCol w="680610"/>
              </a:tblGrid>
              <a:tr h="68806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2023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(план)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Плановый период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2025 год (прогноз)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2026год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(прогноз)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 anchor="ctr"/>
                </a:tc>
              </a:tr>
              <a:tr h="1066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1066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Муниципальная программа «Поддержка </a:t>
                      </a:r>
                      <a:r>
                        <a:rPr lang="ru-RU" sz="8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Ейского</a:t>
                      </a:r>
                      <a:r>
                        <a:rPr lang="ru-RU" sz="8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районного казачьего общества»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членов </a:t>
                      </a:r>
                      <a:r>
                        <a:rPr lang="ru-RU" sz="800" dirty="0" err="1">
                          <a:effectLst/>
                        </a:rPr>
                        <a:t>Ейского</a:t>
                      </a:r>
                      <a:r>
                        <a:rPr lang="ru-RU" sz="800" dirty="0">
                          <a:effectLst/>
                        </a:rPr>
                        <a:t> районного казачьего общества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785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790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795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800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1066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Численность кадетских казачьих классов и групп казачьей направленности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1066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учащихся в кадетских казачьих классах и группах казачьей направленности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585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645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745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845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1066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проведенных программных мероприятий патриотической направленности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115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127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139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142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казаков-дружинников в казачьих дружинах, участвующих в охране общественного порядка на территории муниципального образования Ейский район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сельского хозяйства и регулирование рынков сельскохозяйственной продукции, сырья и продовольствия в Ейском районе"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производства сельскохозяйственной продукции в хозяйствах всех категорий (в ценах соответствующих лет)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рублей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13649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13920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14198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14482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Наполнение официального сайта муниципального образования Ейский район информацией для </a:t>
                      </a:r>
                      <a:r>
                        <a:rPr lang="ru-RU" sz="800" dirty="0" err="1">
                          <a:effectLst/>
                        </a:rPr>
                        <a:t>сельхозтоваропроизводителей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статьи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49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Размещение в средствах массовой информации материалов по вопросам деятельности сельхозтоваропроизводителей (газетные публикации)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статьи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14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Обучение основам ведения сельского хозяйства, методам и способам повышения доходности сельскохозяйственного производства АПК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Число участников проведенных мероприятий, в том числе семинаров, «круглых столов», конференций по вопросам развития  сельского хозяйства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370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390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410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номинальная заработная плата в сельском хозяйстве (по сельскохозяйственным организациям, не относящимся к субъектам малого предпринимательства)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рублей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32200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32844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33500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34170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1066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отловленных безнадзорных животных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голов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1066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"Поддержка деятельности социально-ориентированных общественных организаций </a:t>
                      </a:r>
                      <a:r>
                        <a:rPr lang="ru-RU" sz="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Ейского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района"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ветеранов и инвалидов, получивших разъяснения о порядке участия в программных мероприятиях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чел.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65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65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65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65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социально-ориентированных некоммерческих организаций, получивших муниципальную поддержку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Число членов некоммерческих организаций, участвующих в мероприятиях, посвященных знаменательным датам, проводимым в районе, крае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500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Число консультаций, оказанных ветеранам о порядке предоставления социальных услуг и мер государственной поддержки, проводимых культурно-спортивных мероприятий в крае, районе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150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  <a:tr h="2132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мероприятий, проведенных некоммерческими организациями в ходе реализации общественно-полезных программ для различных целевых групп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30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974" marR="479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7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22380"/>
              </p:ext>
            </p:extLst>
          </p:nvPr>
        </p:nvGraphicFramePr>
        <p:xfrm>
          <a:off x="107503" y="837865"/>
          <a:ext cx="8928995" cy="59071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08069"/>
                <a:gridCol w="5100630"/>
                <a:gridCol w="722951"/>
                <a:gridCol w="608069"/>
                <a:gridCol w="528058"/>
                <a:gridCol w="680609"/>
                <a:gridCol w="680609"/>
              </a:tblGrid>
              <a:tr h="636124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 показателя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Единица измерения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2023 год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(план)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(прогноз)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Плановый период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2025 год (прогноз)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2026год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(прогноз)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 anchor="ctr"/>
                </a:tc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Муниципальная программа "Управление муниципальными финансами </a:t>
                      </a:r>
                      <a:r>
                        <a:rPr lang="ru-RU" sz="800" b="1" dirty="0" err="1">
                          <a:effectLst/>
                        </a:rPr>
                        <a:t>Ейского</a:t>
                      </a:r>
                      <a:r>
                        <a:rPr lang="ru-RU" sz="800" b="1" dirty="0">
                          <a:effectLst/>
                        </a:rPr>
                        <a:t> района"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Удельный вес бюджетной отчетности об исполнении консолидированного бюджета МО Ейский район, представленной в министерство финансов Краснодарского края в установленные им сроки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1971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сокращения муниципального долга муниципального образования Ейский район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10329,0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10329,0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Муниципальная программа «Социально-экономическое развитие </a:t>
                      </a:r>
                      <a:r>
                        <a:rPr lang="ru-RU" sz="800" b="1" dirty="0" err="1">
                          <a:effectLst/>
                        </a:rPr>
                        <a:t>Ейского</a:t>
                      </a:r>
                      <a:r>
                        <a:rPr lang="ru-RU" sz="800" b="1" dirty="0">
                          <a:effectLst/>
                        </a:rPr>
                        <a:t> района»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6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Темп роста инвестиций в основной капитал по крупным и средним организациям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% к предыдущему году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100,9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102,2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106,2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105,9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субъектов малого и среднего предпринимательства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4829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4850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4874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4919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1971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инвестиций в основной капитал по крупным и средним предприятиям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2140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2302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2562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2837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Количество соглашений в сфере реализации инвестиционных проектов на территории </a:t>
                      </a:r>
                      <a:r>
                        <a:rPr lang="ru-RU" sz="800" dirty="0" err="1">
                          <a:effectLst/>
                        </a:rPr>
                        <a:t>Ейского</a:t>
                      </a:r>
                      <a:r>
                        <a:rPr lang="ru-RU" sz="800" dirty="0">
                          <a:effectLst/>
                        </a:rPr>
                        <a:t> района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Наполнение официального сайта муниципального образования Ейский район (</a:t>
                      </a:r>
                      <a:r>
                        <a:rPr lang="en-US" sz="800" u="sng" dirty="0">
                          <a:effectLst/>
                          <a:hlinkClick r:id="rId2"/>
                        </a:rPr>
                        <a:t>www</a:t>
                      </a:r>
                      <a:r>
                        <a:rPr lang="ru-RU" sz="80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800" dirty="0" err="1">
                          <a:effectLst/>
                        </a:rPr>
                        <a:t>yeskraion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r>
                        <a:rPr lang="en-US" sz="800" dirty="0" err="1">
                          <a:effectLst/>
                        </a:rPr>
                        <a:t>ru</a:t>
                      </a:r>
                      <a:r>
                        <a:rPr lang="ru-RU" sz="800" dirty="0">
                          <a:effectLst/>
                        </a:rPr>
                        <a:t>) и инвестиционного портала (</a:t>
                      </a:r>
                      <a:r>
                        <a:rPr lang="en-US" sz="800" dirty="0">
                          <a:effectLst/>
                        </a:rPr>
                        <a:t>www</a:t>
                      </a:r>
                      <a:r>
                        <a:rPr lang="ru-RU" sz="800" dirty="0">
                          <a:effectLst/>
                        </a:rPr>
                        <a:t>. </a:t>
                      </a:r>
                      <a:r>
                        <a:rPr lang="en-US" sz="800" dirty="0">
                          <a:effectLst/>
                        </a:rPr>
                        <a:t>invest</a:t>
                      </a:r>
                      <a:r>
                        <a:rPr lang="ru-RU" sz="800" dirty="0">
                          <a:effectLst/>
                        </a:rPr>
                        <a:t>-</a:t>
                      </a:r>
                      <a:r>
                        <a:rPr lang="en-US" sz="800" dirty="0" err="1">
                          <a:effectLst/>
                        </a:rPr>
                        <a:t>eisk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r>
                        <a:rPr lang="en-US" sz="800" dirty="0" err="1">
                          <a:effectLst/>
                        </a:rPr>
                        <a:t>ru</a:t>
                      </a:r>
                      <a:r>
                        <a:rPr lang="ru-RU" sz="800" dirty="0">
                          <a:effectLst/>
                        </a:rPr>
                        <a:t>) информацией для субъектов предпринимательства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220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230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240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44719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участников проведенных мероприятий, в том числе «Неделя малого и среднего бизнеса </a:t>
                      </a:r>
                      <a:r>
                        <a:rPr lang="ru-RU" sz="800" dirty="0" err="1">
                          <a:effectLst/>
                        </a:rPr>
                        <a:t>Ейского</a:t>
                      </a:r>
                      <a:r>
                        <a:rPr lang="ru-RU" sz="800" dirty="0">
                          <a:effectLst/>
                        </a:rPr>
                        <a:t> района», семинаров, «круглых столов», конференций по вопросам развития и поддержки субъектов малого и среднего предпринимательства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единиц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260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270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280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Муниципальная программа «Профилактика терроризма и экстремизма, усиление борьбы с преступностью, профилактика правонарушений и противодействие коррупции в Ейском районе»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Уровень преступности (количество преступлений, совершенных на 10 тысяч человек населения района)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136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134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132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130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публикаций в средствах массовой информации материалов по вопросам охраны общественного порядка и борьбы с преступностью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ед.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48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50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52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публикаций в средствах массовой информации материалов по вопросам противодействия терроризму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20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преступлений, совершенных на улицах и в других общественных местах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590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580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580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575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28842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образовательных организаций, в которых проведены работы по установке, замене, капитальному (текущему) ремонту ограждений территорий образовательных организаций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b="1" dirty="0">
                          <a:effectLst/>
                        </a:rPr>
                        <a:t>Муниципальная программа «Строительство (создание) объектов государственной и муниципальной собственности в Ейском районе»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произведенного строительного контроля 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  <a:tr h="1442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произведенного авторского надзора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6870" marR="4687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95375" y="58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-1630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целевые показатели муниципальных программ </a:t>
            </a:r>
            <a:r>
              <a:rPr lang="ru-RU" dirty="0" err="1">
                <a:solidFill>
                  <a:schemeClr val="bg1"/>
                </a:solidFill>
                <a:latin typeface="Arial Black" panose="020B0A04020102020204" pitchFamily="34" charset="0"/>
              </a:rPr>
              <a:t>Ейского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района</a:t>
            </a:r>
          </a:p>
        </p:txBody>
      </p:sp>
    </p:spTree>
    <p:extLst>
      <p:ext uri="{BB962C8B-B14F-4D97-AF65-F5344CB8AC3E}">
        <p14:creationId xmlns:p14="http://schemas.microsoft.com/office/powerpoint/2010/main" val="22735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699585"/>
              </p:ext>
            </p:extLst>
          </p:nvPr>
        </p:nvGraphicFramePr>
        <p:xfrm>
          <a:off x="-201912" y="1765107"/>
          <a:ext cx="8745538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2341434" y="5250453"/>
            <a:ext cx="471019" cy="41873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44" y="-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Муниципальный долг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874143"/>
              </p:ext>
            </p:extLst>
          </p:nvPr>
        </p:nvGraphicFramePr>
        <p:xfrm>
          <a:off x="112349" y="-478290"/>
          <a:ext cx="4929187" cy="430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2" y="2189163"/>
            <a:ext cx="1719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млн.руб.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30952" y="2867936"/>
            <a:ext cx="4456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Структура муниципального долга МО Ейский район</a:t>
            </a: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415795" y="857225"/>
            <a:ext cx="3510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долговой</a:t>
            </a: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 нагрузки, 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1600" y="5038357"/>
            <a:ext cx="471019" cy="640779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349" y="5143065"/>
            <a:ext cx="471019" cy="52612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80378" y="5143065"/>
            <a:ext cx="471019" cy="52612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322" y="5133347"/>
            <a:ext cx="471019" cy="535839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6200000">
            <a:off x="3854106" y="521103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08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6200000">
            <a:off x="890356" y="517408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0,32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 rot="16200000">
            <a:off x="5299135" y="523163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08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 rot="16200000">
            <a:off x="6742519" y="519538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07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07504" y="332656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2021г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239069" y="482533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2022г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100241" y="1257335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2023г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944796" y="1395834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2024г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503080" y="2112219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2025г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16200000">
            <a:off x="2324310" y="527515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0,1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406368" y="2130617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</a:t>
            </a:r>
            <a:r>
              <a:rPr lang="en-US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81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4704"/>
            <a:ext cx="936104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21430064">
            <a:off x="2551965" y="1948807"/>
            <a:ext cx="2666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Monotype Corsiva" panose="03010101010201010101" pitchFamily="66" charset="0"/>
              </a:rPr>
              <a:t>Финансовое управление</a:t>
            </a:r>
          </a:p>
          <a:p>
            <a:pPr lvl="0" algn="ctr">
              <a:defRPr/>
            </a:pPr>
            <a:r>
              <a:rPr lang="ru-RU" b="1" dirty="0">
                <a:latin typeface="Monotype Corsiva" panose="03010101010201010101" pitchFamily="66" charset="0"/>
              </a:rPr>
              <a:t>администрации муниципального</a:t>
            </a:r>
          </a:p>
          <a:p>
            <a:pPr lvl="0" algn="ctr">
              <a:defRPr/>
            </a:pPr>
            <a:r>
              <a:rPr lang="ru-RU" b="1" dirty="0">
                <a:latin typeface="Monotype Corsiva" panose="03010101010201010101" pitchFamily="66" charset="0"/>
              </a:rPr>
              <a:t>образования Ейский район</a:t>
            </a:r>
          </a:p>
          <a:p>
            <a:pPr lvl="0" algn="ctr">
              <a:defRPr/>
            </a:pPr>
            <a:r>
              <a:rPr lang="ru-RU" b="1" dirty="0">
                <a:latin typeface="Monotype Corsiva" panose="03010101010201010101" pitchFamily="66" charset="0"/>
              </a:rPr>
              <a:t>353680, г. Ейск </a:t>
            </a:r>
            <a:r>
              <a:rPr lang="ru-RU" b="1" dirty="0" smtClean="0">
                <a:latin typeface="Monotype Corsiva" panose="03010101010201010101" pitchFamily="66" charset="0"/>
              </a:rPr>
              <a:t>,</a:t>
            </a:r>
          </a:p>
          <a:p>
            <a:pPr lvl="0" algn="ctr">
              <a:defRPr/>
            </a:pPr>
            <a:r>
              <a:rPr lang="ru-RU" b="1" dirty="0" smtClean="0">
                <a:latin typeface="Monotype Corsiva" panose="03010101010201010101" pitchFamily="66" charset="0"/>
              </a:rPr>
              <a:t>ул</a:t>
            </a:r>
            <a:r>
              <a:rPr lang="ru-RU" b="1" dirty="0">
                <a:latin typeface="Monotype Corsiva" panose="03010101010201010101" pitchFamily="66" charset="0"/>
              </a:rPr>
              <a:t>. Победы, д. 113</a:t>
            </a:r>
          </a:p>
          <a:p>
            <a:pPr lvl="0" algn="ctr">
              <a:defRPr/>
            </a:pPr>
            <a:r>
              <a:rPr lang="ru-RU" b="1" dirty="0" smtClean="0">
                <a:latin typeface="Monotype Corsiva" panose="03010101010201010101" pitchFamily="66" charset="0"/>
              </a:rPr>
              <a:t>тел.</a:t>
            </a:r>
            <a:r>
              <a:rPr lang="en-US" b="1" dirty="0" smtClean="0">
                <a:latin typeface="Monotype Corsiva" panose="03010101010201010101" pitchFamily="66" charset="0"/>
              </a:rPr>
              <a:t>8</a:t>
            </a:r>
            <a:r>
              <a:rPr lang="ru-RU" b="1" dirty="0" smtClean="0">
                <a:latin typeface="Monotype Corsiva" panose="03010101010201010101" pitchFamily="66" charset="0"/>
              </a:rPr>
              <a:t>(86132)2-53-70</a:t>
            </a:r>
            <a:endParaRPr lang="ru-RU" b="1" dirty="0">
              <a:latin typeface="Monotype Corsiva" panose="03010101010201010101" pitchFamily="66" charset="0"/>
            </a:endParaRPr>
          </a:p>
          <a:p>
            <a:pPr lvl="0" algn="ctr">
              <a:defRPr/>
            </a:pPr>
            <a:r>
              <a:rPr lang="en-US" b="1" dirty="0" smtClean="0">
                <a:latin typeface="Monotype Corsiva" panose="03010101010201010101" pitchFamily="66" charset="0"/>
              </a:rPr>
              <a:t>E-mail</a:t>
            </a:r>
            <a:r>
              <a:rPr lang="ru-RU" b="1" dirty="0">
                <a:latin typeface="Monotype Corsiva" panose="03010101010201010101" pitchFamily="66" charset="0"/>
              </a:rPr>
              <a:t>:</a:t>
            </a:r>
            <a:r>
              <a:rPr lang="en-US" b="1" dirty="0">
                <a:latin typeface="Monotype Corsiva" panose="03010101010201010101" pitchFamily="66" charset="0"/>
              </a:rPr>
              <a:t>eskfin@mail.kuban.ru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663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КОНТАКТЫ:</a:t>
            </a:r>
          </a:p>
        </p:txBody>
      </p:sp>
    </p:spTree>
    <p:extLst>
      <p:ext uri="{BB962C8B-B14F-4D97-AF65-F5344CB8AC3E}">
        <p14:creationId xmlns:p14="http://schemas.microsoft.com/office/powerpoint/2010/main" val="38614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641401" y="5445224"/>
            <a:ext cx="5736952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Превышение доходов бюджета над его расходами</a:t>
            </a:r>
            <a:endParaRPr lang="ru-RU" sz="2000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1401" y="4437112"/>
            <a:ext cx="5736949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Превышение расходов бюджета над его доходами</a:t>
            </a:r>
            <a:endParaRPr lang="ru-RU" sz="2000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778" y="3392995"/>
            <a:ext cx="5822575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Выплачиваемые из бюджета денежные средства</a:t>
            </a:r>
            <a:endParaRPr lang="ru-RU" sz="2000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5777" y="2348880"/>
            <a:ext cx="5822574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Денежные средства поступающие в бюджет</a:t>
            </a:r>
            <a:endParaRPr lang="ru-RU" sz="2000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8" y="1310280"/>
            <a:ext cx="5822574" cy="6785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Это план доходов и расходов на определенный период</a:t>
            </a:r>
            <a:endParaRPr lang="ru-RU" sz="2000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733"/>
            <a:ext cx="87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Основные понятия,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используемые в бюджетном процессе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1520" y="1207785"/>
            <a:ext cx="2463266" cy="85306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3" y="2204864"/>
            <a:ext cx="2446807" cy="9096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14" y="3284984"/>
            <a:ext cx="2446807" cy="8640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13550" y="2475014"/>
            <a:ext cx="242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6" y="5355050"/>
            <a:ext cx="2430195" cy="88226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8" y="4293096"/>
            <a:ext cx="2446807" cy="93610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415411" y="3532365"/>
            <a:ext cx="224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РАСХОДЫ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411" y="4581522"/>
            <a:ext cx="226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ДЕФИЦИТ БЮДЖЕТА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753" y="5611515"/>
            <a:ext cx="242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ПРОФИЦИТ БЮДЖЕТА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715658" y="5517233"/>
            <a:ext cx="5736949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ru-RU" sz="2000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778" y="3399383"/>
            <a:ext cx="5896829" cy="17578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Дотации – средства, предоставляемые без определения конкретной цели их использования;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Субвенции – средства, предоставляемые на финансирование «переданных» другим уровнем власти бюджетных полномочий;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Субсидии – средства, предоставляемые на условиях долевого </a:t>
            </a:r>
            <a:r>
              <a:rPr lang="ru-RU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софинансирования</a:t>
            </a:r>
            <a:r>
              <a:rPr lang="ru-RU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расходов других бюджетов</a:t>
            </a:r>
            <a:endParaRPr lang="ru-RU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5777" y="2348880"/>
            <a:ext cx="5822574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Средства, предоставляемые одним бюджетом бюджетной системы другому бюджету бюджетной системы</a:t>
            </a:r>
            <a:endParaRPr lang="ru-RU" sz="2000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8" y="1310280"/>
            <a:ext cx="5822574" cy="6785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Ежегодное формирование проектов бюджетов, утверждение и исполнение бюджетов, контроль за их исполнением</a:t>
            </a:r>
            <a:endParaRPr lang="ru-RU" sz="2000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733"/>
            <a:ext cx="878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Основные понятия,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используемые в бюджетном процессе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1520" y="1207785"/>
            <a:ext cx="2463266" cy="85306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БЮДЖЕТНЫЙ ПРОЦЕСС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3" y="2204864"/>
            <a:ext cx="2446807" cy="90963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4" y="3284984"/>
            <a:ext cx="2489308" cy="1944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85917" y="2350621"/>
            <a:ext cx="242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МЕЖБЮДЖЕТНЫЕ ТРАНСФЕРТЫ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8" y="5373216"/>
            <a:ext cx="2521944" cy="115212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474509" y="3717032"/>
            <a:ext cx="2107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ВИДЫ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МЕЖБЮДЖЕТНЫХ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ТРАНСФЕРТОВ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917" y="5642733"/>
            <a:ext cx="252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БЮДЖЕТНАЯ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СИСТЕМА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410" y="116632"/>
            <a:ext cx="830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Основные задачи бюджетной политики</a:t>
            </a:r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ручное управление 3"/>
          <p:cNvSpPr/>
          <p:nvPr/>
        </p:nvSpPr>
        <p:spPr>
          <a:xfrm rot="16200000">
            <a:off x="-2052734" y="3140968"/>
            <a:ext cx="5616623" cy="1152128"/>
          </a:xfrm>
          <a:prstGeom prst="flowChartManualOperati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сбалансированности и устойчивости бюджетной системы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Блок-схема: ручное управление 4"/>
          <p:cNvSpPr/>
          <p:nvPr/>
        </p:nvSpPr>
        <p:spPr>
          <a:xfrm rot="16200000">
            <a:off x="-503673" y="3259120"/>
            <a:ext cx="5254803" cy="1152126"/>
          </a:xfrm>
          <a:prstGeom prst="flowChartManualOperati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Безусловное исполнение целей и задач национальных проектов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Блок-схема: ручное управление 5"/>
          <p:cNvSpPr/>
          <p:nvPr/>
        </p:nvSpPr>
        <p:spPr>
          <a:xfrm rot="16200000">
            <a:off x="935596" y="3258230"/>
            <a:ext cx="5184576" cy="1224136"/>
          </a:xfrm>
          <a:prstGeom prst="flowChartManualOperati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принятых социальных обязательств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 rot="16200000">
            <a:off x="2378822" y="3184937"/>
            <a:ext cx="5317560" cy="1363252"/>
          </a:xfrm>
          <a:prstGeom prst="flowChartManualOperati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Реализация майских указов Президента Российской Федерации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 rot="16200000">
            <a:off x="4073460" y="3074476"/>
            <a:ext cx="5173543" cy="1440160"/>
          </a:xfrm>
          <a:prstGeom prst="flowChartManualOperati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Наращивание налогового потенциала и стимулирование инвестиционной активности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ручное управление 8"/>
          <p:cNvSpPr/>
          <p:nvPr/>
        </p:nvSpPr>
        <p:spPr>
          <a:xfrm rot="16200000">
            <a:off x="5760133" y="3060965"/>
            <a:ext cx="4968555" cy="1440162"/>
          </a:xfrm>
          <a:prstGeom prst="flowChartManualOperation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Обеспечение полноты уплаты налогов и пресечение схем незаконной минимизации налоговых обязательств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 районного бюджета муниципального образования Ейский район на 2024 год и на плановый период 2025 и 2026 годов подготовлен   в соответствии: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23120"/>
            <a:ext cx="4032447" cy="268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65831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с требованиями Бюджетного и Налогового кодексов Российской Федерации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987" y="3573016"/>
            <a:ext cx="43068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7505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решением Совета муниципального образования Ейский район от 23 апреля 2014 года № 194 «Об утверждении Положения о бюджетном процессе в муниципальном образовании Ейский район»</a:t>
            </a:r>
          </a:p>
        </p:txBody>
      </p:sp>
      <p:sp>
        <p:nvSpPr>
          <p:cNvPr id="15" name="TextBox 14"/>
          <p:cNvSpPr txBox="1"/>
          <p:nvPr/>
        </p:nvSpPr>
        <p:spPr>
          <a:xfrm rot="2132302">
            <a:off x="6070803" y="4683315"/>
            <a:ext cx="118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Monotype Corsiva" panose="03010101010201010101" pitchFamily="66" charset="0"/>
              </a:rPr>
              <a:t>Решение</a:t>
            </a:r>
          </a:p>
          <a:p>
            <a:pPr algn="ctr"/>
            <a:r>
              <a:rPr lang="ru-RU" sz="800" b="1" dirty="0" smtClean="0">
                <a:latin typeface="Monotype Corsiva" panose="03010101010201010101" pitchFamily="66" charset="0"/>
              </a:rPr>
              <a:t>Совета МО Ейский район</a:t>
            </a:r>
            <a:endParaRPr lang="ru-RU" sz="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57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При формировании проекта районного бюджета муниципального образования Ейский район на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2024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год и на плановый период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2025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2026 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годов за основу взяты: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8571401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8448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1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262" y="28478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2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886" y="37890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3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978" y="479715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4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902" y="58052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5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758" y="4462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Основные показатели социально-экономического развития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58203"/>
              </p:ext>
            </p:extLst>
          </p:nvPr>
        </p:nvGraphicFramePr>
        <p:xfrm>
          <a:off x="107505" y="413956"/>
          <a:ext cx="8928992" cy="62734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8533"/>
                <a:gridCol w="4013954"/>
                <a:gridCol w="792088"/>
                <a:gridCol w="792088"/>
                <a:gridCol w="792088"/>
                <a:gridCol w="792088"/>
                <a:gridCol w="720080"/>
                <a:gridCol w="648073"/>
              </a:tblGrid>
              <a:tr h="531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п/п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Наименование показателя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Ед.</a:t>
                      </a:r>
                      <a:br>
                        <a:rPr lang="ru-RU" sz="800" b="1">
                          <a:effectLst/>
                        </a:rPr>
                      </a:br>
                      <a:r>
                        <a:rPr lang="ru-RU" sz="800" b="1">
                          <a:effectLst/>
                        </a:rPr>
                        <a:t>изм.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20</a:t>
                      </a:r>
                      <a:r>
                        <a:rPr lang="ru-RU" sz="800" b="1">
                          <a:effectLst/>
                        </a:rPr>
                        <a:t>22 год факт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2023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оценка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прогноз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 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53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1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2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3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4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</a:rPr>
                        <a:t>5</a:t>
                      </a:r>
                      <a:endParaRPr lang="ru-RU" sz="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6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7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8</a:t>
                      </a:r>
                      <a:endParaRPr lang="ru-RU" sz="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97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Среднегодовая численность постоянного населения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тыс. чел.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134,518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134,648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134,915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134,942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135,027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94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Общий объем инвестиций крупных и средних организаций за счет всех источников финансирования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2041,1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2188,0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2354,0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2621,0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2899,1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24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Количество субъектов малого и среднего предпринимательства, которым оказана государственная поддержка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ед.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360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480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480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94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Сальдированный финансовый результат (прибыль минус убыток) крупных и средних предприятий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3687,2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3904,5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4163,1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4478,8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4827,7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46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Прибыль прибыльных крупных и средних организаций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3876,5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4010,7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4265,7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4578,1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4924,4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97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Убытки убыточных крупных и средних организаций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189,3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106,1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102,7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99,2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96,7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97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Удельный вес убыточных организаций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243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Численность безработных граждан, зарегистрированных в государственных учреждениях службы занятости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285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285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46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Уровень регистрируемой безработицы	(на конец периода)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46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Фонд заработной платы крупных и средних организаций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8732,9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9868,2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10707,0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11510,0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12370,0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94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Численность работающих  для расчета среднемесячной заработной платы  крупных и средних организаций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чел.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18,635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18,672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18,747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18,860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18,983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46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заработная плата по крупным и средним организациям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39052,5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44041,9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47594,3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50857,2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54303,0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94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Доля населения с доходами ниже прожиточного минимума в % ко всему </a:t>
                      </a:r>
                      <a:r>
                        <a:rPr lang="ru-RU" sz="800" dirty="0" smtClean="0">
                          <a:effectLst/>
                        </a:rPr>
                        <a:t>населению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%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13,8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13,3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12,7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5584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(промышленное производство (объем отгруженной продукции) по крупным и средним организациям</a:t>
                      </a:r>
                      <a:r>
                        <a:rPr lang="ru-RU" sz="800" dirty="0" smtClean="0">
                          <a:effectLst/>
                        </a:rPr>
                        <a:t>)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млн.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7516,9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3078,9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3243,0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3444,7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3683,2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371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отгруженной продукции собственного производства, выполненных работ и услуг собственными силами по чистым видам экономической деятельности по крупным и средним организациям 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8438000,0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8539100,0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8639500,0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8740300,0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8840200,0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06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Грузооборот транспорта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т/км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4238,21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4238,21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4238,21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4238,21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4238,21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06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Пассажирооборот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пас./км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4140034,9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4140034,9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4140034,9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4140034,9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4140034,9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21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Оборот розничной торговли по крупным и средним организациям всех видов деятельности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13007555,0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15119300,0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16494600,0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17978000,0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19632000,0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406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Объем отгруженной продукции, выполненных услуг собственными силами по хозяйственным видам экономической деятельности по крупным и средним организациям курортно-туристского комплекса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тыс. 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228343,5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221264,9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230115,4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244842,6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261002,5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265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Среднегодовое количество обучающихся в муниципальных общеобразовательных организациях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12683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12931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12793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12793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12793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46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Среднегодовое количество воспитанников в дошкольных образовательных организациях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человек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4931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4827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4848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4848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4848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106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Детские дошкольные учреждения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мест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5959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5959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5959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291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номинальная начисленная заработная плата работников муниципальных общеобразовательных учреждений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41664,0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41850,0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43524,0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43524,0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43524,0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Среднемесячная номинальная начисленная заработная плата работников муниципальных дошкольных образовательных учреждений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36477,0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40291,0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41903,0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41903,0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41903,0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3286" marR="1328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86200" y="1585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5" y="838453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7456"/>
            <a:ext cx="8005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Основные характеристики бюджета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муниципального образования Ейский район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7190" y="831517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87879517"/>
              </p:ext>
            </p:extLst>
          </p:nvPr>
        </p:nvGraphicFramePr>
        <p:xfrm>
          <a:off x="107505" y="3429000"/>
          <a:ext cx="8928991" cy="334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521376"/>
              </p:ext>
            </p:extLst>
          </p:nvPr>
        </p:nvGraphicFramePr>
        <p:xfrm>
          <a:off x="107505" y="1047219"/>
          <a:ext cx="8928991" cy="24030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0199"/>
                <a:gridCol w="1008112"/>
                <a:gridCol w="1008112"/>
                <a:gridCol w="864096"/>
                <a:gridCol w="1008112"/>
                <a:gridCol w="936104"/>
                <a:gridCol w="576064"/>
                <a:gridCol w="576064"/>
                <a:gridCol w="576064"/>
                <a:gridCol w="576064"/>
              </a:tblGrid>
              <a:tr h="3216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(исполнение)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2023* (план)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 2022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2024/  2023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2025/ 2024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2026/ 2025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</a:tr>
              <a:tr h="3292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2 966 202,6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2 982 047,1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3 211 638,3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3 004 346,0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2 899 753,9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</a:tr>
              <a:tr h="4211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  неналоговые доходы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1 161 066,9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1 129 589,5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1 214 582,1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1 223 845,5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1 208 868,3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</a:tr>
              <a:tr h="3982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1 805 135,7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1 852 457,6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1 997 056,2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1 780 500,5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1 690 885,6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107,8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</a:tr>
              <a:tr h="29865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2 939 162,3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3 161 028,6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3 201 638,3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2 994 017,0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2 899 424,9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93,5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</a:tr>
              <a:tr h="3216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  профицит (+)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27 040,3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-178 981,5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10 329,0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329,0 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58" marR="7658" marT="765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7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6317</Words>
  <Application>Microsoft Office PowerPoint</Application>
  <PresentationFormat>Экран (4:3)</PresentationFormat>
  <Paragraphs>2461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объеме налоговых и неналоговых доходов, тыс. руб.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budget3</dc:creator>
  <cp:lastModifiedBy>budget3</cp:lastModifiedBy>
  <cp:revision>65</cp:revision>
  <dcterms:created xsi:type="dcterms:W3CDTF">2023-10-10T10:00:07Z</dcterms:created>
  <dcterms:modified xsi:type="dcterms:W3CDTF">2023-11-20T08:53:57Z</dcterms:modified>
</cp:coreProperties>
</file>