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80" r:id="rId6"/>
    <p:sldId id="287" r:id="rId7"/>
    <p:sldId id="286" r:id="rId8"/>
    <p:sldId id="288" r:id="rId9"/>
    <p:sldId id="289" r:id="rId10"/>
    <p:sldId id="281" r:id="rId11"/>
    <p:sldId id="282" r:id="rId12"/>
    <p:sldId id="283" r:id="rId13"/>
    <p:sldId id="284" r:id="rId14"/>
    <p:sldId id="267" r:id="rId15"/>
    <p:sldId id="268" r:id="rId16"/>
    <p:sldId id="291" r:id="rId17"/>
    <p:sldId id="269" r:id="rId18"/>
    <p:sldId id="270" r:id="rId19"/>
    <p:sldId id="271" r:id="rId20"/>
    <p:sldId id="295" r:id="rId21"/>
    <p:sldId id="294" r:id="rId22"/>
    <p:sldId id="296" r:id="rId23"/>
    <p:sldId id="297" r:id="rId24"/>
    <p:sldId id="290" r:id="rId25"/>
    <p:sldId id="293" r:id="rId2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490303523831926E-2"/>
          <c:y val="6.3315135490588273E-2"/>
          <c:w val="0.78438653626255006"/>
          <c:h val="0.787545894183083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на 1 жителя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16765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15723.3</c:v>
                </c:pt>
                <c:pt idx="1">
                  <c:v>16765</c:v>
                </c:pt>
                <c:pt idx="2">
                  <c:v>16875.099999999999</c:v>
                </c:pt>
                <c:pt idx="3">
                  <c:v>16149.7</c:v>
                </c:pt>
                <c:pt idx="4">
                  <c:v>16137.1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1 жителя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7.5455259605900146E-3"/>
                  <c:y val="1.087418143957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072841536944025E-2"/>
                  <c:y val="-1.24598556288589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6001571132979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091051921180029E-2"/>
                  <c:y val="-1.08741814395704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16067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163893458124054E-2"/>
                  <c:y val="-1.6311272159355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15972.1</c:v>
                </c:pt>
                <c:pt idx="1">
                  <c:v>16935.3</c:v>
                </c:pt>
                <c:pt idx="2">
                  <c:v>16758.099999999999</c:v>
                </c:pt>
                <c:pt idx="3">
                  <c:v>16067</c:v>
                </c:pt>
                <c:pt idx="4">
                  <c:v>16063.8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2589056"/>
        <c:axId val="121005760"/>
        <c:axId val="0"/>
      </c:bar3DChart>
      <c:catAx>
        <c:axId val="132589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1005760"/>
        <c:crosses val="autoZero"/>
        <c:auto val="1"/>
        <c:lblAlgn val="ctr"/>
        <c:lblOffset val="100"/>
        <c:noMultiLvlLbl val="0"/>
      </c:catAx>
      <c:valAx>
        <c:axId val="12100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2589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04161175658032"/>
          <c:y val="9.4917476093925493E-2"/>
          <c:w val="0.1566913887582595"/>
          <c:h val="0.4730654231854672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explosion val="13"/>
          <c:dPt>
            <c:idx val="0"/>
            <c:bubble3D val="0"/>
            <c:explosion val="7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0"/>
            <c:bubble3D val="0"/>
          </c:dPt>
          <c:dLbls>
            <c:dLbl>
              <c:idx val="0"/>
              <c:layout>
                <c:manualLayout>
                  <c:x val="6.5011461196216452E-2"/>
                  <c:y val="0.2869905746189948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5595267086459552"/>
                  <c:y val="-2.778506336601619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4618069648510432"/>
                  <c:y val="2.687824014910964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9053525336599106"/>
                  <c:y val="0.127541200839709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12443545790196577"/>
                  <c:y val="0.107909584818283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4.6789705410535024E-2"/>
                  <c:y val="1.19976896934658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8.9134283472297918E-2"/>
                  <c:y val="0.1147667092641060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7.5331562936076291E-2"/>
                  <c:y val="8.696741574914758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8.7310735642580767E-2"/>
                  <c:y val="9.14024788361412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1.1498111705109027E-2"/>
                  <c:y val="0.1228753829584200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5.9688672936501493E-2"/>
                  <c:y val="9.24864813585048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05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налог на имущество организаций</c:v>
                </c:pt>
                <c:pt idx="7">
                  <c:v>ЕНВД</c:v>
                </c:pt>
                <c:pt idx="8">
                  <c:v>НВОС</c:v>
                </c:pt>
                <c:pt idx="9">
                  <c:v>прочие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61.4</c:v>
                </c:pt>
                <c:pt idx="1">
                  <c:v>1.6</c:v>
                </c:pt>
                <c:pt idx="2">
                  <c:v>2.2999999999999998</c:v>
                </c:pt>
                <c:pt idx="3">
                  <c:v>1.6</c:v>
                </c:pt>
                <c:pt idx="4">
                  <c:v>12.7</c:v>
                </c:pt>
                <c:pt idx="5">
                  <c:v>2.1</c:v>
                </c:pt>
                <c:pt idx="6">
                  <c:v>0.6</c:v>
                </c:pt>
                <c:pt idx="7">
                  <c:v>7.6</c:v>
                </c:pt>
                <c:pt idx="8">
                  <c:v>0.7</c:v>
                </c:pt>
                <c:pt idx="9">
                  <c:v>2.6</c:v>
                </c:pt>
                <c:pt idx="10">
                  <c:v>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317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49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164905776619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0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3.453560010161108E-2"/>
                  <c:y val="0.290078503840270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3602874762469128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2.0590578202432999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6946118982683622"/>
                  <c:y val="0.109514077602759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7.6459344241611327E-2"/>
                  <c:y val="6.83216816643342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0310417363589257"/>
                  <c:y val="-6.68149652585674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0.12981190156304745"/>
                  <c:y val="-4.31951642692094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0.12846220387848079"/>
                  <c:y val="2.65104285319100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6436929151354656E-2"/>
                  <c:y val="9.8546524636313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3.0762249723274536E-3"/>
                  <c:y val="0.19505849903993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5.6934404130936029E-3"/>
                  <c:y val="9.77962174960134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1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65.5</c:v>
                </c:pt>
                <c:pt idx="1">
                  <c:v>1.7</c:v>
                </c:pt>
                <c:pt idx="2">
                  <c:v>0.3</c:v>
                </c:pt>
                <c:pt idx="3">
                  <c:v>1.6</c:v>
                </c:pt>
                <c:pt idx="4">
                  <c:v>12.9</c:v>
                </c:pt>
                <c:pt idx="5">
                  <c:v>1.7</c:v>
                </c:pt>
                <c:pt idx="6">
                  <c:v>2.2999999999999998</c:v>
                </c:pt>
                <c:pt idx="7">
                  <c:v>0.8</c:v>
                </c:pt>
                <c:pt idx="8">
                  <c:v>1.1000000000000001</c:v>
                </c:pt>
                <c:pt idx="9">
                  <c:v>0.6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24226939353046759"/>
                  <c:y val="4.814799531233664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3437986557836676"/>
                  <c:y val="-9.2592579091195816E-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22762650176215493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0499304309091149"/>
                  <c:y val="-0.1407413034789583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3281276612470027E-3"/>
                  <c:y val="-0.1629632308306750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397729243911067"/>
                  <c:y val="-0.1777778976701811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9700939379249816"/>
                  <c:y val="-0.14259257180044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21830901253815818"/>
                  <c:y val="-6.2963099597098268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9967298596826802"/>
                  <c:y val="-4.0741318060466894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20366706407955246"/>
                  <c:y val="-3.148147689100664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21165343849489707"/>
                  <c:y val="3.888888321830210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21564615404771575"/>
                  <c:y val="0.1074072459307018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.1610670929029045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.15041691668741075"/>
                  <c:y val="0.18333330660056771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512804119119053"/>
                  <c:y val="0.1648146449672433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Культура</c:v>
                </c:pt>
                <c:pt idx="13">
                  <c:v>Государственное управление</c:v>
                </c:pt>
                <c:pt idx="14">
                  <c:v>Образование</c:v>
                </c:pt>
                <c:pt idx="15">
                  <c:v>Спорт</c:v>
                </c:pt>
                <c:pt idx="16">
                  <c:v>Здравоохранение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2.1</c:v>
                </c:pt>
                <c:pt idx="1">
                  <c:v>5.9</c:v>
                </c:pt>
                <c:pt idx="2">
                  <c:v>11.2</c:v>
                </c:pt>
                <c:pt idx="3">
                  <c:v>1.3</c:v>
                </c:pt>
                <c:pt idx="4">
                  <c:v>16</c:v>
                </c:pt>
                <c:pt idx="5">
                  <c:v>2.8</c:v>
                </c:pt>
                <c:pt idx="6">
                  <c:v>3.7</c:v>
                </c:pt>
                <c:pt idx="7">
                  <c:v>1.3</c:v>
                </c:pt>
                <c:pt idx="8">
                  <c:v>12.9</c:v>
                </c:pt>
                <c:pt idx="9">
                  <c:v>1.2</c:v>
                </c:pt>
                <c:pt idx="10">
                  <c:v>4</c:v>
                </c:pt>
                <c:pt idx="11">
                  <c:v>5.6</c:v>
                </c:pt>
                <c:pt idx="12">
                  <c:v>1</c:v>
                </c:pt>
                <c:pt idx="13">
                  <c:v>14.7</c:v>
                </c:pt>
                <c:pt idx="14">
                  <c:v>7.3</c:v>
                </c:pt>
                <c:pt idx="15">
                  <c:v>1</c:v>
                </c:pt>
                <c:pt idx="1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67321364894332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6.7263972303730962E-2"/>
                  <c:y val="-4.3787470541636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05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14.2</c:v>
                </c:pt>
                <c:pt idx="1">
                  <c:v>9.1999999999999993</c:v>
                </c:pt>
                <c:pt idx="2">
                  <c:v>7.5</c:v>
                </c:pt>
                <c:pt idx="3">
                  <c:v>5.8</c:v>
                </c:pt>
                <c:pt idx="4">
                  <c:v>4.2</c:v>
                </c:pt>
                <c:pt idx="5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553856"/>
        <c:axId val="161653312"/>
      </c:lineChart>
      <c:catAx>
        <c:axId val="162553856"/>
        <c:scaling>
          <c:orientation val="minMax"/>
        </c:scaling>
        <c:delete val="1"/>
        <c:axPos val="b"/>
        <c:majorTickMark val="out"/>
        <c:minorTickMark val="none"/>
        <c:tickLblPos val="nextTo"/>
        <c:crossAx val="161653312"/>
        <c:crosses val="autoZero"/>
        <c:auto val="1"/>
        <c:lblAlgn val="ctr"/>
        <c:lblOffset val="100"/>
        <c:noMultiLvlLbl val="0"/>
      </c:catAx>
      <c:valAx>
        <c:axId val="161653312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2553856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61.3</c:v>
                </c:pt>
                <c:pt idx="1">
                  <c:v>51.3</c:v>
                </c:pt>
                <c:pt idx="2">
                  <c:v>41.3</c:v>
                </c:pt>
                <c:pt idx="3">
                  <c:v>31.3</c:v>
                </c:pt>
                <c:pt idx="4">
                  <c:v>21.3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numFmt formatCode="#,##0.0" sourceLinked="0"/>
              <c:spPr/>
              <c:txPr>
                <a:bodyPr rot="0" vert="horz"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556416"/>
        <c:axId val="161655040"/>
        <c:axId val="0"/>
      </c:bar3DChart>
      <c:catAx>
        <c:axId val="16255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61655040"/>
        <c:crosses val="autoZero"/>
        <c:auto val="1"/>
        <c:lblAlgn val="ctr"/>
        <c:lblOffset val="100"/>
        <c:noMultiLvlLbl val="0"/>
      </c:catAx>
      <c:valAx>
        <c:axId val="161655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2556416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804EB-C8BA-466F-ABC1-8242C1A886D6}" type="doc">
      <dgm:prSet loTypeId="urn:microsoft.com/office/officeart/2005/8/layout/matrix1" loCatId="matrix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0047F1-44E4-4DB9-86C6-8D0EC43FEC36}">
      <dgm:prSet phldrT="[Текст]"/>
      <dgm:spPr>
        <a:solidFill>
          <a:schemeClr val="bg1"/>
        </a:solidFill>
      </dgm:spPr>
      <dgm:t>
        <a:bodyPr/>
        <a:lstStyle/>
        <a:p>
          <a:r>
            <a:rPr lang="ru-RU" b="1" dirty="0" smtClean="0"/>
            <a:t>Районный бюджет</a:t>
          </a:r>
          <a:endParaRPr lang="ru-RU" b="1" dirty="0"/>
        </a:p>
      </dgm:t>
    </dgm:pt>
    <dgm:pt modelId="{610044A8-F595-49C9-90FB-FBE504EF6D5B}" type="parTrans" cxnId="{B7C2FBCE-7769-4AE6-A762-FF13A60BCCE0}">
      <dgm:prSet/>
      <dgm:spPr/>
      <dgm:t>
        <a:bodyPr/>
        <a:lstStyle/>
        <a:p>
          <a:endParaRPr lang="ru-RU"/>
        </a:p>
      </dgm:t>
    </dgm:pt>
    <dgm:pt modelId="{A941E670-6978-40FA-B7BF-D76941994E7D}" type="sibTrans" cxnId="{B7C2FBCE-7769-4AE6-A762-FF13A60BCCE0}">
      <dgm:prSet/>
      <dgm:spPr/>
      <dgm:t>
        <a:bodyPr/>
        <a:lstStyle/>
        <a:p>
          <a:endParaRPr lang="ru-RU"/>
        </a:p>
      </dgm:t>
    </dgm:pt>
    <dgm:pt modelId="{B172F63A-353F-4D64-9406-18CA213C163A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Дотации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191 534,7 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152 082,3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152 290,2</a:t>
          </a:r>
          <a:endParaRPr lang="ru-RU" b="1" dirty="0">
            <a:solidFill>
              <a:schemeClr val="tx1"/>
            </a:solidFill>
          </a:endParaRPr>
        </a:p>
      </dgm:t>
    </dgm:pt>
    <dgm:pt modelId="{DC48109F-F1DF-4AC0-B4E0-80881C44EC7C}" type="parTrans" cxnId="{E74376C0-8415-4239-A061-ECBF2BA4F21C}">
      <dgm:prSet/>
      <dgm:spPr/>
      <dgm:t>
        <a:bodyPr/>
        <a:lstStyle/>
        <a:p>
          <a:endParaRPr lang="ru-RU"/>
        </a:p>
      </dgm:t>
    </dgm:pt>
    <dgm:pt modelId="{0F90B822-180A-4429-82F0-10183C58512D}" type="sibTrans" cxnId="{E74376C0-8415-4239-A061-ECBF2BA4F21C}">
      <dgm:prSet/>
      <dgm:spPr/>
      <dgm:t>
        <a:bodyPr/>
        <a:lstStyle/>
        <a:p>
          <a:endParaRPr lang="ru-RU"/>
        </a:p>
      </dgm:t>
    </dgm:pt>
    <dgm:pt modelId="{2EFFDA1E-6F4E-4543-88D4-BEE6D7974C3A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Субсидии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107 007,3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102 276,9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86 011,8</a:t>
          </a:r>
          <a:endParaRPr lang="ru-RU" b="1" dirty="0">
            <a:solidFill>
              <a:schemeClr val="tx1"/>
            </a:solidFill>
          </a:endParaRPr>
        </a:p>
      </dgm:t>
    </dgm:pt>
    <dgm:pt modelId="{181A1ACC-4A13-453A-A25D-C0FA7C6BA2A1}" type="parTrans" cxnId="{5E2E62E6-FD14-468C-BDFA-74C78E63B3B8}">
      <dgm:prSet/>
      <dgm:spPr/>
      <dgm:t>
        <a:bodyPr/>
        <a:lstStyle/>
        <a:p>
          <a:endParaRPr lang="ru-RU"/>
        </a:p>
      </dgm:t>
    </dgm:pt>
    <dgm:pt modelId="{79772819-B93B-4EE4-8EE0-E24EA0ABA755}" type="sibTrans" cxnId="{5E2E62E6-FD14-468C-BDFA-74C78E63B3B8}">
      <dgm:prSet/>
      <dgm:spPr/>
      <dgm:t>
        <a:bodyPr/>
        <a:lstStyle/>
        <a:p>
          <a:endParaRPr lang="ru-RU"/>
        </a:p>
      </dgm:t>
    </dgm:pt>
    <dgm:pt modelId="{3E7664AE-BAFC-4A64-BFD9-5F5BC6DA1789}">
      <dgm:prSet phldrT="[Текст]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Субвенции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1 121 666,5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1 125 442,8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1 141 409,1</a:t>
          </a:r>
          <a:endParaRPr lang="ru-RU" b="1" dirty="0">
            <a:solidFill>
              <a:schemeClr val="tx1"/>
            </a:solidFill>
          </a:endParaRPr>
        </a:p>
      </dgm:t>
    </dgm:pt>
    <dgm:pt modelId="{B7970C66-0BF6-4474-925F-9F2C196B8679}" type="parTrans" cxnId="{4D15AC8E-2CF8-4026-90B6-D6080D012A28}">
      <dgm:prSet/>
      <dgm:spPr/>
      <dgm:t>
        <a:bodyPr/>
        <a:lstStyle/>
        <a:p>
          <a:endParaRPr lang="ru-RU"/>
        </a:p>
      </dgm:t>
    </dgm:pt>
    <dgm:pt modelId="{E70D0D2C-7AD6-435C-A719-CE09D08D07A7}" type="sibTrans" cxnId="{4D15AC8E-2CF8-4026-90B6-D6080D012A28}">
      <dgm:prSet/>
      <dgm:spPr/>
      <dgm:t>
        <a:bodyPr/>
        <a:lstStyle/>
        <a:p>
          <a:endParaRPr lang="ru-RU"/>
        </a:p>
      </dgm:t>
    </dgm:pt>
    <dgm:pt modelId="{6975885F-B2B1-44D6-9F5A-0747613A59A5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Иные межбюджетные трансферты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1 909,6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1 302,2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1 302,2 </a:t>
          </a:r>
          <a:endParaRPr lang="ru-RU" b="1" dirty="0">
            <a:solidFill>
              <a:schemeClr val="tx1"/>
            </a:solidFill>
          </a:endParaRPr>
        </a:p>
      </dgm:t>
    </dgm:pt>
    <dgm:pt modelId="{C109D2B8-7CFE-4FF4-98B8-569C0B4B8C5F}" type="parTrans" cxnId="{4666B23D-462A-4774-B723-5DD79CDA104E}">
      <dgm:prSet/>
      <dgm:spPr/>
      <dgm:t>
        <a:bodyPr/>
        <a:lstStyle/>
        <a:p>
          <a:endParaRPr lang="ru-RU"/>
        </a:p>
      </dgm:t>
    </dgm:pt>
    <dgm:pt modelId="{5F60EDFE-D51B-4908-8520-0E991E1CDD84}" type="sibTrans" cxnId="{4666B23D-462A-4774-B723-5DD79CDA104E}">
      <dgm:prSet/>
      <dgm:spPr/>
      <dgm:t>
        <a:bodyPr/>
        <a:lstStyle/>
        <a:p>
          <a:endParaRPr lang="ru-RU"/>
        </a:p>
      </dgm:t>
    </dgm:pt>
    <dgm:pt modelId="{3A8BCCC2-3B23-44A8-9F54-69461A07D6E4}" type="pres">
      <dgm:prSet presAssocID="{288804EB-C8BA-466F-ABC1-8242C1A886D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E887-62EE-4FCE-9227-1EDD2A194A04}" type="pres">
      <dgm:prSet presAssocID="{288804EB-C8BA-466F-ABC1-8242C1A886D6}" presName="matrix" presStyleCnt="0"/>
      <dgm:spPr/>
    </dgm:pt>
    <dgm:pt modelId="{DF3CD557-B97B-4E33-88F8-90D7F9DED577}" type="pres">
      <dgm:prSet presAssocID="{288804EB-C8BA-466F-ABC1-8242C1A886D6}" presName="tile1" presStyleLbl="node1" presStyleIdx="0" presStyleCnt="4"/>
      <dgm:spPr/>
      <dgm:t>
        <a:bodyPr/>
        <a:lstStyle/>
        <a:p>
          <a:endParaRPr lang="ru-RU"/>
        </a:p>
      </dgm:t>
    </dgm:pt>
    <dgm:pt modelId="{4120D074-182A-4B9C-8C57-7AECCECEE161}" type="pres">
      <dgm:prSet presAssocID="{288804EB-C8BA-466F-ABC1-8242C1A886D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46EDE-87D7-4686-90F9-D2DF42B031AC}" type="pres">
      <dgm:prSet presAssocID="{288804EB-C8BA-466F-ABC1-8242C1A886D6}" presName="tile2" presStyleLbl="node1" presStyleIdx="1" presStyleCnt="4"/>
      <dgm:spPr/>
      <dgm:t>
        <a:bodyPr/>
        <a:lstStyle/>
        <a:p>
          <a:endParaRPr lang="ru-RU"/>
        </a:p>
      </dgm:t>
    </dgm:pt>
    <dgm:pt modelId="{D16F3267-FBD2-4D2F-BE53-37EA557A7348}" type="pres">
      <dgm:prSet presAssocID="{288804EB-C8BA-466F-ABC1-8242C1A886D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C50A8-6A22-43EA-965C-E1CE9A046F84}" type="pres">
      <dgm:prSet presAssocID="{288804EB-C8BA-466F-ABC1-8242C1A886D6}" presName="tile3" presStyleLbl="node1" presStyleIdx="2" presStyleCnt="4"/>
      <dgm:spPr/>
      <dgm:t>
        <a:bodyPr/>
        <a:lstStyle/>
        <a:p>
          <a:endParaRPr lang="ru-RU"/>
        </a:p>
      </dgm:t>
    </dgm:pt>
    <dgm:pt modelId="{FFF6B3A8-AD20-43AC-93D5-BCB3ADF6F209}" type="pres">
      <dgm:prSet presAssocID="{288804EB-C8BA-466F-ABC1-8242C1A886D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A1AAA-6C1A-4EEF-A39F-EFE4B43A9FA5}" type="pres">
      <dgm:prSet presAssocID="{288804EB-C8BA-466F-ABC1-8242C1A886D6}" presName="tile4" presStyleLbl="node1" presStyleIdx="3" presStyleCnt="4"/>
      <dgm:spPr/>
      <dgm:t>
        <a:bodyPr/>
        <a:lstStyle/>
        <a:p>
          <a:endParaRPr lang="ru-RU"/>
        </a:p>
      </dgm:t>
    </dgm:pt>
    <dgm:pt modelId="{B2547052-6480-4E2F-AD63-F5285959A025}" type="pres">
      <dgm:prSet presAssocID="{288804EB-C8BA-466F-ABC1-8242C1A886D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51982-F266-4236-B6E4-36EAC2AEA616}" type="pres">
      <dgm:prSet presAssocID="{288804EB-C8BA-466F-ABC1-8242C1A886D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B7C2FBCE-7769-4AE6-A762-FF13A60BCCE0}" srcId="{288804EB-C8BA-466F-ABC1-8242C1A886D6}" destId="{3E0047F1-44E4-4DB9-86C6-8D0EC43FEC36}" srcOrd="0" destOrd="0" parTransId="{610044A8-F595-49C9-90FB-FBE504EF6D5B}" sibTransId="{A941E670-6978-40FA-B7BF-D76941994E7D}"/>
    <dgm:cxn modelId="{E74376C0-8415-4239-A061-ECBF2BA4F21C}" srcId="{3E0047F1-44E4-4DB9-86C6-8D0EC43FEC36}" destId="{B172F63A-353F-4D64-9406-18CA213C163A}" srcOrd="0" destOrd="0" parTransId="{DC48109F-F1DF-4AC0-B4E0-80881C44EC7C}" sibTransId="{0F90B822-180A-4429-82F0-10183C58512D}"/>
    <dgm:cxn modelId="{1F8DB3B7-AF4A-496F-992A-31CF3C9B8BA7}" type="presOf" srcId="{6975885F-B2B1-44D6-9F5A-0747613A59A5}" destId="{D97A1AAA-6C1A-4EEF-A39F-EFE4B43A9FA5}" srcOrd="0" destOrd="0" presId="urn:microsoft.com/office/officeart/2005/8/layout/matrix1"/>
    <dgm:cxn modelId="{F594175E-D2CA-4FD3-ACF3-B22D7B11F682}" type="presOf" srcId="{B172F63A-353F-4D64-9406-18CA213C163A}" destId="{4120D074-182A-4B9C-8C57-7AECCECEE161}" srcOrd="1" destOrd="0" presId="urn:microsoft.com/office/officeart/2005/8/layout/matrix1"/>
    <dgm:cxn modelId="{A43362A2-E44F-4668-88BA-FDFCF013E3F0}" type="presOf" srcId="{6975885F-B2B1-44D6-9F5A-0747613A59A5}" destId="{B2547052-6480-4E2F-AD63-F5285959A025}" srcOrd="1" destOrd="0" presId="urn:microsoft.com/office/officeart/2005/8/layout/matrix1"/>
    <dgm:cxn modelId="{C8842383-79E2-472C-B187-D622B08528B4}" type="presOf" srcId="{B172F63A-353F-4D64-9406-18CA213C163A}" destId="{DF3CD557-B97B-4E33-88F8-90D7F9DED577}" srcOrd="0" destOrd="0" presId="urn:microsoft.com/office/officeart/2005/8/layout/matrix1"/>
    <dgm:cxn modelId="{DF3CF01A-9A0D-4F00-BF21-7741B564EFD1}" type="presOf" srcId="{2EFFDA1E-6F4E-4543-88D4-BEE6D7974C3A}" destId="{97146EDE-87D7-4686-90F9-D2DF42B031AC}" srcOrd="0" destOrd="0" presId="urn:microsoft.com/office/officeart/2005/8/layout/matrix1"/>
    <dgm:cxn modelId="{5E2E62E6-FD14-468C-BDFA-74C78E63B3B8}" srcId="{3E0047F1-44E4-4DB9-86C6-8D0EC43FEC36}" destId="{2EFFDA1E-6F4E-4543-88D4-BEE6D7974C3A}" srcOrd="1" destOrd="0" parTransId="{181A1ACC-4A13-453A-A25D-C0FA7C6BA2A1}" sibTransId="{79772819-B93B-4EE4-8EE0-E24EA0ABA755}"/>
    <dgm:cxn modelId="{4666B23D-462A-4774-B723-5DD79CDA104E}" srcId="{3E0047F1-44E4-4DB9-86C6-8D0EC43FEC36}" destId="{6975885F-B2B1-44D6-9F5A-0747613A59A5}" srcOrd="3" destOrd="0" parTransId="{C109D2B8-7CFE-4FF4-98B8-569C0B4B8C5F}" sibTransId="{5F60EDFE-D51B-4908-8520-0E991E1CDD84}"/>
    <dgm:cxn modelId="{A7315CEB-22F2-4FF8-850C-A76DAF9FC545}" type="presOf" srcId="{3E7664AE-BAFC-4A64-BFD9-5F5BC6DA1789}" destId="{E4BC50A8-6A22-43EA-965C-E1CE9A046F84}" srcOrd="0" destOrd="0" presId="urn:microsoft.com/office/officeart/2005/8/layout/matrix1"/>
    <dgm:cxn modelId="{5B11DD3D-83A5-40F1-941B-41BC13CF1284}" type="presOf" srcId="{3E0047F1-44E4-4DB9-86C6-8D0EC43FEC36}" destId="{1E851982-F266-4236-B6E4-36EAC2AEA616}" srcOrd="0" destOrd="0" presId="urn:microsoft.com/office/officeart/2005/8/layout/matrix1"/>
    <dgm:cxn modelId="{48C29F18-BECB-40B8-AD19-53B6316CF6A4}" type="presOf" srcId="{3E7664AE-BAFC-4A64-BFD9-5F5BC6DA1789}" destId="{FFF6B3A8-AD20-43AC-93D5-BCB3ADF6F209}" srcOrd="1" destOrd="0" presId="urn:microsoft.com/office/officeart/2005/8/layout/matrix1"/>
    <dgm:cxn modelId="{6BC3727F-9641-44E6-9A49-D3D662EC265E}" type="presOf" srcId="{288804EB-C8BA-466F-ABC1-8242C1A886D6}" destId="{3A8BCCC2-3B23-44A8-9F54-69461A07D6E4}" srcOrd="0" destOrd="0" presId="urn:microsoft.com/office/officeart/2005/8/layout/matrix1"/>
    <dgm:cxn modelId="{4D15AC8E-2CF8-4026-90B6-D6080D012A28}" srcId="{3E0047F1-44E4-4DB9-86C6-8D0EC43FEC36}" destId="{3E7664AE-BAFC-4A64-BFD9-5F5BC6DA1789}" srcOrd="2" destOrd="0" parTransId="{B7970C66-0BF6-4474-925F-9F2C196B8679}" sibTransId="{E70D0D2C-7AD6-435C-A719-CE09D08D07A7}"/>
    <dgm:cxn modelId="{FB3893B9-CE32-4374-9510-D0FB98D253A2}" type="presOf" srcId="{2EFFDA1E-6F4E-4543-88D4-BEE6D7974C3A}" destId="{D16F3267-FBD2-4D2F-BE53-37EA557A7348}" srcOrd="1" destOrd="0" presId="urn:microsoft.com/office/officeart/2005/8/layout/matrix1"/>
    <dgm:cxn modelId="{A7D65C43-8FC6-4741-A9CE-AEAD228E4597}" type="presParOf" srcId="{3A8BCCC2-3B23-44A8-9F54-69461A07D6E4}" destId="{E9CBE887-62EE-4FCE-9227-1EDD2A194A04}" srcOrd="0" destOrd="0" presId="urn:microsoft.com/office/officeart/2005/8/layout/matrix1"/>
    <dgm:cxn modelId="{68E25B7E-BE92-4EBA-9001-E990BCE82417}" type="presParOf" srcId="{E9CBE887-62EE-4FCE-9227-1EDD2A194A04}" destId="{DF3CD557-B97B-4E33-88F8-90D7F9DED577}" srcOrd="0" destOrd="0" presId="urn:microsoft.com/office/officeart/2005/8/layout/matrix1"/>
    <dgm:cxn modelId="{4B180C45-B8BA-45CC-9E33-0DC64CDA4AEB}" type="presParOf" srcId="{E9CBE887-62EE-4FCE-9227-1EDD2A194A04}" destId="{4120D074-182A-4B9C-8C57-7AECCECEE161}" srcOrd="1" destOrd="0" presId="urn:microsoft.com/office/officeart/2005/8/layout/matrix1"/>
    <dgm:cxn modelId="{7EF11156-81B5-4AD5-9D60-BE1032A9C7B7}" type="presParOf" srcId="{E9CBE887-62EE-4FCE-9227-1EDD2A194A04}" destId="{97146EDE-87D7-4686-90F9-D2DF42B031AC}" srcOrd="2" destOrd="0" presId="urn:microsoft.com/office/officeart/2005/8/layout/matrix1"/>
    <dgm:cxn modelId="{318BCF6C-96BB-493C-BE8C-512D550646FC}" type="presParOf" srcId="{E9CBE887-62EE-4FCE-9227-1EDD2A194A04}" destId="{D16F3267-FBD2-4D2F-BE53-37EA557A7348}" srcOrd="3" destOrd="0" presId="urn:microsoft.com/office/officeart/2005/8/layout/matrix1"/>
    <dgm:cxn modelId="{DCC76356-94F3-4B1F-9D00-9FDB75F9A0A1}" type="presParOf" srcId="{E9CBE887-62EE-4FCE-9227-1EDD2A194A04}" destId="{E4BC50A8-6A22-43EA-965C-E1CE9A046F84}" srcOrd="4" destOrd="0" presId="urn:microsoft.com/office/officeart/2005/8/layout/matrix1"/>
    <dgm:cxn modelId="{B1AB53ED-2667-4FBA-B5C4-1280515343B9}" type="presParOf" srcId="{E9CBE887-62EE-4FCE-9227-1EDD2A194A04}" destId="{FFF6B3A8-AD20-43AC-93D5-BCB3ADF6F209}" srcOrd="5" destOrd="0" presId="urn:microsoft.com/office/officeart/2005/8/layout/matrix1"/>
    <dgm:cxn modelId="{6FF34838-B651-423E-BFCC-A08D5F7946EE}" type="presParOf" srcId="{E9CBE887-62EE-4FCE-9227-1EDD2A194A04}" destId="{D97A1AAA-6C1A-4EEF-A39F-EFE4B43A9FA5}" srcOrd="6" destOrd="0" presId="urn:microsoft.com/office/officeart/2005/8/layout/matrix1"/>
    <dgm:cxn modelId="{E3DF976A-F8AB-4EBF-B741-CB452EFDE843}" type="presParOf" srcId="{E9CBE887-62EE-4FCE-9227-1EDD2A194A04}" destId="{B2547052-6480-4E2F-AD63-F5285959A025}" srcOrd="7" destOrd="0" presId="urn:microsoft.com/office/officeart/2005/8/layout/matrix1"/>
    <dgm:cxn modelId="{7E6F6C6D-901D-4826-9FC4-C42E2FA243A6}" type="presParOf" srcId="{3A8BCCC2-3B23-44A8-9F54-69461A07D6E4}" destId="{1E851982-F266-4236-B6E4-36EAC2AEA61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CD557-B97B-4E33-88F8-90D7F9DED577}">
      <dsp:nvSpPr>
        <dsp:cNvPr id="0" name=""/>
        <dsp:cNvSpPr/>
      </dsp:nvSpPr>
      <dsp:spPr>
        <a:xfrm rot="16200000">
          <a:off x="963603" y="-963603"/>
          <a:ext cx="2429277" cy="4356484"/>
        </a:xfrm>
        <a:prstGeom prst="round1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Дотации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191 534,7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152 082,3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152 290,2</a:t>
          </a:r>
          <a:endParaRPr lang="ru-RU" sz="2000" b="1" kern="1200" dirty="0">
            <a:solidFill>
              <a:schemeClr val="tx1"/>
            </a:solidFill>
          </a:endParaRPr>
        </a:p>
      </dsp:txBody>
      <dsp:txXfrm rot="5400000">
        <a:off x="0" y="0"/>
        <a:ext cx="4356484" cy="1821957"/>
      </dsp:txXfrm>
    </dsp:sp>
    <dsp:sp modelId="{97146EDE-87D7-4686-90F9-D2DF42B031AC}">
      <dsp:nvSpPr>
        <dsp:cNvPr id="0" name=""/>
        <dsp:cNvSpPr/>
      </dsp:nvSpPr>
      <dsp:spPr>
        <a:xfrm>
          <a:off x="4356484" y="0"/>
          <a:ext cx="4356484" cy="2429277"/>
        </a:xfrm>
        <a:prstGeom prst="round1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Субсидии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107 007,3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102 276,9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86 011,8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356484" y="0"/>
        <a:ext cx="4356484" cy="1821957"/>
      </dsp:txXfrm>
    </dsp:sp>
    <dsp:sp modelId="{E4BC50A8-6A22-43EA-965C-E1CE9A046F84}">
      <dsp:nvSpPr>
        <dsp:cNvPr id="0" name=""/>
        <dsp:cNvSpPr/>
      </dsp:nvSpPr>
      <dsp:spPr>
        <a:xfrm rot="10800000">
          <a:off x="0" y="2429277"/>
          <a:ext cx="4356484" cy="2429277"/>
        </a:xfrm>
        <a:prstGeom prst="round1Rect">
          <a:avLst/>
        </a:prstGeom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81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Субвенции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1 121 666,5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1 125 442,8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1 141 409,1</a:t>
          </a:r>
          <a:endParaRPr lang="ru-RU" sz="2000" b="1" kern="1200" dirty="0">
            <a:solidFill>
              <a:schemeClr val="tx1"/>
            </a:solidFill>
          </a:endParaRPr>
        </a:p>
      </dsp:txBody>
      <dsp:txXfrm rot="10800000">
        <a:off x="0" y="3036596"/>
        <a:ext cx="4356484" cy="1821957"/>
      </dsp:txXfrm>
    </dsp:sp>
    <dsp:sp modelId="{D97A1AAA-6C1A-4EEF-A39F-EFE4B43A9FA5}">
      <dsp:nvSpPr>
        <dsp:cNvPr id="0" name=""/>
        <dsp:cNvSpPr/>
      </dsp:nvSpPr>
      <dsp:spPr>
        <a:xfrm rot="5400000">
          <a:off x="5320087" y="1465673"/>
          <a:ext cx="2429277" cy="4356484"/>
        </a:xfrm>
        <a:prstGeom prst="round1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Иные межбюджетные трансферты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1 909,6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1 302,2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1 302,2 </a:t>
          </a:r>
          <a:endParaRPr lang="ru-RU" sz="2000" b="1" kern="1200" dirty="0">
            <a:solidFill>
              <a:schemeClr val="tx1"/>
            </a:solidFill>
          </a:endParaRPr>
        </a:p>
      </dsp:txBody>
      <dsp:txXfrm rot="-5400000">
        <a:off x="4356484" y="3036596"/>
        <a:ext cx="4356484" cy="1821957"/>
      </dsp:txXfrm>
    </dsp:sp>
    <dsp:sp modelId="{1E851982-F266-4236-B6E4-36EAC2AEA616}">
      <dsp:nvSpPr>
        <dsp:cNvPr id="0" name=""/>
        <dsp:cNvSpPr/>
      </dsp:nvSpPr>
      <dsp:spPr>
        <a:xfrm>
          <a:off x="3049538" y="1821957"/>
          <a:ext cx="2613890" cy="1214638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Районный бюджет</a:t>
          </a:r>
          <a:endParaRPr lang="ru-RU" sz="2000" b="1" kern="1200" dirty="0"/>
        </a:p>
      </dsp:txBody>
      <dsp:txXfrm>
        <a:off x="3108832" y="1881251"/>
        <a:ext cx="2495302" cy="1096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0.33133</cdr:x>
      <cdr:y>0.43126</cdr:y>
    </cdr:from>
    <cdr:to>
      <cdr:x>0.36151</cdr:x>
      <cdr:y>0.47151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1203" y="2957608"/>
          <a:ext cx="287943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11,2%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0.46855</cdr:x>
      <cdr:y>0.26793</cdr:y>
    </cdr:from>
    <cdr:to>
      <cdr:x>0.50944</cdr:x>
      <cdr:y>0.30868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470400" y="1837456"/>
          <a:ext cx="390127" cy="279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0.68505</cdr:x>
      <cdr:y>0.67667</cdr:y>
    </cdr:from>
    <cdr:to>
      <cdr:x>0.7256</cdr:x>
      <cdr:y>0.73055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35971" y="4640582"/>
          <a:ext cx="386882" cy="3695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0.5758</cdr:x>
      <cdr:y>0.25049</cdr:y>
    </cdr:from>
    <cdr:to>
      <cdr:x>0.61744</cdr:x>
      <cdr:y>0.29099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493663" y="1717827"/>
          <a:ext cx="397282" cy="2777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0.61512</cdr:x>
      <cdr:y>0.28229</cdr:y>
    </cdr:from>
    <cdr:to>
      <cdr:x>0.65701</cdr:x>
      <cdr:y>0.32254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868742" y="1935976"/>
          <a:ext cx="399667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0.62986</cdr:x>
      <cdr:y>0.32544</cdr:y>
    </cdr:from>
    <cdr:to>
      <cdr:x>0.67174</cdr:x>
      <cdr:y>0.36644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009368" y="2231852"/>
          <a:ext cx="399667" cy="2811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0.54933</cdr:x>
      <cdr:y>0.78603</cdr:y>
    </cdr:from>
    <cdr:to>
      <cdr:x>0.58988</cdr:x>
      <cdr:y>0.83966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62562" y="5402611"/>
          <a:ext cx="427431" cy="3695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14,7%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0.34594</cdr:x>
      <cdr:y>0.30776</cdr:y>
    </cdr:from>
    <cdr:to>
      <cdr:x>0.39901</cdr:x>
      <cdr:y>0.34751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300561" y="2110631"/>
          <a:ext cx="506363" cy="272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0.38005</cdr:x>
      <cdr:y>0.78049</cdr:y>
    </cdr:from>
    <cdr:to>
      <cdr:x>0.40947</cdr:x>
      <cdr:y>0.82049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25977" y="5352574"/>
          <a:ext cx="28069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0.66606</cdr:x>
      <cdr:y>0.7373</cdr:y>
    </cdr:from>
    <cdr:to>
      <cdr:x>0.69524</cdr:x>
      <cdr:y>0.7773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354802" y="5056384"/>
          <a:ext cx="27840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2670919"/>
            <a:ext cx="910850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5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Бюджет для граждан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6176" y="3501008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40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к </a:t>
            </a:r>
            <a:r>
              <a:rPr lang="ru-RU" altLang="ru-RU" sz="40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решению Совета </a:t>
            </a:r>
            <a:r>
              <a:rPr lang="ru-RU" altLang="ru-RU" sz="40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муниципального образования Ейский район </a:t>
            </a:r>
            <a:r>
              <a:rPr lang="ru-RU" altLang="ru-RU" sz="40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от 9 декабря 2020 года № 321 </a:t>
            </a:r>
          </a:p>
          <a:p>
            <a:pPr lvl="0" algn="ctr">
              <a:defRPr/>
            </a:pPr>
            <a:r>
              <a:rPr lang="ru-RU" altLang="ru-RU" sz="40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«О районном бюджете на </a:t>
            </a:r>
            <a:r>
              <a:rPr lang="ru-RU" altLang="ru-RU" sz="40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2021 год и</a:t>
            </a:r>
            <a:r>
              <a:rPr lang="en-US" altLang="ru-RU" sz="40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altLang="ru-RU" sz="40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на плановый период </a:t>
            </a:r>
            <a:r>
              <a:rPr lang="ru-RU" altLang="ru-RU" sz="40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2022 и 2023 годов»</a:t>
            </a:r>
            <a:endParaRPr lang="en-US" altLang="ru-RU" sz="40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19685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3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4614"/>
            <a:ext cx="4644008" cy="3022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  <a:softEdge rad="1270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783">
            <a:off x="-419701" y="1513131"/>
            <a:ext cx="3230189" cy="323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4883" y="-20764"/>
            <a:ext cx="4450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ЧТО ТАКОЕ БЮДЖЕТ?</a:t>
            </a:r>
            <a:endParaRPr lang="ru-RU" sz="48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085" y="692696"/>
            <a:ext cx="7113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БЮДЖЕТ</a:t>
            </a:r>
            <a:r>
              <a:rPr lang="ru-RU" dirty="0" smtClean="0"/>
              <a:t> -</a:t>
            </a:r>
            <a:r>
              <a:rPr lang="ru-RU" sz="1650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предназначенных для финансового обеспечения задач и функций государства и местного самоуправления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1547664" y="5013176"/>
            <a:ext cx="6264696" cy="1767064"/>
          </a:xfrm>
          <a:prstGeom prst="flowChartMultidocumen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Бюджет муниципального образования Ейский район – это главный документ района, в котором закрепляются все планируемые на очередной финансовый год и на плановый период доходы и расходы с целью решения вопросов местного значения </a:t>
            </a:r>
            <a:endParaRPr lang="ru-RU" sz="1600" dirty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sphomerun.com/hubfs/Stock%20images/Doubtful%20business%20man%20in%203D%20with%20a%20question%20mark%20-%20isolated%20on%20white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sphomerun.com/hubfs/Stock%20images/Doubtful%20business%20man%20in%203D%20with%20a%20question%20mark%20-%20isolated%20on%20white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44007"/>
            <a:ext cx="55034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00FF"/>
                </a:solidFill>
                <a:latin typeface="Bahnschrift Condensed" panose="020B0502040204020203" pitchFamily="34" charset="0"/>
              </a:rPr>
              <a:t>КАКИЕ </a:t>
            </a:r>
            <a:r>
              <a:rPr lang="ru-RU" sz="4400" b="1" dirty="0" smtClean="0">
                <a:solidFill>
                  <a:srgbClr val="0000FF"/>
                </a:solidFill>
                <a:latin typeface="Bahnschrift Condensed" panose="020B0502040204020203" pitchFamily="34" charset="0"/>
              </a:rPr>
              <a:t> БЫВАЮТ БЮДЖЕТЫ?</a:t>
            </a:r>
            <a:endParaRPr lang="ru-RU" sz="4400" dirty="0">
              <a:solidFill>
                <a:srgbClr val="0000FF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771800" y="753532"/>
            <a:ext cx="846650" cy="6858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732240" y="717366"/>
            <a:ext cx="720080" cy="72196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154785" y="753532"/>
            <a:ext cx="0" cy="4572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46" y="1274593"/>
            <a:ext cx="1578461" cy="125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29" y="982133"/>
            <a:ext cx="1601608" cy="1601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8" y="3157538"/>
            <a:ext cx="312102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61045"/>
            <a:ext cx="19875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12" y="3337516"/>
            <a:ext cx="2079625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51346" y="2391120"/>
            <a:ext cx="2201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06580" y="1308600"/>
            <a:ext cx="3401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 ПУБЛИЧНО – ПРАВОВЫХ ОБРАЗОВАНИЙ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44298" y="2383580"/>
            <a:ext cx="3171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3558173" y="2276872"/>
            <a:ext cx="797803" cy="90532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43" y="3700463"/>
            <a:ext cx="12017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6380" y="4821739"/>
            <a:ext cx="2848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(федеральный бюджет, бюджеты государственных внебюджетных фондов РФ)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90962" y="5478436"/>
            <a:ext cx="3033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(региональные бюджеты, бюджеты территориальных фондов обязательного медицинского страхования)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022682" y="5400798"/>
            <a:ext cx="21930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</a:t>
            </a:r>
          </a:p>
          <a:p>
            <a:pPr lvl="0" algn="ctr"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(местные бюджеты муниципальных районов, городских округов, городских и сельских поселений)</a:t>
            </a: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46832">
            <a:off x="4693642" y="2475868"/>
            <a:ext cx="5921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29974">
            <a:off x="5479282" y="2177455"/>
            <a:ext cx="1000125" cy="115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27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31096"/>
            <a:ext cx="6415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ПРИ СОСТАВЛЕНИИ ПРОЕКТА РАЙОННОГО </a:t>
            </a:r>
          </a:p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БЮДЖЕТА УЧТЕНЫ:</a:t>
            </a:r>
            <a:endParaRPr lang="ru-RU" sz="36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5" y="1326760"/>
            <a:ext cx="892899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Бюджетный и налоговый кодекс Российской Федерации;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Проект закона Краснодарского края «О краевом бюджете на 2021 год и на плановый период 2022 и 2023 годов»;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Решение Совета муниципального образования Ейский район от   23 апреля 2014 года № 194 «Об утверждении Положения о бюджетном процессе в муниципальном образовании Ейский район»;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Основные направления бюджетной и налоговой политики муниципального образования Ейский район на 2021 и на плановый период 2022 и 2023 годов;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Основные показатели прогноза социально – экономического развития муниципального образования Ейский район;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Иные правовые акты Российской Федерации, Краснодарского края, муниципального образования Ейский район.</a:t>
            </a:r>
          </a:p>
          <a:p>
            <a:pPr algn="just"/>
            <a:endParaRPr lang="ru-RU" sz="2200" dirty="0" smtClean="0">
              <a:latin typeface="Franklin Gothic Medium" panose="020B0603020102020204" pitchFamily="34" charset="0"/>
            </a:endParaRPr>
          </a:p>
          <a:p>
            <a:pPr algn="just"/>
            <a:endParaRPr lang="ru-RU" sz="22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Блок-схема: ручное управление 4"/>
          <p:cNvSpPr/>
          <p:nvPr/>
        </p:nvSpPr>
        <p:spPr>
          <a:xfrm>
            <a:off x="102139" y="5444074"/>
            <a:ext cx="7401748" cy="6750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20650" tIns="0" rIns="121847" bIns="0" spcCol="1270" anchor="ctr"/>
          <a:lstStyle/>
          <a:p>
            <a:pPr defTabSz="8445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ru-RU" sz="1900" b="1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Блок-схема: ручное управление 14"/>
          <p:cNvSpPr/>
          <p:nvPr/>
        </p:nvSpPr>
        <p:spPr>
          <a:xfrm rot="5400000">
            <a:off x="5256399" y="-955981"/>
            <a:ext cx="1123440" cy="6651760"/>
          </a:xfrm>
          <a:prstGeom prst="flowChartManualOperation">
            <a:avLst/>
          </a:prstGeom>
          <a:gradFill rotWithShape="1">
            <a:gsLst>
              <a:gs pos="0">
                <a:srgbClr val="4BACC6">
                  <a:hueOff val="-9933876"/>
                  <a:satOff val="39811"/>
                  <a:lumOff val="8628"/>
                  <a:alphaOff val="0"/>
                  <a:shade val="51000"/>
                  <a:satMod val="130000"/>
                </a:srgbClr>
              </a:gs>
              <a:gs pos="80000">
                <a:srgbClr val="4BACC6">
                  <a:hueOff val="-9933876"/>
                  <a:satOff val="39811"/>
                  <a:lumOff val="8628"/>
                  <a:alphaOff val="0"/>
                  <a:shade val="93000"/>
                  <a:satMod val="130000"/>
                </a:srgbClr>
              </a:gs>
              <a:gs pos="100000">
                <a:srgbClr val="4BACC6">
                  <a:hueOff val="-9933876"/>
                  <a:satOff val="39811"/>
                  <a:lumOff val="8628"/>
                  <a:alphaOff val="0"/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</p:sp>
      <p:grpSp>
        <p:nvGrpSpPr>
          <p:cNvPr id="7" name="Группа 6"/>
          <p:cNvGrpSpPr/>
          <p:nvPr/>
        </p:nvGrpSpPr>
        <p:grpSpPr>
          <a:xfrm>
            <a:off x="53984" y="954107"/>
            <a:ext cx="7344231" cy="1292976"/>
            <a:chOff x="3930505" y="-1"/>
            <a:chExt cx="1746124" cy="4680520"/>
          </a:xfrm>
          <a:scene3d>
            <a:camera prst="orthographicFront"/>
            <a:lightRig rig="flat" dir="t"/>
          </a:scene3d>
        </p:grpSpPr>
        <p:sp>
          <p:nvSpPr>
            <p:cNvPr id="8" name="Блок-схема: ручное управление 7"/>
            <p:cNvSpPr/>
            <p:nvPr/>
          </p:nvSpPr>
          <p:spPr>
            <a:xfrm rot="16200000">
              <a:off x="2463307" y="1467197"/>
              <a:ext cx="4680520" cy="1746123"/>
            </a:xfrm>
            <a:prstGeom prst="flowChartManualOperation">
              <a:avLst/>
            </a:prstGeom>
            <a:gradFill rotWithShape="1">
              <a:gsLst>
                <a:gs pos="0">
                  <a:srgbClr val="4BACC6">
                    <a:hueOff val="-6622584"/>
                    <a:satOff val="26541"/>
                    <a:lumOff val="5752"/>
                    <a:alphaOff val="0"/>
                    <a:shade val="51000"/>
                    <a:satMod val="130000"/>
                  </a:srgbClr>
                </a:gs>
                <a:gs pos="80000">
                  <a:srgbClr val="4BACC6">
                    <a:hueOff val="-6622584"/>
                    <a:satOff val="26541"/>
                    <a:lumOff val="5752"/>
                    <a:alphaOff val="0"/>
                    <a:shade val="93000"/>
                    <a:satMod val="130000"/>
                  </a:srgbClr>
                </a:gs>
                <a:gs pos="100000">
                  <a:srgbClr val="4BACC6">
                    <a:hueOff val="-6622584"/>
                    <a:satOff val="26541"/>
                    <a:lumOff val="5752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</p:sp>
        <p:sp>
          <p:nvSpPr>
            <p:cNvPr id="9" name="Блок-схема: ручное управление 4"/>
            <p:cNvSpPr/>
            <p:nvPr/>
          </p:nvSpPr>
          <p:spPr>
            <a:xfrm>
              <a:off x="3956176" y="313359"/>
              <a:ext cx="1720453" cy="419100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lIns="120650" tIns="0" rIns="121847" bIns="0" spcCol="1270" anchor="ctr"/>
            <a:lstStyle/>
            <a:p>
              <a:pPr defTabSz="8445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>
                  <a:solidFill>
                    <a:sysClr val="windowText" lastClr="000000"/>
                  </a:solidFill>
                  <a:latin typeface="+mn-lt"/>
                </a:rPr>
                <a:t>обеспечение населения доступными и качественными государственными и муниципальными услугами, социальными гарантиями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957949" y="0"/>
            <a:ext cx="8300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latin typeface="Arial Black" panose="020B0A04020102020204" pitchFamily="34" charset="0"/>
              </a:rPr>
              <a:t>Основные приоритеты бюджетной политики:</a:t>
            </a:r>
          </a:p>
        </p:txBody>
      </p:sp>
      <p:sp>
        <p:nvSpPr>
          <p:cNvPr id="6" name="Блок-схема: ручное управление 4"/>
          <p:cNvSpPr/>
          <p:nvPr/>
        </p:nvSpPr>
        <p:spPr>
          <a:xfrm>
            <a:off x="3755070" y="1139497"/>
            <a:ext cx="5388929" cy="10152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01600" tIns="0" rIns="101600" bIns="0" spcCol="1270" anchor="ctr"/>
          <a:lstStyle/>
          <a:p>
            <a:pPr>
              <a:defRPr/>
            </a:pPr>
            <a:endParaRPr lang="ru-RU" sz="1600" b="1" dirty="0">
              <a:latin typeface="Arial" charset="0"/>
            </a:endParaRPr>
          </a:p>
        </p:txBody>
      </p:sp>
      <p:sp>
        <p:nvSpPr>
          <p:cNvPr id="17" name="Блок-схема: ручное управление 4"/>
          <p:cNvSpPr/>
          <p:nvPr/>
        </p:nvSpPr>
        <p:spPr>
          <a:xfrm>
            <a:off x="2989105" y="2047410"/>
            <a:ext cx="6154895" cy="64497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20650" tIns="0" rIns="121847" bIns="0" spcCol="1270" anchor="ctr"/>
          <a:lstStyle/>
          <a:p>
            <a:pPr algn="r" defTabSz="8445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Arial" charset="0"/>
              </a:rPr>
              <a:t>адресное решение социальных вопросов, </a:t>
            </a:r>
            <a:r>
              <a:rPr lang="ru-RU" sz="1600" b="1" dirty="0">
                <a:latin typeface="+mn-lt"/>
              </a:rPr>
              <a:t>создание благоприятных и комфортных условий для проживания</a:t>
            </a:r>
            <a:endParaRPr lang="ru-RU" sz="16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904" y="2771879"/>
            <a:ext cx="79375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Основные приоритеты налоговой политики: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07971" y="3140968"/>
            <a:ext cx="7512189" cy="1444228"/>
            <a:chOff x="3930505" y="1"/>
            <a:chExt cx="1746124" cy="4680520"/>
          </a:xfrm>
          <a:solidFill>
            <a:srgbClr val="FF6600"/>
          </a:solidFill>
          <a:scene3d>
            <a:camera prst="orthographicFront"/>
            <a:lightRig rig="flat" dir="t"/>
          </a:scene3d>
        </p:grpSpPr>
        <p:sp>
          <p:nvSpPr>
            <p:cNvPr id="20" name="Блок-схема: ручное управление 19"/>
            <p:cNvSpPr/>
            <p:nvPr/>
          </p:nvSpPr>
          <p:spPr>
            <a:xfrm rot="16200000">
              <a:off x="2463307" y="1467199"/>
              <a:ext cx="4680520" cy="1746123"/>
            </a:xfrm>
            <a:prstGeom prst="flowChartManualOperation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</p:sp>
        <p:sp>
          <p:nvSpPr>
            <p:cNvPr id="21" name="Блок-схема: ручное управление 4"/>
            <p:cNvSpPr/>
            <p:nvPr/>
          </p:nvSpPr>
          <p:spPr>
            <a:xfrm>
              <a:off x="3956176" y="313359"/>
              <a:ext cx="1720453" cy="419100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lIns="120650" tIns="0" rIns="121847" bIns="0" spcCol="1270" anchor="ctr"/>
            <a:lstStyle/>
            <a:p>
              <a:pPr defTabSz="8445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 b="1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4114" name="Прямоугольник 23"/>
          <p:cNvSpPr>
            <a:spLocks noChangeArrowheads="1"/>
          </p:cNvSpPr>
          <p:nvPr/>
        </p:nvSpPr>
        <p:spPr bwMode="auto">
          <a:xfrm>
            <a:off x="205807" y="3384655"/>
            <a:ext cx="693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/>
              <a:t>создание условий для дальнейшего расширения потенциала сбалансированного развития Ейского района</a:t>
            </a:r>
          </a:p>
        </p:txBody>
      </p:sp>
      <p:sp>
        <p:nvSpPr>
          <p:cNvPr id="25" name="Блок-схема: ручное управление 24"/>
          <p:cNvSpPr/>
          <p:nvPr/>
        </p:nvSpPr>
        <p:spPr>
          <a:xfrm rot="5400000">
            <a:off x="4226402" y="1007806"/>
            <a:ext cx="1397701" cy="7968282"/>
          </a:xfrm>
          <a:prstGeom prst="flowChartManualOperation">
            <a:avLst/>
          </a:prstGeom>
          <a:solidFill>
            <a:srgbClr val="FFC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</p:sp>
      <p:sp>
        <p:nvSpPr>
          <p:cNvPr id="4118" name="Прямоугольник 25"/>
          <p:cNvSpPr>
            <a:spLocks noChangeArrowheads="1"/>
          </p:cNvSpPr>
          <p:nvPr/>
        </p:nvSpPr>
        <p:spPr bwMode="auto">
          <a:xfrm>
            <a:off x="1306856" y="4452990"/>
            <a:ext cx="76025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обеспечение роста доходной части консолидированного бюджета МО Ейский район  за счет повышения качества администрирования доходов бюджета и собираемости налогов, эффективного использования муниципального имущества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29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33" y="980728"/>
            <a:ext cx="8621539" cy="57441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7925" y="-29653"/>
            <a:ext cx="74975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ОСНОВНЫЕ НАПРАВЛЕНИЯ БЮДЖЕТНОЙ ПОЛИТИКИ НА </a:t>
            </a:r>
          </a:p>
          <a:p>
            <a:pPr algn="ctr"/>
            <a:r>
              <a:rPr lang="ru-RU" sz="32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2021-2023 ГОДЫ</a:t>
            </a:r>
            <a:endParaRPr lang="ru-RU" sz="3200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683568" y="5013176"/>
            <a:ext cx="3600400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Обеспечение прозрачности (открытости) бюджетного процесса, осуществляемого в Ейском районе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Куб 5"/>
          <p:cNvSpPr/>
          <p:nvPr/>
        </p:nvSpPr>
        <p:spPr>
          <a:xfrm>
            <a:off x="1883866" y="4077072"/>
            <a:ext cx="369624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Совершенствование межбюджетных отношений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7" name="Куб 6"/>
          <p:cNvSpPr/>
          <p:nvPr/>
        </p:nvSpPr>
        <p:spPr>
          <a:xfrm>
            <a:off x="3131840" y="3140968"/>
            <a:ext cx="374441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Повышение эффективности бюджетных расходов, качества оказания муниципальных услуг               (выполнения работ)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Куб 7"/>
          <p:cNvSpPr/>
          <p:nvPr/>
        </p:nvSpPr>
        <p:spPr>
          <a:xfrm>
            <a:off x="4456496" y="2204864"/>
            <a:ext cx="374441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Развитие программно-целевых методов планирования, основанных на проектных принципах управления, финансового менеджмента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Куб 8"/>
          <p:cNvSpPr/>
          <p:nvPr/>
        </p:nvSpPr>
        <p:spPr>
          <a:xfrm>
            <a:off x="5580112" y="1268760"/>
            <a:ext cx="3456384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Обеспечение долгосрочной сбалансированности и устойчивости районного бюджета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7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-99392"/>
            <a:ext cx="77155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ПОКАЗАТЕЛИ СОЦИАЛЬНО-ЭКОНОМИЧЕСКОГО РАЗВИТИЯ</a:t>
            </a:r>
            <a:b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ЕЙСКОГО РАЙОНА</a:t>
            </a:r>
            <a:endParaRPr lang="ru-RU" sz="32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12506"/>
              </p:ext>
            </p:extLst>
          </p:nvPr>
        </p:nvGraphicFramePr>
        <p:xfrm>
          <a:off x="107504" y="1074140"/>
          <a:ext cx="8928992" cy="5671633"/>
        </p:xfrm>
        <a:graphic>
          <a:graphicData uri="http://schemas.openxmlformats.org/drawingml/2006/table">
            <a:tbl>
              <a:tblPr firstRow="1" firstCol="1" bandRow="1"/>
              <a:tblGrid>
                <a:gridCol w="302418"/>
                <a:gridCol w="4738142"/>
                <a:gridCol w="648072"/>
                <a:gridCol w="648072"/>
                <a:gridCol w="576064"/>
                <a:gridCol w="648072"/>
                <a:gridCol w="648072"/>
                <a:gridCol w="720080"/>
              </a:tblGrid>
              <a:tr h="383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b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изм.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год </a:t>
                      </a:r>
                      <a:endParaRPr lang="ru-RU" sz="8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Среднегодовая численность постоянного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134,594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134,766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135,074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135,650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136,408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1131,9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1450,0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1207,2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1587,6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1685,4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1841,6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1954,6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Прибыль прибыльных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1498,8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1820,9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1864,4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1958,1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2057,4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Убытки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233,3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Удельный вес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регистрируемой безработицы	(на конец периода)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7270,7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7536,8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7875,4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8292,7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8765,6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20,136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20,079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20,204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20,237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30089,9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30306,3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32685,1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34204,0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36095,6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предприятиям</a:t>
                      </a: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4089,0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3468,5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3658,5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3870,3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4124,6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Ввод в действие жилых домов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кв. м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4926,5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5428,1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5512,6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5623,8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5759,4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1661,0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1790,0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1930,0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8 683 400,0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7 945 000,0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9 526 100,0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10 194 500,0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10 941 600,0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261 779,6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151 000,0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199 500,0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200 497,5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201 499,9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Детские дошкольные учреждения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6147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6157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6177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6187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27971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28019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22667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22745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25888" y="1514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4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5088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ОСНОВНЫЕ ПАРАМЕТРЫ РАЙОННОГО БЮДЖЕТА</a:t>
            </a:r>
            <a:endParaRPr lang="ru-RU" sz="4000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0352" y="764704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Monotype Corsiva" panose="03010101010201010101" pitchFamily="66" charset="0"/>
              </a:rPr>
              <a:t>тыс. рублей</a:t>
            </a:r>
            <a:endParaRPr lang="ru-RU" sz="1400" b="1" i="1" dirty="0"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369" y="3933056"/>
            <a:ext cx="892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Показатели в соответствии с решением Совета муниципального образования Ейский район от 28.10.2020 года  № 305 «О внесении изменений в решение Совета муниципального образования Ейский район от 6 декабря 2019 года № 242 «О районном бюджете на 2020 год и на плановый период 2021 и 2022 годов»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249443"/>
              </p:ext>
            </p:extLst>
          </p:nvPr>
        </p:nvGraphicFramePr>
        <p:xfrm>
          <a:off x="260314" y="1067528"/>
          <a:ext cx="8683099" cy="2842331"/>
        </p:xfrm>
        <a:graphic>
          <a:graphicData uri="http://schemas.openxmlformats.org/drawingml/2006/table">
            <a:tbl>
              <a:tblPr/>
              <a:tblGrid>
                <a:gridCol w="1554307"/>
                <a:gridCol w="864096"/>
                <a:gridCol w="864096"/>
                <a:gridCol w="792088"/>
                <a:gridCol w="792088"/>
                <a:gridCol w="864096"/>
                <a:gridCol w="720080"/>
                <a:gridCol w="720080"/>
                <a:gridCol w="720080"/>
                <a:gridCol w="792088"/>
              </a:tblGrid>
              <a:tr h="38213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(исполнение)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2022/ 2021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2023/ 2022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2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2 116 255,6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2 259 357,6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2 279 392,3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2 190 702,6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2 201 233,5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106,8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41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  неналоговые доходы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822 109,4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815 213,0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857 274,2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809 598,4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820 220,2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1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1 294 146,2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1 444 144,6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1 422 118,1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1 381 104,2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1 381 013,3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2 149 750,8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2 282 300,2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2 263 581,0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2 179 485,7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2 191 233,5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1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   профицит (+)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-33 495,2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-22 942,6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15 811,3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11 216,9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89039593"/>
              </p:ext>
            </p:extLst>
          </p:nvPr>
        </p:nvGraphicFramePr>
        <p:xfrm>
          <a:off x="137369" y="4437112"/>
          <a:ext cx="8928991" cy="2335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5772" y="4440887"/>
            <a:ext cx="618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5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41715" y="-39254"/>
            <a:ext cx="5040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БЕЗВОЗМЕЗДНЫЕ ПОСТУПЛЕНИЯ</a:t>
            </a:r>
          </a:p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в 2021-2023 годах</a:t>
            </a:r>
            <a:endParaRPr lang="ru-RU" sz="36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788261"/>
              </p:ext>
            </p:extLst>
          </p:nvPr>
        </p:nvGraphicFramePr>
        <p:xfrm>
          <a:off x="251520" y="1484784"/>
          <a:ext cx="8712968" cy="4858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64288" y="1099302"/>
            <a:ext cx="145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тыс. рублей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35816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666007"/>
              </p:ext>
            </p:extLst>
          </p:nvPr>
        </p:nvGraphicFramePr>
        <p:xfrm>
          <a:off x="251520" y="831850"/>
          <a:ext cx="5173662" cy="35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2" name="Text Box 32"/>
          <p:cNvSpPr txBox="1">
            <a:spLocks noChangeArrowheads="1"/>
          </p:cNvSpPr>
          <p:nvPr/>
        </p:nvSpPr>
        <p:spPr bwMode="auto">
          <a:xfrm>
            <a:off x="2339752" y="5589240"/>
            <a:ext cx="172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202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3" name="Text Box 32"/>
          <p:cNvSpPr txBox="1">
            <a:spLocks noChangeArrowheads="1"/>
          </p:cNvSpPr>
          <p:nvPr/>
        </p:nvSpPr>
        <p:spPr bwMode="auto">
          <a:xfrm>
            <a:off x="4499992" y="1080400"/>
            <a:ext cx="1730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1290861" y="0"/>
            <a:ext cx="7432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Структура налоговых и неналоговых доходов районного бюджета, %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891760"/>
              </p:ext>
            </p:extLst>
          </p:nvPr>
        </p:nvGraphicFramePr>
        <p:xfrm>
          <a:off x="3802063" y="2924944"/>
          <a:ext cx="5341937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20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660193"/>
              </p:ext>
            </p:extLst>
          </p:nvPr>
        </p:nvGraphicFramePr>
        <p:xfrm>
          <a:off x="-1" y="763867"/>
          <a:ext cx="9144000" cy="6094133"/>
        </p:xfrm>
        <a:graphic>
          <a:graphicData uri="http://schemas.openxmlformats.org/drawingml/2006/table">
            <a:tbl>
              <a:tblPr/>
              <a:tblGrid>
                <a:gridCol w="2185696"/>
                <a:gridCol w="764229"/>
                <a:gridCol w="733661"/>
                <a:gridCol w="733661"/>
                <a:gridCol w="733661"/>
                <a:gridCol w="810082"/>
                <a:gridCol w="813903"/>
                <a:gridCol w="810082"/>
                <a:gridCol w="810082"/>
                <a:gridCol w="748943"/>
              </a:tblGrid>
              <a:tr h="1307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Факт за 2019 год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Бюджет района по годам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Темпы роста %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Оценка 2020г.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2021г.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2022г.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2023г.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 / 2019 оценка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2021 / 2020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2022/2021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 / 2022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Налоговые доходы-всего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678 145,8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697 486,0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729 179,2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678 700,2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684 997,3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прибыль организаций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14 148,9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13 940,0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14 220,0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14 505,0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14 790,0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доходы физических лиц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487 680,5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521 932,0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561 813,0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527 890,0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530 659,0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уплаты акцизов на нефтепродукты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1 418,1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1 466,0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1 116,2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1 151,2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1 331,8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56 164,9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58 200,0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98 525,0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100 940,0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103 320,0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94 216,6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FFC000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сельскохозяйственный налог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9 376,5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14 298,0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14 835,0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15 337,5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1 144,9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и имущество организаций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4 698,0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4 740,0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4 770,0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4 800,0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FABF8F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ГОСУДАРСТВЕННАЯ ПОШЛИНА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13 950,3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13 250,0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13 367,0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13 459,0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13 559,0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Неналоговые доходы - всего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143 963,6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152 728,3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128 095,0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130 898,2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135 222,9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Арендная плата за земли до разграничения государственной  собственности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101 120,6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107 816,5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110 479,0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114 149,7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118 070,1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Арендная плата за земли находящиеся  в  муниципальной собственности  района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361,5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effectLst/>
                          <a:latin typeface="Calibri"/>
                        </a:rPr>
                        <a:t>222,4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09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сдачи в аренду имущества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1 936,5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1 854,0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1 909,6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Платежи от государственных и муниципальных унитарных предприятий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5 749,7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6 292,6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6 554,0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6 805,0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7 078,0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50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оказания   платных услуг и компенсации затрат государства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4 307,4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1 486,0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1 439,0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43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552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12 072,4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19 600,0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2 173,0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2 208,4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2 250,2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536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ШТРАФЫ, САНКЦИИ, ВОЗМЕЩЕНИЕ УЩЕРБА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18 119,6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1 738,0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1 756,6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1 773,6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неналоговые доходы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ДОХОДОВ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822 109,4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850 214,3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857 274,2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809 598,4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820 220,2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323528" y="7938"/>
            <a:ext cx="9129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</a:t>
            </a:r>
            <a:r>
              <a:rPr lang="ru-RU" altLang="ru-RU" sz="1600" b="1" dirty="0" smtClean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. руб</a:t>
            </a:r>
            <a:r>
              <a:rPr lang="ru-RU" altLang="ru-RU" sz="16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.</a:t>
            </a:r>
            <a:endParaRPr lang="ru-RU" altLang="ru-RU" sz="1600" b="1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2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180619"/>
              </p:ext>
            </p:extLst>
          </p:nvPr>
        </p:nvGraphicFramePr>
        <p:xfrm>
          <a:off x="-396875" y="-26988"/>
          <a:ext cx="9540875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695325" y="115888"/>
            <a:ext cx="8340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454753" y="1878101"/>
            <a:ext cx="482600" cy="1809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4627" y="2674938"/>
            <a:ext cx="838200" cy="1809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527175" y="3992563"/>
            <a:ext cx="676275" cy="698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92275" y="4610100"/>
            <a:ext cx="674688" cy="714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33675" y="5376563"/>
            <a:ext cx="6731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113934" y="6018212"/>
            <a:ext cx="674688" cy="1952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485443" y="5997575"/>
            <a:ext cx="750887" cy="2365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630193" y="4983103"/>
            <a:ext cx="750888" cy="2365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873785" y="4409431"/>
            <a:ext cx="863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934200" y="3751263"/>
            <a:ext cx="657225" cy="1397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6900068" y="3068638"/>
            <a:ext cx="639763" cy="8096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434642" y="1268760"/>
            <a:ext cx="577518" cy="3123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5867984" y="1517650"/>
            <a:ext cx="701675" cy="2571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215827" y="2047006"/>
            <a:ext cx="575498" cy="858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6145423" y="2928144"/>
            <a:ext cx="54133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12,9%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1" name="TextBox 1"/>
          <p:cNvSpPr txBox="1">
            <a:spLocks noChangeArrowheads="1"/>
          </p:cNvSpPr>
          <p:nvPr/>
        </p:nvSpPr>
        <p:spPr bwMode="auto">
          <a:xfrm>
            <a:off x="6407689" y="3727659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6299784" y="4087812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4,0%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635896" y="5445125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7,3%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2746375" y="4757738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8,0%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395538" y="384175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5,9%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381250" y="436880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2,1%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63988" y="3459163"/>
            <a:ext cx="11874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332537" y="5383213"/>
            <a:ext cx="595313" cy="43338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2570956" y="5734050"/>
            <a:ext cx="674687" cy="12382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00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4"/>
          <p:cNvSpPr txBox="1">
            <a:spLocks/>
          </p:cNvSpPr>
          <p:nvPr/>
        </p:nvSpPr>
        <p:spPr bwMode="auto">
          <a:xfrm>
            <a:off x="603250" y="0"/>
            <a:ext cx="8350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 доходах районного бюджета</a:t>
            </a:r>
            <a:endParaRPr lang="ru-RU" altLang="ru-RU" b="1" dirty="0">
              <a:solidFill>
                <a:srgbClr val="006600"/>
              </a:solidFill>
              <a:latin typeface="Arial Black" pitchFamily="34" charset="0"/>
            </a:endParaRPr>
          </a:p>
        </p:txBody>
      </p:sp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21428" y="1268759"/>
            <a:ext cx="9122572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годы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опирались на консервативную оценку доходного потенциала муниципального образования Ейский район с учетом следующих изменений в законодательстве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Российской Федерации и Краснодарского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края: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дополнительный  норматив отчислений  от налога на доходы физических лиц  в бюджет района 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составит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11,53%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, прирост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2,42%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2020 году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9,11%),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2021 год 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8,65%,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2022 год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– 8,16%;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отмена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единого налога на вмененный доход; 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увеличение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норматива отчислений по налогу, взимаемому в связи с применением упрощенной системы налогообложения до 35%.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8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933"/>
            <a:ext cx="8460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84137"/>
              </p:ext>
            </p:extLst>
          </p:nvPr>
        </p:nvGraphicFramePr>
        <p:xfrm>
          <a:off x="179512" y="1268760"/>
          <a:ext cx="8856984" cy="5456043"/>
        </p:xfrm>
        <a:graphic>
          <a:graphicData uri="http://schemas.openxmlformats.org/drawingml/2006/table">
            <a:tbl>
              <a:tblPr/>
              <a:tblGrid>
                <a:gridCol w="388671"/>
                <a:gridCol w="2275625"/>
                <a:gridCol w="792088"/>
                <a:gridCol w="792088"/>
                <a:gridCol w="792088"/>
                <a:gridCol w="864096"/>
                <a:gridCol w="690972"/>
                <a:gridCol w="565339"/>
                <a:gridCol w="565339"/>
                <a:gridCol w="565339"/>
                <a:gridCol w="565339"/>
              </a:tblGrid>
              <a:tr h="1615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(факт)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год*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162 605,5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183 298,5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203 121,6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184 651,5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179 756,4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873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7 255,8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7 329,5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7 337,0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7 080,2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6 961,1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64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56 975,9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63 086,6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65 359,1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63 830,7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62 207,2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9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200,6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5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32 101,1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32 836,7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31 217,6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30 019,0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29 251,1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0107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56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5 220,0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6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63 991,0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72 500,5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86 981,1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80 221,7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78 010,2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30 846,2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34 613,9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36 261,7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34 654,5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33 620,1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30 634,6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34 263,9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35 761,7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34 454,5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33 520,1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9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165,4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26 067,4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37 267,3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29 175,6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23 395,3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23 205,6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0946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15 610,8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21 926,9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16 601,3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16 283,0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16 050,1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4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1 370,3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5 930,1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3 927,3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1 151,2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1 331,8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432,8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1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9 086,3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9 410,3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8 647,0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5 961,1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5 823,7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28384" y="952226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45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295226"/>
              </p:ext>
            </p:extLst>
          </p:nvPr>
        </p:nvGraphicFramePr>
        <p:xfrm>
          <a:off x="143003" y="1052736"/>
          <a:ext cx="9000997" cy="5492295"/>
        </p:xfrm>
        <a:graphic>
          <a:graphicData uri="http://schemas.openxmlformats.org/drawingml/2006/table">
            <a:tbl>
              <a:tblPr/>
              <a:tblGrid>
                <a:gridCol w="394991"/>
                <a:gridCol w="2751128"/>
                <a:gridCol w="720080"/>
                <a:gridCol w="720080"/>
                <a:gridCol w="720080"/>
                <a:gridCol w="670304"/>
                <a:gridCol w="726210"/>
                <a:gridCol w="574531"/>
                <a:gridCol w="574531"/>
                <a:gridCol w="574531"/>
                <a:gridCol w="574531"/>
              </a:tblGrid>
              <a:tr h="1397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(факт)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год*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35 000,1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36 712,0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34 755,0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53 523,1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109 715,3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017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20 281,0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22 270,5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21 335,1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40 388,2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96 879,3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239,9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14 719,1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14 441,5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13 419,9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13 134,9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12 836,0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1 500 913,3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1 582 885,5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1 584 820,9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1 528 210,7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1 453 587,5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67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619 026,9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660 716,5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657 568,0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628 734,2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628 461,5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61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639 468,0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682 468,5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684 494,3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667 755,1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597 324,4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215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171 353,9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168 138,5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170 183,3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162 217,9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159 709,7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0707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10 061,2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7 290,6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11 109,2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9 886,3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9 684,6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61 003,3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64 271,4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61 466,1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59 617,2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58 407,3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83 654,3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82 615,7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77 049,1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72 419,9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70 754,5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67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66 464,5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69 804,1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71 980,3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68 841,2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67 456,6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17 189,8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12 811,6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5 068,8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3 578,7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3 297,9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23 318,1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3422,1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762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23 318,1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3422,1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122 295,1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133 276,7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121 416,3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121 405,0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122 964,0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762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3 964,0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4 628,3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108 420,0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116 359,5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105 036,2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105 340,8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106 899,8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9 911,1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12 288,9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10 910,1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10 594,2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10 594,2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152 398,6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150 567,3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166 600,8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125 725,7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123 830,1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141 557,9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142 421,8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162 769,1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122 033,5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120 238,1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3 324,0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1105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7 516,7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8 145,5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3 831,7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3 692,2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3 592,0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3 275,6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9196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1 602,3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долга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6 813,4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2093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6 813,4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11 445,2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0660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дотации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1403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6 445,2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2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2 149 750,8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2 282 300,2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2 263 581,0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2 179 485,7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2 191 233,5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7065" y="-99392"/>
            <a:ext cx="8460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2021 год и на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и 2023 годов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6459" y="777771"/>
            <a:ext cx="97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0"/>
            <a:ext cx="8604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endParaRPr lang="ru-RU" sz="2000" dirty="0">
              <a:solidFill>
                <a:srgbClr val="0000FF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31237"/>
              </p:ext>
            </p:extLst>
          </p:nvPr>
        </p:nvGraphicFramePr>
        <p:xfrm>
          <a:off x="107504" y="997909"/>
          <a:ext cx="9001000" cy="573474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2714"/>
                <a:gridCol w="1691828"/>
                <a:gridCol w="679155"/>
                <a:gridCol w="504655"/>
                <a:gridCol w="576064"/>
                <a:gridCol w="504056"/>
                <a:gridCol w="648072"/>
                <a:gridCol w="432048"/>
                <a:gridCol w="576064"/>
                <a:gridCol w="432048"/>
                <a:gridCol w="576064"/>
                <a:gridCol w="432048"/>
                <a:gridCol w="500739"/>
                <a:gridCol w="388089"/>
                <a:gridCol w="388089"/>
                <a:gridCol w="379267"/>
              </a:tblGrid>
              <a:tr h="21159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548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6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2 149 750,8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100,0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2 282 300,2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100,0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2 263 581,0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2 179 485,7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2 191 233,5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96,3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100,5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192357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80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2 043 777,2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2 147 487,4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94,1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2 117 766,4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2 020 305,4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1 996 578,6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681,4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23 318,1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3 422,1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1 418 682,5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66,0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1 492 398,1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65,4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1 467 397,6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64,8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1 452 006,1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66,6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1 379 093,1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62,9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64 262,1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64 553,6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68 857,9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71 031,3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72 590,3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48 593,6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59 467,6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45 721,5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43 766,5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43 766,5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122,4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42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5 747,2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7 395,5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6 417,0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5 061,1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4 923,7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128,7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78,9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799,3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680,0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Поддержки малого и среднего предпринимательства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180,6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263,0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145,6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35 733,8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39 483,6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55 761,7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36 734,5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35 700,1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141,2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65,9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160 972,7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164 309,8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158 413,6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151 056,5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147 839,7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2 159,2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187,3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149 286,4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150 567,3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163 800,8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125 725,7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123 830,1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76,8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30 307,3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32 774,2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23 603,2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14 286,1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108 660,8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760,6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88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6 063,1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9 770,5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15 079,1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40 388,2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2 386,3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161,1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154,3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267,8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4 280,6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3 870,0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7 746,8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7 184,8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71,4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28384" y="750397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13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0"/>
            <a:ext cx="8604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endParaRPr lang="ru-RU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98494"/>
              </p:ext>
            </p:extLst>
          </p:nvPr>
        </p:nvGraphicFramePr>
        <p:xfrm>
          <a:off x="179513" y="1015661"/>
          <a:ext cx="8827933" cy="54622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8161"/>
                <a:gridCol w="1659564"/>
                <a:gridCol w="666934"/>
                <a:gridCol w="347668"/>
                <a:gridCol w="576064"/>
                <a:gridCol w="360040"/>
                <a:gridCol w="576064"/>
                <a:gridCol w="432048"/>
                <a:gridCol w="648072"/>
                <a:gridCol w="504056"/>
                <a:gridCol w="576064"/>
                <a:gridCol w="432048"/>
                <a:gridCol w="432048"/>
                <a:gridCol w="504056"/>
                <a:gridCol w="360040"/>
                <a:gridCol w="475006"/>
              </a:tblGrid>
              <a:tr h="1802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(исполнение)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*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607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13 357,7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14 701,6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14 620,4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13 180,3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12 836,2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1 700,0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2 254,9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132,6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88,7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607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15 610,8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21 926,9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16 601,3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16 283,0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16 050,1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75,7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9 456,8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10 246,3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10 370,3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9 909,1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9 607,9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607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9 058,1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5 590,4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61,7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406,4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3078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59 097,2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36 543,9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33 852,0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32 577,0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31 193,8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61,8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Медиасреда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44,0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3078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Социально-экономическое развитие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Информатизация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66,7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24572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105 973,6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134 812,8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145 814,6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134 180,3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144 654,9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107,8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36859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25 000,0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56376" y="764704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9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550243"/>
              </p:ext>
            </p:extLst>
          </p:nvPr>
        </p:nvGraphicFramePr>
        <p:xfrm>
          <a:off x="179512" y="830997"/>
          <a:ext cx="8856985" cy="589533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5589"/>
                <a:gridCol w="5541075"/>
                <a:gridCol w="576064"/>
                <a:gridCol w="576064"/>
                <a:gridCol w="648072"/>
                <a:gridCol w="576064"/>
                <a:gridCol w="504057"/>
              </a:tblGrid>
              <a:tr h="62882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образования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.1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Охват детей программами дошкольного образования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61,5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75,2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98,4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25,5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26,0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26,5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молодых специалистов, трудоустроившихся в образовательные организации Ейского района после окончания обучения в профессиональных образовательных организациях и организациях высшего образования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выпускников муниципальных образовательных организаций, расположенных на территории Ейского района, заключивших договор о целевом обучении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дошкольных образовательных организаций, здания которых требуют капитального ремонта, в общем числе дошкольных 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1.9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общеобразовательных организаций, здания которых требуют капитального ремонта, в общем числе общеобразовательных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Общее количество граждан, которым предоставляется ежемесячная денежная выплата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охвата лиц, замещавших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"Дети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11,8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Корректировка генеральных планов сельских поселений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1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3204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dirty="0">
              <a:solidFill>
                <a:srgbClr val="0000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52835"/>
              </p:ext>
            </p:extLst>
          </p:nvPr>
        </p:nvGraphicFramePr>
        <p:xfrm>
          <a:off x="107504" y="678380"/>
          <a:ext cx="8784976" cy="60147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184576"/>
                <a:gridCol w="652728"/>
                <a:gridCol w="643416"/>
                <a:gridCol w="650400"/>
                <a:gridCol w="717752"/>
                <a:gridCol w="576064"/>
              </a:tblGrid>
              <a:tr h="315132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2020 год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0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2022 год (прогноз)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96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4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Внесение изменений в Правила землепользования и застройки сельских поселений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Постановка на кадастровый учет зеленых зон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"Инвестиционное развитие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6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865"/>
                        </a:spcBef>
                        <a:spcAft>
                          <a:spcPts val="0"/>
                        </a:spcAft>
                        <a:tabLst>
                          <a:tab pos="-180340" algn="l"/>
                          <a:tab pos="-90170" algn="l"/>
                          <a:tab pos="-180340" algn="l"/>
                          <a:tab pos="-90170" algn="l"/>
                          <a:tab pos="755650" algn="l"/>
                        </a:tabLst>
                      </a:pPr>
                      <a:r>
                        <a:rPr lang="ru-RU" sz="700" b="1" dirty="0" smtClean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</a:t>
                      </a: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программа поддержки малого и среднего предпринимательства в Ейском районе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5649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предпринимательства, получивших консультационные услуги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Размещение в средствах массовой информации материалов по вопросам деятельности малого и среднего предпринимательства (газетные публикации)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статьи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6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0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Объем инвестиций в основной капитал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действующих ценах млн. руб.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1215,2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Ввод в эксплуатацию аппаратно-программных комплексов обзорного видеонаблюдения, включающих в себя камеры видеонаблюдения: количество закупленных и введенных в эксплуатацию видеокамер в год 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0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в автоматическом режиме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"Развитие культуры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проведенных культурно-досуговых мероприятий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75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967744"/>
              </p:ext>
            </p:extLst>
          </p:nvPr>
        </p:nvGraphicFramePr>
        <p:xfrm>
          <a:off x="179512" y="831537"/>
          <a:ext cx="8856982" cy="58397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493823"/>
                <a:gridCol w="525916"/>
                <a:gridCol w="603164"/>
                <a:gridCol w="523799"/>
                <a:gridCol w="675120"/>
                <a:gridCol w="675120"/>
              </a:tblGrid>
              <a:tr h="45139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9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8.2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Число детей, участников творческих мероприятий культурно-досуговых учреждений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23245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8.3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Охват экскурсионным обслуживанием в музейных учреждениях  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8.4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Посещаемость муниципальных музейных учреждений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8.5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Охват детей школьного возраста (6-18 лет) эстетическим образованием, предоставляемым детскими школами искусств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8.6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Подшивка и переплет документов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8.7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Прием документов на хранение в архив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отдыхающих, посетивших муниципальное образование Ейский район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423,5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748,1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751,8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755,5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организаций в санаторно-курортном и туристском комплексе Ейского района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Коечная емкость предприятий санаторно-курортного комплекса Ейского района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8145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7380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7430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43,9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49,0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51,0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53,0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лиц с ограниченными возможностями здоровья, систематически занимающихся физической культурой и спортом 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Обеспеченность спортивными сооружениями в Ейском районе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3152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6750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7000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7250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обучающихся, имеющих спортивные разряды, в общей численности обучающихся в спортивных школах, подведомственных ОФКС ЕР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39,3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42,0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Изготовление проектно-сметной документации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отремонтированных автомобильных дорог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приобретенных мусорных контейнеров для отходов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построенных мест (площадок) накопления твердых коммунальных отходов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7907" y="-9939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732830"/>
              </p:ext>
            </p:extLst>
          </p:nvPr>
        </p:nvGraphicFramePr>
        <p:xfrm>
          <a:off x="129835" y="707494"/>
          <a:ext cx="9001000" cy="60436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589008"/>
                <a:gridCol w="534469"/>
                <a:gridCol w="612973"/>
                <a:gridCol w="532316"/>
                <a:gridCol w="686097"/>
                <a:gridCol w="686097"/>
              </a:tblGrid>
              <a:tr h="65711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проектной документации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"Медиасреда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Публикация в печатных изданиях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Публикация в сетевых изданиях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270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ТВ-сюжет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членов Ейского районного казачьего общества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780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Численность кадетских казачьих классов и групп казачьей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учащихся в казачьих классах и группах казачьей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525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проведенных программных мероприятий патриотической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Ейский район 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"Эффективное управление муниципальным имуществом и земельными ресурсами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сдачи в аренду муниципального имущества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3,93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65,92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68,55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71,29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74,14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объектов недвижимости, поставленных на кадастровый учет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объектов недвижимости, право муниципальной собственности на которые зарегистрировано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приватизации муниципального имущества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12500,0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12735,0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12938,0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13132,0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47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38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1072" y="-9939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925844"/>
              </p:ext>
            </p:extLst>
          </p:nvPr>
        </p:nvGraphicFramePr>
        <p:xfrm>
          <a:off x="107504" y="908720"/>
          <a:ext cx="8928992" cy="52187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2967"/>
                <a:gridCol w="5397673"/>
                <a:gridCol w="671008"/>
                <a:gridCol w="608068"/>
                <a:gridCol w="528058"/>
                <a:gridCol w="680609"/>
                <a:gridCol w="680609"/>
              </a:tblGrid>
              <a:tr h="32619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ведения сельского хозяйства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22762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23900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24380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24870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"Поддержка деятельности социально-ориентированных общественных организаций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17.4</a:t>
                      </a: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"Молодежь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охваченной мероприятиями, направленными на гражданское и военно-патриотическое воспитание, творческое, интеллектуальное и духовно-нравственное развитие молодежи, социально-экономическое развитие молодых граждан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тыс. 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охваченной мероприятиями Всероссийской молодежной форумной кампании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вовлеченной в работу районных органов молодежного самоуправления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"Управление муниципальными финансами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19.1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Общий объем муниципального долга муниципального образования Ейский район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246900,0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по профилактике терроризма, укреплению правопорядка, профилактике правонарушений, усилению борьбы с преступностью и противодействию коррупции в Ейском районе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Уровень преступности (количество преступлений, совершенных на 10 тыс. человек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населения)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112,5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преступлений, совершенных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несовершеннолетними, а также в отношении них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59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20.3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образовательных учреждений, в которых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установлены  видеокамеры, тревожные кнопки и стенды безопасности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33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3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1304"/>
              </p:ext>
            </p:extLst>
          </p:nvPr>
        </p:nvGraphicFramePr>
        <p:xfrm>
          <a:off x="107504" y="1412776"/>
          <a:ext cx="8856983" cy="311581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2046"/>
                <a:gridCol w="5184576"/>
                <a:gridCol w="648072"/>
                <a:gridCol w="576064"/>
                <a:gridCol w="576064"/>
                <a:gridCol w="648072"/>
                <a:gridCol w="792089"/>
              </a:tblGrid>
              <a:tr h="92268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«Социально-экономическое развитие Ейского района»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27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21.1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Темп роста инвестиций в основной капитал по крупным и средним организациям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102,1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121,2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102,2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21.2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5669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5703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5751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Информатизация Ейского района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22.1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функционирующих сайтов местного самоуправления в сети «Интернет»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22.2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Обеспечение функционирования информационно-коммуникационной инфраструктуры и информационных систем органов местного самоуправления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процент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881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630952" y="2867934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356243"/>
              </p:ext>
            </p:extLst>
          </p:nvPr>
        </p:nvGraphicFramePr>
        <p:xfrm>
          <a:off x="1907704" y="-742951"/>
          <a:ext cx="4929187" cy="43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938995"/>
              </p:ext>
            </p:extLst>
          </p:nvPr>
        </p:nvGraphicFramePr>
        <p:xfrm>
          <a:off x="19050" y="1714500"/>
          <a:ext cx="8745538" cy="559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Text Box 40"/>
          <p:cNvSpPr txBox="1">
            <a:spLocks noChangeArrowheads="1"/>
          </p:cNvSpPr>
          <p:nvPr/>
        </p:nvSpPr>
        <p:spPr bwMode="auto">
          <a:xfrm>
            <a:off x="1824038" y="17463"/>
            <a:ext cx="5364162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9220" name="Text Box 41"/>
          <p:cNvSpPr txBox="1">
            <a:spLocks noChangeArrowheads="1"/>
          </p:cNvSpPr>
          <p:nvPr/>
        </p:nvSpPr>
        <p:spPr bwMode="auto">
          <a:xfrm>
            <a:off x="0" y="2189163"/>
            <a:ext cx="17192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3512343" y="947947"/>
            <a:ext cx="3509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925544" y="1347997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2018г.</a:t>
            </a:r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817991" y="1625271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2019г.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3643313" y="1791299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2020г.</a:t>
            </a: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4440748" y="2067524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2021г.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523" y="4473841"/>
            <a:ext cx="471019" cy="115212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1" name="TextBox 19"/>
          <p:cNvSpPr txBox="1">
            <a:spLocks noChangeArrowheads="1"/>
          </p:cNvSpPr>
          <p:nvPr/>
        </p:nvSpPr>
        <p:spPr bwMode="auto">
          <a:xfrm rot="16200000">
            <a:off x="983235" y="484374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6,8</a:t>
            </a:r>
            <a:endParaRPr lang="ru-RU" altLang="ru-RU" sz="18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28705" y="5028406"/>
            <a:ext cx="471019" cy="59233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 rot="16200000">
            <a:off x="3805812" y="512730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2,8</a:t>
            </a:r>
            <a:endParaRPr lang="ru-RU" altLang="ru-RU" sz="18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232952" y="5119725"/>
            <a:ext cx="471019" cy="495419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88380" y="5207240"/>
            <a:ext cx="471019" cy="418730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42" name="TextBox 25"/>
          <p:cNvSpPr txBox="1">
            <a:spLocks noChangeArrowheads="1"/>
          </p:cNvSpPr>
          <p:nvPr/>
        </p:nvSpPr>
        <p:spPr bwMode="auto">
          <a:xfrm rot="16200000">
            <a:off x="5215828" y="518769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2,4</a:t>
            </a:r>
            <a:endParaRPr lang="ru-RU" altLang="ru-RU" sz="1800" b="1" dirty="0"/>
          </a:p>
        </p:txBody>
      </p:sp>
      <p:sp>
        <p:nvSpPr>
          <p:cNvPr id="9243" name="TextBox 26"/>
          <p:cNvSpPr txBox="1">
            <a:spLocks noChangeArrowheads="1"/>
          </p:cNvSpPr>
          <p:nvPr/>
        </p:nvSpPr>
        <p:spPr bwMode="auto">
          <a:xfrm rot="16200000">
            <a:off x="6676804" y="523188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1,7</a:t>
            </a:r>
            <a:endParaRPr lang="ru-RU" altLang="ru-RU" sz="1800" b="1" dirty="0"/>
          </a:p>
        </p:txBody>
      </p:sp>
      <p:sp>
        <p:nvSpPr>
          <p:cNvPr id="9244" name="TextBox 27"/>
          <p:cNvSpPr txBox="1">
            <a:spLocks noChangeArrowheads="1"/>
          </p:cNvSpPr>
          <p:nvPr/>
        </p:nvSpPr>
        <p:spPr bwMode="auto">
          <a:xfrm>
            <a:off x="3001371" y="2974025"/>
            <a:ext cx="633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53,3</a:t>
            </a:r>
          </a:p>
        </p:txBody>
      </p:sp>
      <p:sp>
        <p:nvSpPr>
          <p:cNvPr id="9245" name="TextBox 28"/>
          <p:cNvSpPr txBox="1">
            <a:spLocks noChangeArrowheads="1"/>
          </p:cNvSpPr>
          <p:nvPr/>
        </p:nvSpPr>
        <p:spPr bwMode="auto">
          <a:xfrm>
            <a:off x="1584231" y="2502594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63,3</a:t>
            </a:r>
          </a:p>
        </p:txBody>
      </p:sp>
      <p:sp>
        <p:nvSpPr>
          <p:cNvPr id="9246" name="TextBox 29"/>
          <p:cNvSpPr txBox="1">
            <a:spLocks noChangeArrowheads="1"/>
          </p:cNvSpPr>
          <p:nvPr/>
        </p:nvSpPr>
        <p:spPr bwMode="auto">
          <a:xfrm>
            <a:off x="4455177" y="3345572"/>
            <a:ext cx="63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42,5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46972" y="4877364"/>
            <a:ext cx="471019" cy="73778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50" name="TextBox 21"/>
          <p:cNvSpPr txBox="1">
            <a:spLocks noChangeArrowheads="1"/>
          </p:cNvSpPr>
          <p:nvPr/>
        </p:nvSpPr>
        <p:spPr bwMode="auto">
          <a:xfrm rot="16200000">
            <a:off x="2329436" y="503322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3,8</a:t>
            </a:r>
            <a:endParaRPr lang="ru-RU" altLang="ru-RU" sz="1800" b="1" dirty="0"/>
          </a:p>
        </p:txBody>
      </p:sp>
      <p:sp>
        <p:nvSpPr>
          <p:cNvPr id="9251" name="Text Box 15"/>
          <p:cNvSpPr txBox="1">
            <a:spLocks noChangeArrowheads="1"/>
          </p:cNvSpPr>
          <p:nvPr/>
        </p:nvSpPr>
        <p:spPr bwMode="auto">
          <a:xfrm>
            <a:off x="5267324" y="2319099"/>
            <a:ext cx="5842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2022г.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6104180" y="25849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050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2037" y="1628800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образования Ейский район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E-mail</a:t>
            </a: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:</a:t>
            </a: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eskfin@mail.kuban.ru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6631</Words>
  <Application>Microsoft Office PowerPoint</Application>
  <PresentationFormat>Экран (4:3)</PresentationFormat>
  <Paragraphs>2627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budget3</cp:lastModifiedBy>
  <cp:revision>68</cp:revision>
  <cp:lastPrinted>2020-11-23T06:16:28Z</cp:lastPrinted>
  <dcterms:created xsi:type="dcterms:W3CDTF">2020-11-10T08:16:46Z</dcterms:created>
  <dcterms:modified xsi:type="dcterms:W3CDTF">2020-12-21T07:39:16Z</dcterms:modified>
</cp:coreProperties>
</file>