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57" r:id="rId3"/>
    <p:sldId id="259" r:id="rId4"/>
    <p:sldId id="266" r:id="rId5"/>
    <p:sldId id="264" r:id="rId6"/>
    <p:sldId id="265" r:id="rId7"/>
    <p:sldId id="262" r:id="rId8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66FFFF"/>
    <a:srgbClr val="FF6699"/>
    <a:srgbClr val="00FFFF"/>
    <a:srgbClr val="66FF33"/>
    <a:srgbClr val="FF00FF"/>
    <a:srgbClr val="000000"/>
    <a:srgbClr val="009900"/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7CE84F3-28C3-443E-9E96-99CF82512B78}" styleName="Темный стиль 1 -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FD4443E-F989-4FC4-A0C8-D5A2AF1F390B}" styleName="Темный стиль 1 -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3204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DA04BA-4B4C-4A38-A202-6C38B56C6DAF}" type="datetimeFigureOut">
              <a:rPr lang="ru-RU" smtClean="0"/>
              <a:t>04.09.2018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7CDEEC-506F-4D95-889B-D79D5330C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1560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5155893"/>
            <a:ext cx="6858000" cy="3988107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6858000" cy="515589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3536415"/>
            <a:ext cx="6858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2133600"/>
            <a:ext cx="6858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5346" y="6736727"/>
            <a:ext cx="4227758" cy="117615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3186" y="4176388"/>
            <a:ext cx="5381513" cy="2390889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857250" y="975360"/>
            <a:ext cx="4800600" cy="46329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55893"/>
            <a:ext cx="6858000" cy="3988107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6858000" cy="515589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536415"/>
            <a:ext cx="6858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2133600"/>
            <a:ext cx="6858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896" y="2896864"/>
            <a:ext cx="4475000" cy="3231128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6828" y="6143348"/>
            <a:ext cx="4477871" cy="1113947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57249" y="975359"/>
            <a:ext cx="2510028" cy="46329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3483864" y="975360"/>
            <a:ext cx="2510028" cy="46329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975360"/>
            <a:ext cx="2510028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7335" y="1867103"/>
            <a:ext cx="2510028" cy="3657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5477" y="975360"/>
            <a:ext cx="2510028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1865376"/>
            <a:ext cx="2510028" cy="3657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322" y="2946401"/>
            <a:ext cx="2727064" cy="1677991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5137" y="975360"/>
            <a:ext cx="3012814" cy="6526307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6824" y="4663736"/>
            <a:ext cx="2541495" cy="28526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55893"/>
            <a:ext cx="6858000" cy="3988107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6858000" cy="515589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3536415"/>
            <a:ext cx="6858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2133600"/>
            <a:ext cx="6858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356381" y="1524000"/>
            <a:ext cx="3086100" cy="4170408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8415" y="1347315"/>
            <a:ext cx="2770586" cy="2884027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5451" y="5952561"/>
            <a:ext cx="4787654" cy="1524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8750" y="975359"/>
            <a:ext cx="4800600" cy="463296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9" y="502023"/>
            <a:ext cx="1543050" cy="6984452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493085" y="975360"/>
            <a:ext cx="3621965" cy="652630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807200"/>
            <a:ext cx="6858000" cy="23368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6858000" cy="68072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5024405"/>
            <a:ext cx="6858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2133600"/>
            <a:ext cx="6858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4967" y="5829557"/>
            <a:ext cx="4884383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976347"/>
            <a:ext cx="4800600" cy="46329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629150" y="8229601"/>
            <a:ext cx="18859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" y="8229601"/>
            <a:ext cx="2514601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857500" y="8229601"/>
            <a:ext cx="1371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 descr="&amp;Fcy;&amp;ocy;&amp;ncy; &amp;dcy;&amp;lcy;&amp;yacy; &amp;pcy;&amp;rcy;&amp;iecy;&amp;zcy;&amp;iecy;&amp;ncy;&amp;tcy;&amp;acy;&amp;tscy;&amp;icy;&amp;jcy; - &amp;scy;&amp;vcy;&amp;iecy;&amp;tcy;&amp;lcy;&amp;ycy;&amp;jcy; &amp;fcy;&amp;ocy;&amp;ncy;, &amp;acy;&amp;bcy;&amp;scy;&amp;tcy;&amp;rcy;&amp;acy;&amp;kcy;&amp;tscy;&amp;icy;&amp;yacy;"/>
          <p:cNvSpPr>
            <a:spLocks noChangeAspect="1" noChangeArrowheads="1"/>
          </p:cNvSpPr>
          <p:nvPr/>
        </p:nvSpPr>
        <p:spPr bwMode="auto">
          <a:xfrm>
            <a:off x="155575" y="-14446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6" y="467546"/>
            <a:ext cx="6217369" cy="4579367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93313" y="5220072"/>
            <a:ext cx="6318702" cy="6463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БЮДЖЕТ ДЛЯ ГРАЖДАН</a:t>
            </a:r>
            <a:endParaRPr lang="ru-RU" sz="36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00FF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6490" y="6012160"/>
            <a:ext cx="621736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rgbClr val="0000FF"/>
                </a:solidFill>
              </a:rPr>
              <a:t>к решению Совета муниципального </a:t>
            </a:r>
            <a:r>
              <a:rPr lang="ru-RU" sz="2000" b="1" i="1" dirty="0" smtClean="0">
                <a:solidFill>
                  <a:srgbClr val="0000FF"/>
                </a:solidFill>
              </a:rPr>
              <a:t>образования </a:t>
            </a:r>
            <a:r>
              <a:rPr lang="ru-RU" sz="2000" b="1" i="1" dirty="0">
                <a:solidFill>
                  <a:srgbClr val="0000FF"/>
                </a:solidFill>
              </a:rPr>
              <a:t>Ейский район </a:t>
            </a:r>
            <a:r>
              <a:rPr lang="ru-RU" sz="2000" b="1" i="1" dirty="0" smtClean="0">
                <a:solidFill>
                  <a:srgbClr val="0000FF"/>
                </a:solidFill>
              </a:rPr>
              <a:t>от </a:t>
            </a:r>
            <a:r>
              <a:rPr lang="en-US" sz="2000" b="1" i="1" dirty="0" smtClean="0">
                <a:solidFill>
                  <a:srgbClr val="0000FF"/>
                </a:solidFill>
              </a:rPr>
              <a:t>29</a:t>
            </a:r>
            <a:r>
              <a:rPr lang="ru-RU" sz="2000" b="1" i="1" dirty="0" smtClean="0">
                <a:solidFill>
                  <a:srgbClr val="0000FF"/>
                </a:solidFill>
              </a:rPr>
              <a:t>.</a:t>
            </a:r>
            <a:r>
              <a:rPr lang="en-US" sz="2000" b="1" i="1" dirty="0" smtClean="0">
                <a:solidFill>
                  <a:srgbClr val="0000FF"/>
                </a:solidFill>
              </a:rPr>
              <a:t>08</a:t>
            </a:r>
            <a:r>
              <a:rPr lang="ru-RU" sz="2000" b="1" i="1" dirty="0" smtClean="0">
                <a:solidFill>
                  <a:srgbClr val="0000FF"/>
                </a:solidFill>
              </a:rPr>
              <a:t>.201</a:t>
            </a:r>
            <a:r>
              <a:rPr lang="en-US" sz="2000" b="1" i="1" dirty="0" smtClean="0">
                <a:solidFill>
                  <a:srgbClr val="0000FF"/>
                </a:solidFill>
              </a:rPr>
              <a:t>8 </a:t>
            </a:r>
            <a:r>
              <a:rPr lang="ru-RU" sz="2000" b="1" i="1" dirty="0" smtClean="0">
                <a:solidFill>
                  <a:srgbClr val="0000FF"/>
                </a:solidFill>
              </a:rPr>
              <a:t>года</a:t>
            </a:r>
            <a:r>
              <a:rPr lang="en-US" sz="2000" b="1" i="1" dirty="0" smtClean="0">
                <a:solidFill>
                  <a:srgbClr val="0000FF"/>
                </a:solidFill>
              </a:rPr>
              <a:t> </a:t>
            </a:r>
            <a:r>
              <a:rPr lang="ru-RU" sz="2000" b="1" i="1" dirty="0" smtClean="0">
                <a:solidFill>
                  <a:srgbClr val="0000FF"/>
                </a:solidFill>
              </a:rPr>
              <a:t>№</a:t>
            </a:r>
            <a:r>
              <a:rPr lang="en-US" sz="2000" b="1" i="1" dirty="0" smtClean="0">
                <a:solidFill>
                  <a:srgbClr val="0000FF"/>
                </a:solidFill>
              </a:rPr>
              <a:t> </a:t>
            </a:r>
            <a:r>
              <a:rPr lang="ru-RU" sz="2000" b="1" i="1" dirty="0" smtClean="0">
                <a:solidFill>
                  <a:srgbClr val="0000FF"/>
                </a:solidFill>
              </a:rPr>
              <a:t> </a:t>
            </a:r>
            <a:r>
              <a:rPr lang="en-US" sz="2000" b="1" i="1" dirty="0" smtClean="0">
                <a:solidFill>
                  <a:srgbClr val="0000FF"/>
                </a:solidFill>
              </a:rPr>
              <a:t>110</a:t>
            </a:r>
            <a:r>
              <a:rPr lang="ru-RU" sz="2000" b="1" i="1" dirty="0" smtClean="0">
                <a:solidFill>
                  <a:srgbClr val="0000FF"/>
                </a:solidFill>
              </a:rPr>
              <a:t> </a:t>
            </a:r>
            <a:r>
              <a:rPr lang="ru-RU" sz="2000" b="1" i="1" dirty="0">
                <a:solidFill>
                  <a:srgbClr val="0000FF"/>
                </a:solidFill>
              </a:rPr>
              <a:t>«О внесении изменений в решение Совета муниципального образования Ейский район от  </a:t>
            </a:r>
            <a:r>
              <a:rPr lang="en-US" sz="2000" b="1" i="1" dirty="0" smtClean="0">
                <a:solidFill>
                  <a:srgbClr val="0000FF"/>
                </a:solidFill>
              </a:rPr>
              <a:t>8</a:t>
            </a:r>
            <a:r>
              <a:rPr lang="ru-RU" sz="2000" b="1" i="1" dirty="0" smtClean="0">
                <a:solidFill>
                  <a:srgbClr val="0000FF"/>
                </a:solidFill>
              </a:rPr>
              <a:t> </a:t>
            </a:r>
            <a:r>
              <a:rPr lang="ru-RU" sz="2000" b="1" i="1" dirty="0">
                <a:solidFill>
                  <a:srgbClr val="0000FF"/>
                </a:solidFill>
              </a:rPr>
              <a:t>декабря </a:t>
            </a:r>
            <a:r>
              <a:rPr lang="ru-RU" sz="2000" b="1" i="1" dirty="0" smtClean="0">
                <a:solidFill>
                  <a:srgbClr val="0000FF"/>
                </a:solidFill>
              </a:rPr>
              <a:t>201</a:t>
            </a:r>
            <a:r>
              <a:rPr lang="en-US" sz="2000" b="1" i="1" dirty="0" smtClean="0">
                <a:solidFill>
                  <a:srgbClr val="0000FF"/>
                </a:solidFill>
              </a:rPr>
              <a:t>7</a:t>
            </a:r>
            <a:r>
              <a:rPr lang="ru-RU" sz="2000" b="1" i="1" dirty="0" smtClean="0">
                <a:solidFill>
                  <a:srgbClr val="0000FF"/>
                </a:solidFill>
              </a:rPr>
              <a:t> года </a:t>
            </a:r>
            <a:r>
              <a:rPr lang="en-US" sz="2000" b="1" i="1" dirty="0" smtClean="0">
                <a:solidFill>
                  <a:srgbClr val="0000FF"/>
                </a:solidFill>
              </a:rPr>
              <a:t> </a:t>
            </a:r>
            <a:r>
              <a:rPr lang="ru-RU" sz="2000" b="1" i="1" dirty="0" smtClean="0">
                <a:solidFill>
                  <a:srgbClr val="0000FF"/>
                </a:solidFill>
              </a:rPr>
              <a:t>№ 46</a:t>
            </a:r>
            <a:endParaRPr lang="en-US" sz="2000" b="1" i="1" dirty="0" smtClean="0">
              <a:solidFill>
                <a:srgbClr val="0000FF"/>
              </a:solidFill>
            </a:endParaRPr>
          </a:p>
          <a:p>
            <a:pPr algn="ctr"/>
            <a:r>
              <a:rPr lang="ru-RU" sz="2000" b="1" i="1" dirty="0" smtClean="0">
                <a:solidFill>
                  <a:srgbClr val="0000FF"/>
                </a:solidFill>
              </a:rPr>
              <a:t> </a:t>
            </a:r>
            <a:r>
              <a:rPr lang="ru-RU" sz="2000" b="1" i="1" dirty="0">
                <a:solidFill>
                  <a:srgbClr val="0000FF"/>
                </a:solidFill>
              </a:rPr>
              <a:t>«О районном бюджете на </a:t>
            </a:r>
            <a:r>
              <a:rPr lang="ru-RU" sz="2000" b="1" i="1" dirty="0" smtClean="0">
                <a:solidFill>
                  <a:srgbClr val="0000FF"/>
                </a:solidFill>
              </a:rPr>
              <a:t>2018 </a:t>
            </a:r>
            <a:r>
              <a:rPr lang="ru-RU" sz="2000" b="1" i="1" dirty="0">
                <a:solidFill>
                  <a:srgbClr val="0000FF"/>
                </a:solidFill>
              </a:rPr>
              <a:t>год и на плановый </a:t>
            </a:r>
            <a:r>
              <a:rPr lang="ru-RU" sz="2000" b="1" i="1" dirty="0" smtClean="0">
                <a:solidFill>
                  <a:srgbClr val="0000FF"/>
                </a:solidFill>
              </a:rPr>
              <a:t>период 2019 </a:t>
            </a:r>
            <a:r>
              <a:rPr lang="ru-RU" sz="2000" b="1" i="1" dirty="0">
                <a:solidFill>
                  <a:srgbClr val="0000FF"/>
                </a:solidFill>
              </a:rPr>
              <a:t>и </a:t>
            </a:r>
            <a:r>
              <a:rPr lang="en-US" sz="2000" b="1" i="1" dirty="0">
                <a:solidFill>
                  <a:srgbClr val="0000FF"/>
                </a:solidFill>
              </a:rPr>
              <a:t>2</a:t>
            </a:r>
            <a:r>
              <a:rPr lang="ru-RU" sz="2000" b="1" i="1" dirty="0" smtClean="0">
                <a:solidFill>
                  <a:srgbClr val="0000FF"/>
                </a:solidFill>
              </a:rPr>
              <a:t>020 </a:t>
            </a:r>
            <a:r>
              <a:rPr lang="ru-RU" sz="2000" b="1" i="1" dirty="0">
                <a:solidFill>
                  <a:srgbClr val="0000FF"/>
                </a:solidFill>
              </a:rPr>
              <a:t>годов»</a:t>
            </a:r>
            <a:endParaRPr lang="ru-RU" sz="2000" i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218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45203" y="21727"/>
            <a:ext cx="60844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параметры районного бюджета</a:t>
            </a:r>
            <a:endParaRPr lang="ru-RU" sz="24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74260" y="344892"/>
            <a:ext cx="10075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8758" y="5220072"/>
            <a:ext cx="658873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Совета муниципального образования Ейский район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29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августа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2018 года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110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 внесении изменений в решение Совета муниципального образования Ейский район от 8 декабря 2017 года  № 46 «О районном бюджете на 2018 год и на плановый период 2019 и 2020 годов» внесены следующие изменения в утвержденные параметры районного бюджета: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доходная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часть  районного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 2018  году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увеличена  за счет  межбюджетных трансфертов из  краевого бюджета на 22088,3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расходная часть районного бюджета в 2018 году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увеличена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счет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безвозмездных поступлений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22088,3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2674678"/>
              </p:ext>
            </p:extLst>
          </p:nvPr>
        </p:nvGraphicFramePr>
        <p:xfrm>
          <a:off x="93049" y="621891"/>
          <a:ext cx="6648319" cy="4360851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1463743"/>
                <a:gridCol w="720080"/>
                <a:gridCol w="724218"/>
                <a:gridCol w="715942"/>
                <a:gridCol w="648072"/>
                <a:gridCol w="648072"/>
                <a:gridCol w="648072"/>
                <a:gridCol w="576064"/>
                <a:gridCol w="504056"/>
              </a:tblGrid>
              <a:tr h="129439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муниципального образования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Ейский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 № 46 в редакции от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параметров на 2018 год, утвержденных решением № 46, относительно редакции от 11.07.2018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63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11.07.2018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29.08.2018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61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год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год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+/-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</a:tr>
              <a:tr h="50028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всего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2122378,8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1951670,3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1964357,2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2144467,1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1951670,3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1964357,2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22088,3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</a:tr>
              <a:tr h="50028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и неналоговые доходы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772671,9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785151,5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802555,3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772671,9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785151,5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802555,3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</a:tr>
              <a:tr h="50028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1349706,9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1166518,8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1161801,9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1371795,2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1166518,8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1161801,9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22088,3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101,6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</a:tr>
              <a:tr h="50028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всего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2156109,7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1941670,3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1954357,2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2178198,0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1941670,3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1954357,2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22088,3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</a:tr>
              <a:tr h="3827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Дефицит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(-)/</a:t>
                      </a:r>
                      <a:endParaRPr lang="en-US" sz="120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профицит 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(+)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-33730,9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10000,0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10000,0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-33730,9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10000,0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10000,0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6279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0658" y="28489"/>
            <a:ext cx="65199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на 2018 год</a:t>
            </a:r>
            <a:endParaRPr lang="ru-RU" sz="28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800590" y="474767"/>
            <a:ext cx="10075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5262" y="4700322"/>
            <a:ext cx="664273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Уточнение объёмов безвозмездных поступлений  обусловлено:</a:t>
            </a:r>
            <a:endParaRPr lang="ru-RU" altLang="ru-RU" sz="2000" b="1" i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26000" y="5550977"/>
            <a:ext cx="38513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Увеличением за счет:</a:t>
            </a:r>
            <a:endParaRPr lang="ru-RU" sz="2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160" y="6084168"/>
            <a:ext cx="676493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Дотации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поддержку мер по обеспечению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сбалансированности</a:t>
            </a: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бюджетов -  14351,6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рублей; </a:t>
            </a:r>
            <a:endParaRPr lang="ru-RU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Субсидии на повышение квалификации работников</a:t>
            </a: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муниципальных учреждений здравоохранения – 547,7 тыс. рублей;</a:t>
            </a:r>
            <a:endParaRPr lang="ru-RU" sz="16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Субсидии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спортивно-технологического</a:t>
            </a: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оборудования, инвентаря и экипировки для физкультурно-спортивных организаций отрасли «Физическая культура и спорт», осуществляющих спортивную подготовку по базовым видам спорта – 2197,1 тыс. рублей</a:t>
            </a:r>
            <a:r>
              <a:rPr lang="ru-RU" sz="1600" dirty="0" smtClean="0"/>
              <a:t>;</a:t>
            </a:r>
            <a:endParaRPr lang="ru-RU" sz="1600" i="1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7978697"/>
              </p:ext>
            </p:extLst>
          </p:nvPr>
        </p:nvGraphicFramePr>
        <p:xfrm>
          <a:off x="93061" y="843554"/>
          <a:ext cx="6694815" cy="3763854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2802480"/>
                <a:gridCol w="1109316"/>
                <a:gridCol w="1089853"/>
                <a:gridCol w="945837"/>
                <a:gridCol w="747329"/>
              </a:tblGrid>
              <a:tr h="99355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муниципального образования </a:t>
                      </a:r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Ейский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 № 46 в редакции от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параметров, утвержденных решением № 46, относительно редакции от 11.07.2018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86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11.07.2018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29.08.2018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+/-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</a:tr>
              <a:tr h="1886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1 349 706,9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1 371 795,2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22 088,3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101,6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</a:tr>
              <a:tr h="4186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 из краевого  бюджета, в том числе: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1 350 051,3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1 372 139,6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22 088,3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101,6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</a:tr>
              <a:tr h="1886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140 677,7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155 029,3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14 351,6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110,2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</a:tr>
              <a:tr h="1886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82 808,7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82 288,4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-520,3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99,4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</a:tr>
              <a:tr h="1886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1 126 564,9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1 134 821,9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8 257,0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100,7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</a:tr>
              <a:tr h="28137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межбюджетные трансферты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</a:tr>
              <a:tr h="3691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 из бюджетов поселений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2 131,5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2 131,5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</a:tr>
              <a:tr h="72996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Возврат остатков субсидий, субвенций и иных межбюджетных трансфертов, имеющих целевое назначение, прошлых лет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-2 475,9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-2 475,9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73" marR="8373" marT="8373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9541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87116" y="3030215"/>
            <a:ext cx="35836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Уменьшением за счет: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334" y="3707904"/>
            <a:ext cx="66331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 на капитальный ремонт зданий и сооружений</a:t>
            </a: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образовательных организаций с приобретением мебели и оборудования для создания новых мест в общеобразовательных организациях  – 3047,0 тыс. рублей;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 на проведение капитального ремонта спортивных залов</a:t>
            </a: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муниципальных общеобразовательных организаций, помещений при них, других помещений физкультурно-спортивного назначения, физкультурно-оздоровительных комплексов  - 218,1 тыс. рублей .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061" b="89972" l="462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6792" y="6012160"/>
            <a:ext cx="4968552" cy="4078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8742" y="0"/>
            <a:ext cx="66331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 по предоставлению мер  социальной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поддержки</a:t>
            </a: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отдельным группам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 в обеспечении лекарственными препаратами и медицинскими изделиями, кроме групп населения, получающих инсулины, таблетированные сахароснижающие препараты, средства самоконтроля и диагностические средства, либо перенесших пересадки органов и тканей, получающих иммунодепрессанты – 3383,1  тыс. рублей;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 по финансовому обеспечению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государственных</a:t>
            </a: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гарантий реализации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 на получение общедоступного и бесплатного образования в муниципальных дошкольных и общеобразовательных организациях – 4873,9 тыс. руб.</a:t>
            </a:r>
          </a:p>
        </p:txBody>
      </p:sp>
    </p:spTree>
    <p:extLst>
      <p:ext uri="{BB962C8B-B14F-4D97-AF65-F5344CB8AC3E}">
        <p14:creationId xmlns:p14="http://schemas.microsoft.com/office/powerpoint/2010/main" val="3236581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3722"/>
            <a:ext cx="6858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бюджетных ассигнований по разделам и подразделам классификации расходов бюджетов на 2018 год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589210" y="967829"/>
            <a:ext cx="11372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25" y="1275606"/>
            <a:ext cx="6727650" cy="7744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1094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6672" y="-108520"/>
            <a:ext cx="612068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бюджетных ассигнований по разделам и подразделам классификации расходов бюджетов на 2018 год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589240" y="763628"/>
            <a:ext cx="11428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071405"/>
            <a:ext cx="6686550" cy="7948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1327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00640" y="902227"/>
            <a:ext cx="11428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25680" y="-22860"/>
            <a:ext cx="7029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бюджетных ассигнований по муниципальным программам Ейского района и непрограммным направлениям деятельности на 2018 год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31" y="1210004"/>
            <a:ext cx="6626821" cy="7933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1980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3473</TotalTime>
  <Words>654</Words>
  <Application>Microsoft Office PowerPoint</Application>
  <PresentationFormat>Экран (4:3)</PresentationFormat>
  <Paragraphs>141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budget5</dc:creator>
  <cp:lastModifiedBy>budget5</cp:lastModifiedBy>
  <cp:revision>237</cp:revision>
  <cp:lastPrinted>2017-12-07T06:41:13Z</cp:lastPrinted>
  <dcterms:created xsi:type="dcterms:W3CDTF">2017-10-18T12:58:58Z</dcterms:created>
  <dcterms:modified xsi:type="dcterms:W3CDTF">2018-09-04T06:03:23Z</dcterms:modified>
</cp:coreProperties>
</file>