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4" autoAdjust="0"/>
    <p:restoredTop sz="94676" autoAdjust="0"/>
  </p:normalViewPr>
  <p:slideViewPr>
    <p:cSldViewPr>
      <p:cViewPr>
        <p:scale>
          <a:sx n="100" d="100"/>
          <a:sy n="100" d="100"/>
        </p:scale>
        <p:origin x="-1944" y="-3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D4E4F5-D82F-4B80-ADED-F564225C18C5}" type="datetimeFigureOut">
              <a:rPr lang="ru-RU" smtClean="0"/>
              <a:t>05.05.2017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0D6554-198C-422A-9A6D-E799E5111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290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0D6554-198C-422A-9A6D-E799E51115F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154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>
                <a:lumMod val="79000"/>
                <a:lumOff val="21000"/>
                <a:alpha val="59000"/>
              </a:srgbClr>
            </a:gs>
            <a:gs pos="50000">
              <a:schemeClr val="accent1">
                <a:tint val="44500"/>
                <a:satMod val="160000"/>
              </a:schemeClr>
            </a:gs>
            <a:gs pos="96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000">
              <a:schemeClr val="accent1">
                <a:tint val="44500"/>
                <a:satMod val="160000"/>
              </a:schemeClr>
            </a:gs>
            <a:gs pos="0">
              <a:srgbClr val="00B050"/>
            </a:gs>
            <a:gs pos="68000">
              <a:srgbClr val="D2DDF1"/>
            </a:gs>
            <a:gs pos="38000">
              <a:schemeClr val="accent1">
                <a:tint val="44500"/>
                <a:satMod val="160000"/>
              </a:schemeClr>
            </a:gs>
            <a:gs pos="96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35291" y="2924944"/>
            <a:ext cx="80648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БЮДЖЕТ ДЛЯ ГРАЖДАН</a:t>
            </a:r>
            <a:endParaRPr lang="ru-RU" sz="3600" dirty="0">
              <a:solidFill>
                <a:srgbClr val="FF0000"/>
              </a:solidFill>
            </a:endParaRPr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к решению Совета муниципального образования </a:t>
            </a:r>
            <a:endParaRPr lang="ru-RU" sz="24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2400" b="1" i="1" dirty="0" err="1" smtClean="0">
                <a:solidFill>
                  <a:srgbClr val="FF0000"/>
                </a:solidFill>
              </a:rPr>
              <a:t>Ейский</a:t>
            </a:r>
            <a:r>
              <a:rPr lang="ru-RU" sz="2400" b="1" i="1" dirty="0" smtClean="0">
                <a:solidFill>
                  <a:srgbClr val="FF0000"/>
                </a:solidFill>
              </a:rPr>
              <a:t> </a:t>
            </a:r>
            <a:r>
              <a:rPr lang="ru-RU" sz="2400" b="1" i="1" dirty="0">
                <a:solidFill>
                  <a:srgbClr val="FF0000"/>
                </a:solidFill>
              </a:rPr>
              <a:t>район от 28.04.2017 г. № 535 «О внесении изменений в решение Совета муниципального образования </a:t>
            </a:r>
            <a:r>
              <a:rPr lang="ru-RU" sz="2400" b="1" i="1" dirty="0" err="1">
                <a:solidFill>
                  <a:srgbClr val="FF0000"/>
                </a:solidFill>
              </a:rPr>
              <a:t>Ейский</a:t>
            </a:r>
            <a:r>
              <a:rPr lang="ru-RU" sz="2400" b="1" i="1" dirty="0">
                <a:solidFill>
                  <a:srgbClr val="FF0000"/>
                </a:solidFill>
              </a:rPr>
              <a:t> район от  </a:t>
            </a:r>
            <a:r>
              <a:rPr lang="ru-RU" sz="2400" b="1" i="1" dirty="0" smtClean="0">
                <a:solidFill>
                  <a:srgbClr val="FF0000"/>
                </a:solidFill>
              </a:rPr>
              <a:t>7 </a:t>
            </a:r>
            <a:r>
              <a:rPr lang="ru-RU" sz="2400" b="1" i="1" dirty="0">
                <a:solidFill>
                  <a:srgbClr val="FF0000"/>
                </a:solidFill>
              </a:rPr>
              <a:t>декабря 2016 г. № 495 </a:t>
            </a:r>
            <a:endParaRPr lang="ru-RU" sz="24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2400" b="1" i="1" dirty="0" smtClean="0">
                <a:solidFill>
                  <a:srgbClr val="FF0000"/>
                </a:solidFill>
              </a:rPr>
              <a:t>«</a:t>
            </a:r>
            <a:r>
              <a:rPr lang="ru-RU" sz="2400" b="1" i="1" dirty="0">
                <a:solidFill>
                  <a:srgbClr val="FF0000"/>
                </a:solidFill>
              </a:rPr>
              <a:t>О районном бюджете на 2017 год </a:t>
            </a:r>
            <a:endParaRPr lang="ru-RU" sz="24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2400" b="1" i="1" dirty="0" smtClean="0">
                <a:solidFill>
                  <a:srgbClr val="FF0000"/>
                </a:solidFill>
              </a:rPr>
              <a:t>и </a:t>
            </a:r>
            <a:r>
              <a:rPr lang="ru-RU" sz="2400" b="1" i="1" dirty="0">
                <a:solidFill>
                  <a:srgbClr val="FF0000"/>
                </a:solidFill>
              </a:rPr>
              <a:t>на плановый период 2018 и 2019 годов»</a:t>
            </a:r>
            <a:endParaRPr lang="ru-RU" sz="2400" i="1" dirty="0"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16632"/>
            <a:ext cx="2016224" cy="2473895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343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7862" y="3459485"/>
            <a:ext cx="882047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dirty="0" smtClean="0"/>
              <a:t>       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Районный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на 2017 год и на плановый период 2018 и 2019 годов утвержден решением Совета муниципального образования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Ейский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 от  7 декабря 2016 года № 495 с учетом изменений, внесённых решениями Совета муниципального образования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Ейский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 от 28 февраля № 518, от 31 марта № 530,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 28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апреля 2017 года № 535.</a:t>
            </a:r>
          </a:p>
          <a:p>
            <a:pPr algn="just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Решением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Совета муниципального образования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Ейский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28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апреля 2017 года № 535 «О внесении изменений в решение Совета муниципального образования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Ейский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 от 7 декабря 2016 года № 495 «О районном бюджете на 2017 год и на плановый период 2018 и 2019 годов» внесены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изменения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утвержденные параметры районного бюджета:</a:t>
            </a:r>
          </a:p>
          <a:p>
            <a:pPr lvl="0" algn="just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доходная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районного бюджета увеличена на 4826,3 тыс. рублей за счет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увеличения безвозмездных</a:t>
            </a:r>
            <a:endPara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расходная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районного бюджета увеличена на общую сумму 15113,5 тыс. рублей, в том числе:</a:t>
            </a:r>
          </a:p>
          <a:p>
            <a:pPr algn="just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4826,3 тыс. рублей за счет увеличения безвозмездных поступлений; </a:t>
            </a:r>
          </a:p>
          <a:p>
            <a:pPr algn="just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10287,2 тыс. рублей за счет уточнения остатков средств районного бюджета, сложившихся на 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1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января 2017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sz="1400" b="1" dirty="0"/>
          </a:p>
          <a:p>
            <a:pPr algn="just"/>
            <a:r>
              <a:rPr lang="ru-RU" sz="1400" b="1" dirty="0"/>
              <a:t> </a:t>
            </a:r>
            <a:r>
              <a:rPr lang="en-US" sz="1400" b="1" dirty="0" smtClean="0"/>
              <a:t> </a:t>
            </a:r>
            <a:endParaRPr lang="ru-RU" sz="1400" b="1" dirty="0"/>
          </a:p>
        </p:txBody>
      </p:sp>
      <p:sp>
        <p:nvSpPr>
          <p:cNvPr id="5" name="AutoShape 2" descr="http://www.b17.ru/foto/uploaded/229413046a2bc57bd602d694307226d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083" y="5013176"/>
            <a:ext cx="869082" cy="71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4679" y="5445224"/>
            <a:ext cx="869082" cy="71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3326979"/>
              </p:ext>
            </p:extLst>
          </p:nvPr>
        </p:nvGraphicFramePr>
        <p:xfrm>
          <a:off x="225305" y="760141"/>
          <a:ext cx="8685585" cy="2497424"/>
        </p:xfrm>
        <a:graphic>
          <a:graphicData uri="http://schemas.openxmlformats.org/drawingml/2006/table">
            <a:tbl>
              <a:tblPr/>
              <a:tblGrid>
                <a:gridCol w="2266612"/>
                <a:gridCol w="854624"/>
                <a:gridCol w="792696"/>
                <a:gridCol w="767923"/>
                <a:gridCol w="771020"/>
                <a:gridCol w="817467"/>
                <a:gridCol w="867010"/>
                <a:gridCol w="867010"/>
                <a:gridCol w="681223"/>
              </a:tblGrid>
              <a:tr h="88301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Решение Совета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муниципального образования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Ейский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район № 495 в редакции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</a:t>
                      </a:r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19" marR="8919" marT="89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Изменение параметров,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утвержденных</a:t>
                      </a:r>
                    </a:p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решением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495, относительно редакции от </a:t>
                      </a:r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19" marR="8919" marT="89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89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07.12.2016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28.02.2017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31.03.2017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28.04.2017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07.12.2016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31.03.2017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89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+/-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+/-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30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Доходы всего</a:t>
                      </a:r>
                    </a:p>
                  </a:txBody>
                  <a:tcPr marL="8919" marR="8919" marT="89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1 986 822,5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1 987 843,0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1 992 585,0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1 997 411,3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10 588,8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100,5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4826,3</a:t>
                      </a:r>
                    </a:p>
                  </a:txBody>
                  <a:tcPr marL="8919" marR="8919" marT="89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100,2</a:t>
                      </a:r>
                    </a:p>
                  </a:txBody>
                  <a:tcPr marL="8919" marR="8919" marT="89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30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8919" marR="8919" marT="89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700 164,5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700 164,5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700 164,5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700 164,5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8919" marR="8919" marT="89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8919" marR="8919" marT="89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30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8919" marR="8919" marT="89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1 286 658,0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1 287 678,5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1 292 420,5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1297246,8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10 588,8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100,8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4826,3</a:t>
                      </a:r>
                    </a:p>
                  </a:txBody>
                  <a:tcPr marL="8919" marR="8919" marT="89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100,4</a:t>
                      </a:r>
                    </a:p>
                  </a:txBody>
                  <a:tcPr marL="8919" marR="8919" marT="89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30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всего</a:t>
                      </a:r>
                    </a:p>
                  </a:txBody>
                  <a:tcPr marL="8919" marR="8919" marT="89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1 947 822,5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1 981 890,3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1 996 153,7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2011267,2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63 444,7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103,3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15113,5</a:t>
                      </a:r>
                    </a:p>
                  </a:txBody>
                  <a:tcPr marL="8919" marR="8919" marT="89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100,8</a:t>
                      </a:r>
                    </a:p>
                  </a:txBody>
                  <a:tcPr marL="8919" marR="8919" marT="89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30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Дефицит (-)/профицит (+)</a:t>
                      </a:r>
                    </a:p>
                  </a:txBody>
                  <a:tcPr marL="8919" marR="8919" marT="89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39 000,0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5 952,7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-3 568,7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-13 855,9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8919" marR="8919" marT="8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6" name="Прямая соединительная линия 5"/>
          <p:cNvCxnSpPr/>
          <p:nvPr/>
        </p:nvCxnSpPr>
        <p:spPr>
          <a:xfrm>
            <a:off x="230395" y="2276872"/>
            <a:ext cx="0" cy="9654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543359" y="44919"/>
            <a:ext cx="6049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районного бюджета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812360" y="432142"/>
            <a:ext cx="10234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</a:t>
            </a:r>
            <a:r>
              <a:rPr lang="ru-RU" sz="1200" b="1" i="1" dirty="0" smtClean="0"/>
              <a:t>с. рублей</a:t>
            </a:r>
            <a:endParaRPr lang="ru-RU" sz="1200" b="1" i="1" dirty="0"/>
          </a:p>
        </p:txBody>
      </p:sp>
    </p:spTree>
    <p:extLst>
      <p:ext uri="{BB962C8B-B14F-4D97-AF65-F5344CB8AC3E}">
        <p14:creationId xmlns:p14="http://schemas.microsoft.com/office/powerpoint/2010/main" val="363203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88569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поступлений доходов в районный бюджет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332249"/>
              </p:ext>
            </p:extLst>
          </p:nvPr>
        </p:nvGraphicFramePr>
        <p:xfrm>
          <a:off x="107505" y="908718"/>
          <a:ext cx="8856984" cy="5688635"/>
        </p:xfrm>
        <a:graphic>
          <a:graphicData uri="http://schemas.openxmlformats.org/drawingml/2006/table">
            <a:tbl>
              <a:tblPr/>
              <a:tblGrid>
                <a:gridCol w="3627434"/>
                <a:gridCol w="927011"/>
                <a:gridCol w="859836"/>
                <a:gridCol w="832966"/>
                <a:gridCol w="886706"/>
                <a:gridCol w="886706"/>
                <a:gridCol w="836325"/>
              </a:tblGrid>
              <a:tr h="11384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раздела/подраздела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Решение Совета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муниципального образования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Ейский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район № 495 в редакции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</a:t>
                      </a:r>
                    </a:p>
                    <a:p>
                      <a:pPr algn="ctr" fontAlgn="b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Изменение параметров, утвержденных решением № 495, относительно редакции от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31.03.2017</a:t>
                      </a:r>
                    </a:p>
                    <a:p>
                      <a:pPr algn="ctr" fontAlgn="b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23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07.12.2016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28.02.2017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31.03.2017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28.04.2017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+/-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49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9409" marR="9409" marT="94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700 164,5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700 164,5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700 164,5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700 164,5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49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9409" marR="9409" marT="94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13 350,0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13 350,0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13 350,0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13 350,0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49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9409" marR="9409" marT="94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412 065,7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412 065,7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412 065,7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412 065,7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98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Налог, взимаемый в связи с применением упрощенной системы налогообложения</a:t>
                      </a:r>
                    </a:p>
                  </a:txBody>
                  <a:tcPr marL="9409" marR="9409" marT="94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19 010,0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19 010,0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19 010,0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19 010,0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98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Единый налог на вмененный доход для отдельных видов деятельности</a:t>
                      </a:r>
                    </a:p>
                  </a:txBody>
                  <a:tcPr marL="9409" marR="9409" marT="94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104 000,0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104 000,0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104 000,0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104 000,0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49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Единый сельскохозяйственный налог</a:t>
                      </a:r>
                    </a:p>
                  </a:txBody>
                  <a:tcPr marL="9409" marR="9409" marT="94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10 315,0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10 315,0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10 315,0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10 315,0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49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9409" marR="9409" marT="94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21 256,7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21 256,7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21 256,7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21 256,7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98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Доходы, получаемые в виде арендной платы за земельные участки</a:t>
                      </a:r>
                    </a:p>
                  </a:txBody>
                  <a:tcPr marL="9409" marR="9409" marT="94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91 994,0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91 994,0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91 994,0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91 994,0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49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Доходы от сдачи в аренду имущества</a:t>
                      </a:r>
                    </a:p>
                  </a:txBody>
                  <a:tcPr marL="9409" marR="9409" marT="94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4 100,0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4 100,0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4 100,0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4 100,0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98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9409" marR="9409" marT="94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5 500,0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5 500,0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5 500,0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5 500,0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49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9409" marR="9409" marT="94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12 132,0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12 132,0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12 132,0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12 132,0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49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Прочие налоговые и неналоговые доходы</a:t>
                      </a:r>
                    </a:p>
                  </a:txBody>
                  <a:tcPr marL="9409" marR="9409" marT="94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6 441,1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6 441,1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6 441,1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6 441,1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6" name="Прямая соединительная линия 5"/>
          <p:cNvCxnSpPr/>
          <p:nvPr/>
        </p:nvCxnSpPr>
        <p:spPr>
          <a:xfrm>
            <a:off x="107504" y="2492896"/>
            <a:ext cx="0" cy="41044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005571" y="653618"/>
            <a:ext cx="9589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i="1" dirty="0" smtClean="0"/>
              <a:t>тыс. рублей</a:t>
            </a:r>
            <a:endParaRPr lang="ru-RU" sz="1100" b="1" i="1" dirty="0"/>
          </a:p>
        </p:txBody>
      </p:sp>
    </p:spTree>
    <p:extLst>
      <p:ext uri="{BB962C8B-B14F-4D97-AF65-F5344CB8AC3E}">
        <p14:creationId xmlns:p14="http://schemas.microsoft.com/office/powerpoint/2010/main" val="379066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-8166" y="3888843"/>
            <a:ext cx="91440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Уточнение объёмов безвозмездных поступлений из краевого бюджета обусловлено: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798865"/>
              </p:ext>
            </p:extLst>
          </p:nvPr>
        </p:nvGraphicFramePr>
        <p:xfrm>
          <a:off x="157371" y="814690"/>
          <a:ext cx="8895293" cy="3036095"/>
        </p:xfrm>
        <a:graphic>
          <a:graphicData uri="http://schemas.openxmlformats.org/drawingml/2006/table">
            <a:tbl>
              <a:tblPr/>
              <a:tblGrid>
                <a:gridCol w="2968270"/>
                <a:gridCol w="1055385"/>
                <a:gridCol w="1022404"/>
                <a:gridCol w="1051263"/>
                <a:gridCol w="1038895"/>
                <a:gridCol w="1001790"/>
                <a:gridCol w="757286"/>
              </a:tblGrid>
              <a:tr h="7021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Решение Совета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муниципального образования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Ейский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район 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495 в редакции от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Изменение параметров, утвержденных решением 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495, относительно редакции от 31.03.2017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3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07.12.2016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28.02.2017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31.03.2017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28.04.2017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+/-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1286658,0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1287678,5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1292420,5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1297246,8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4826,3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59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Безвозмездные поступления из краевого  бюджета, в том числе: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1285192,9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1287397,0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1292131,0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1296937,3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4806,3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Дотации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87911,6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87911,6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87911,6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87911,6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Субсидии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20617,6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23347,1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27327,1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36103,5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8776,4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Субвенции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1176663,7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1176138,3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1176892,3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1172922,2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-3970,1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1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59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Безвозмездные поступления из бюджетов поселений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1465,1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1465,0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1473,0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1493,0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88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Возврат остатков субсидий, субвенций и иных межбюджетных трансфертов, имеющих целевое назначение, прошлых лет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-1183,5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-1183,5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-1183,5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7884368" y="537691"/>
            <a:ext cx="115212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тыс. рублей</a:t>
            </a:r>
            <a:endParaRPr kumimoji="0" lang="ru-RU" altLang="ru-RU" sz="1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26" y="4365104"/>
            <a:ext cx="175181" cy="175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57371" y="4235483"/>
            <a:ext cx="852576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увеличением объема субсидий:</a:t>
            </a:r>
          </a:p>
          <a:p>
            <a:pPr marL="285750" lvl="0" indent="-285750">
              <a:buFontTx/>
              <a:buChar char="-"/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в общеобразовательных организациях, расположенных в сельской местности, условий для занятий физической культурой и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спортом – 2515,2 тыс. рублей;</a:t>
            </a:r>
          </a:p>
          <a:p>
            <a:pPr marL="285750" lvl="0" indent="-285750">
              <a:buFontTx/>
              <a:buChar char="-"/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и ремонт автомобильных дорог общего пользования местного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значения – </a:t>
            </a:r>
          </a:p>
          <a:p>
            <a:pPr lvl="0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2261,2 тыс. рублей;                      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285750" lvl="0" indent="-285750">
              <a:buFontTx/>
              <a:buChar char="-"/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автобусов и микроавтобусов для муниципальных образовательных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 – </a:t>
            </a:r>
          </a:p>
          <a:p>
            <a:pPr lvl="0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 4000,0 тыс. рублей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1795" y="5820532"/>
            <a:ext cx="868407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уменьшением объема субвенций:</a:t>
            </a:r>
          </a:p>
          <a:p>
            <a:pPr marL="285750" lvl="0" indent="-285750">
              <a:buFontTx/>
              <a:buChar char="-"/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жилых помещений детям-сиротам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детям, оставшимся без попечения родителей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lvl="0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лицам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их числа по договорам найма специализированных жилых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помещений – 3970,1 тыс. рублей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6410" y="5937745"/>
            <a:ext cx="175175" cy="17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95301" y="0"/>
            <a:ext cx="47370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88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1300" y="116632"/>
            <a:ext cx="89951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разделам и подразделам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классификации расходов бюджетов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79600" y="548680"/>
            <a:ext cx="1232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 smtClean="0"/>
              <a:t>тыс. рублей</a:t>
            </a:r>
            <a:endParaRPr lang="ru-RU" sz="1200" b="1" i="1" dirty="0"/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469852"/>
              </p:ext>
            </p:extLst>
          </p:nvPr>
        </p:nvGraphicFramePr>
        <p:xfrm>
          <a:off x="179513" y="813016"/>
          <a:ext cx="8856983" cy="5766858"/>
        </p:xfrm>
        <a:graphic>
          <a:graphicData uri="http://schemas.openxmlformats.org/drawingml/2006/table">
            <a:tbl>
              <a:tblPr/>
              <a:tblGrid>
                <a:gridCol w="3627435"/>
                <a:gridCol w="927009"/>
                <a:gridCol w="859838"/>
                <a:gridCol w="832966"/>
                <a:gridCol w="886705"/>
                <a:gridCol w="886705"/>
                <a:gridCol w="836325"/>
              </a:tblGrid>
              <a:tr h="59472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раздела/подраздела</a:t>
                      </a:r>
                    </a:p>
                  </a:txBody>
                  <a:tcPr marL="4642" marR="4642" marT="46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Решение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Совета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муниципального образования 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Ейский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район № 495 в редакции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</a:t>
                      </a:r>
                    </a:p>
                    <a:p>
                      <a:pPr algn="ctr" fontAlgn="b"/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Изменение параметров, утвержденных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решением</a:t>
                      </a:r>
                    </a:p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495, относительно редакции от 31.03.2017 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20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07.12.2016</a:t>
                      </a:r>
                    </a:p>
                  </a:txBody>
                  <a:tcPr marL="4642" marR="4642" marT="46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28.02.2017</a:t>
                      </a:r>
                    </a:p>
                  </a:txBody>
                  <a:tcPr marL="4642" marR="4642" marT="46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31.03.2017</a:t>
                      </a:r>
                    </a:p>
                  </a:txBody>
                  <a:tcPr marL="4642" marR="4642" marT="46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28.04.2017</a:t>
                      </a:r>
                    </a:p>
                  </a:txBody>
                  <a:tcPr marL="4642" marR="4642" marT="46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+/-</a:t>
                      </a:r>
                    </a:p>
                  </a:txBody>
                  <a:tcPr marL="4642" marR="4642" marT="46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4642" marR="4642" marT="46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ВСЕГО</a:t>
                      </a:r>
                    </a:p>
                  </a:txBody>
                  <a:tcPr marL="4642" marR="4642" marT="46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1 947 822,5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1 981 890,3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1 996 153,7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2 011 267,2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15 113,5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100,8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4642" marR="4642" marT="46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162 629,6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175 208,5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175 885,8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176 587,2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701,4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100,4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4642" marR="4642" marT="46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1 981,6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1 981,6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1 981,6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1 981,6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17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4642" marR="4642" marT="46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5 951,8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5 951,8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5 951,8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5 951,8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17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4642" marR="4642" marT="46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50 008,7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50 113,5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50 113,5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50 113,5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17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4642" marR="4642" marT="46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29 055,3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29 555,2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29 553,2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29 553,2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59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проведения выборов и референдумов</a:t>
                      </a:r>
                    </a:p>
                  </a:txBody>
                  <a:tcPr marL="4642" marR="4642" marT="46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3 000,0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3 000,0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3 000,0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4642" marR="4642" marT="46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1 000,0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1 000,0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1 000,0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1 000,0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4642" marR="4642" marT="46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74 632,2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83 606,4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84 285,7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84 987,1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701,4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100,8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ОБОРОНА</a:t>
                      </a:r>
                    </a:p>
                  </a:txBody>
                  <a:tcPr marL="4642" marR="4642" marT="46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Мобилизационная подготовка экономики</a:t>
                      </a:r>
                    </a:p>
                  </a:txBody>
                  <a:tcPr marL="4642" marR="4642" marT="46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4642" marR="4642" marT="46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23 495,0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25 801,2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27 770,0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27 770,0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4642" marR="4642" marT="46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22 345,0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24 651,2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26 620,0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26 620,0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4642" marR="4642" marT="46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1 150,0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1 150,0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1 150,0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1 150,0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4642" marR="4642" marT="46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24 363,1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26 844,0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26 844,0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29 105,2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2 261,2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108,4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Сельское хозяйство и рыболовство</a:t>
                      </a:r>
                    </a:p>
                  </a:txBody>
                  <a:tcPr marL="4642" marR="4642" marT="46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14 519,2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14 277,6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14 277,6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14 277,6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Дорожное хозяйство (дорожные фонды)</a:t>
                      </a:r>
                    </a:p>
                  </a:txBody>
                  <a:tcPr marL="4642" marR="4642" marT="46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1 104,1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1 693,6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1 693,6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3 954,8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2 261,2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233,5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59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4642" marR="4642" marT="46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8 739,8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10 872,8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10 872,8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10 872,8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4642" marR="4642" marT="46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42 435,6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46 335,1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46 895,1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42 925,0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-3 970,1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91,5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Жилищное хозяйство</a:t>
                      </a:r>
                    </a:p>
                  </a:txBody>
                  <a:tcPr marL="4642" marR="4642" marT="46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23 013,4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23 013,4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23 013,4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19 043,3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-3 970,1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82,7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Коммунальное хозяйство</a:t>
                      </a:r>
                    </a:p>
                  </a:txBody>
                  <a:tcPr marL="4642" marR="4642" marT="46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10 000,0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13 899,5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14 459,5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14 459,5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59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4642" marR="4642" marT="46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9 422,2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9 422,2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9 422,2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9 422,2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642" marR="4642" marT="46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21" name="Прямая соединительная линия 20"/>
          <p:cNvCxnSpPr/>
          <p:nvPr/>
        </p:nvCxnSpPr>
        <p:spPr>
          <a:xfrm>
            <a:off x="179512" y="1124744"/>
            <a:ext cx="0" cy="54726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671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34347"/>
            <a:ext cx="8712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разделам и подразделам классификации расходов бюджетов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7012133"/>
              </p:ext>
            </p:extLst>
          </p:nvPr>
        </p:nvGraphicFramePr>
        <p:xfrm>
          <a:off x="107504" y="908713"/>
          <a:ext cx="8928991" cy="5688648"/>
        </p:xfrm>
        <a:graphic>
          <a:graphicData uri="http://schemas.openxmlformats.org/drawingml/2006/table">
            <a:tbl>
              <a:tblPr/>
              <a:tblGrid>
                <a:gridCol w="4190190"/>
                <a:gridCol w="840559"/>
                <a:gridCol w="776603"/>
                <a:gridCol w="755285"/>
                <a:gridCol w="804012"/>
                <a:gridCol w="804012"/>
                <a:gridCol w="758330"/>
              </a:tblGrid>
              <a:tr h="56538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раздела/подраздела</a:t>
                      </a:r>
                    </a:p>
                  </a:txBody>
                  <a:tcPr marL="4544" marR="4544" marT="4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Решение Совета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муниципального образования 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Ейский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район</a:t>
                      </a:r>
                    </a:p>
                    <a:p>
                      <a:pPr algn="ctr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495 в редакции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</a:t>
                      </a:r>
                      <a:endParaRPr 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b"/>
                      <a:endParaRPr 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Изменение параметров, утвержденных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решением</a:t>
                      </a:r>
                    </a:p>
                    <a:p>
                      <a:pPr algn="ctr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495, относительно редакции от 31.03.2017 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4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07.12.2016</a:t>
                      </a:r>
                    </a:p>
                  </a:txBody>
                  <a:tcPr marL="4544" marR="4544" marT="4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28.02.2017</a:t>
                      </a:r>
                    </a:p>
                  </a:txBody>
                  <a:tcPr marL="4544" marR="4544" marT="4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31.03.2017</a:t>
                      </a:r>
                    </a:p>
                  </a:txBody>
                  <a:tcPr marL="4544" marR="4544" marT="4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28.04.2017</a:t>
                      </a:r>
                    </a:p>
                  </a:txBody>
                  <a:tcPr marL="4544" marR="4544" marT="4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+/-</a:t>
                      </a:r>
                    </a:p>
                  </a:txBody>
                  <a:tcPr marL="4544" marR="4544" marT="4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4544" marR="4544" marT="4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8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ОБРАЗОВАНИЕ</a:t>
                      </a:r>
                    </a:p>
                  </a:txBody>
                  <a:tcPr marL="4544" marR="4544" marT="4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1 246 184,4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1 255 063,2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1 265 181,8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1 280 847,0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15 665,2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101,2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8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4544" marR="4544" marT="4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531 740,8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532 488,3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536 938,6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536 938,6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8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4544" marR="4544" marT="4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531 208,3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536 480,3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540 243,7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555 908,9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15 665,2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102,9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8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4544" marR="4544" marT="4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129 438,7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129 438,7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130 589,6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130 490,6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-99,0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99,9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852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marL="4544" marR="4544" marT="4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8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Молодежная политика</a:t>
                      </a:r>
                    </a:p>
                  </a:txBody>
                  <a:tcPr marL="4544" marR="4544" marT="4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9 213,6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5 066,8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5 066,8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5 165,8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8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4544" marR="4544" marT="4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44 483,0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51 489,1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52 243,1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52 243,1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8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4544" marR="4544" marT="4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71 526,9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72 320,9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72 320,9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72 203,7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-117,2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99,8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8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Культура</a:t>
                      </a:r>
                    </a:p>
                  </a:txBody>
                  <a:tcPr marL="4544" marR="4544" marT="4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58 013,6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55 689,1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55 440,0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55 440,0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00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4544" marR="4544" marT="4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13 513,3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16 631,8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16 880,9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16 763,7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-117,2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99,3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8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ЗДРАВООХРАНЕНИЕ</a:t>
                      </a:r>
                    </a:p>
                  </a:txBody>
                  <a:tcPr marL="4544" marR="4544" marT="4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154 177,4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155 677,4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156 616,1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156 616,1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8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Стационарная медицинская помощь</a:t>
                      </a:r>
                    </a:p>
                  </a:txBody>
                  <a:tcPr marL="4544" marR="4544" marT="4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57 910,2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59 410,2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60 180,1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60 180,1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8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Амбулаторная помощь</a:t>
                      </a:r>
                    </a:p>
                  </a:txBody>
                  <a:tcPr marL="4544" marR="4544" marT="4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92 457,2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92 457,2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92 457,2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92 457,2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8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Скорая медицинская помощь</a:t>
                      </a:r>
                    </a:p>
                  </a:txBody>
                  <a:tcPr marL="4544" marR="4544" marT="4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3 810,0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3 810,0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3 978,8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3 978,8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8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4544" marR="4544" marT="4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81 808,4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81 808,4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81 808,4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81 945,6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137,2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100,2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8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4544" marR="4544" marT="4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3 971,2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3 971,2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3 971,2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3 971,2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8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Социальное обеспечение населения</a:t>
                      </a:r>
                    </a:p>
                  </a:txBody>
                  <a:tcPr marL="4544" marR="4544" marT="4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307,4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307,4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307,4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307,4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8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4544" marR="4544" marT="4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69 759,4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69 759,4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69 759,4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69 759,4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8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социальной политики</a:t>
                      </a:r>
                    </a:p>
                  </a:txBody>
                  <a:tcPr marL="4544" marR="4544" marT="4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7 770,4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7 770,4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7 770,4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7 907,6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137,2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101,8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8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4544" marR="4544" marT="4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105 955,9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107 585,4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107 585,4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108 021,2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435,8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100,4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8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Физическая культура</a:t>
                      </a:r>
                    </a:p>
                  </a:txBody>
                  <a:tcPr marL="4544" marR="4544" marT="4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99 768,0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101 036,0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101 036,0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101 471,8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435,8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100,4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00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4544" marR="4544" marT="4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6 187,9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6 549,4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6 549,4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6 549,4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8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4544" marR="4544" marT="4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2 550,0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2 550,0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2 550,0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2 550,0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8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Телевидение и радиовещание</a:t>
                      </a:r>
                    </a:p>
                  </a:txBody>
                  <a:tcPr marL="4544" marR="4544" marT="4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1 350,0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1 350,0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1 350,0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1 350,0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8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Периодическая печать и издательства</a:t>
                      </a:r>
                    </a:p>
                  </a:txBody>
                  <a:tcPr marL="4544" marR="4544" marT="4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852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4544" marR="4544" marT="4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23 000,0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23 000,0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23 000,0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23 000,0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00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4544" marR="4544" marT="4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23 000,0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23 000,0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23 000,0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23 000,0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42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4544" marR="4544" marT="4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9 596,2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9 596,2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9 596,2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9 596,2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016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marL="4544" marR="4544" marT="4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9 096,2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9 096,2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9 096,2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9 096,2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00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4544" marR="4544" marT="4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544" marR="4544" marT="4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796167" y="548680"/>
            <a:ext cx="10282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/>
              <a:t>тыс. рублей</a:t>
            </a:r>
            <a:endParaRPr lang="ru-RU" sz="1200" b="1" i="1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H="1">
            <a:off x="96618" y="1437793"/>
            <a:ext cx="10886" cy="51125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088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9938964"/>
              </p:ext>
            </p:extLst>
          </p:nvPr>
        </p:nvGraphicFramePr>
        <p:xfrm>
          <a:off x="107504" y="692696"/>
          <a:ext cx="8928990" cy="5982509"/>
        </p:xfrm>
        <a:graphic>
          <a:graphicData uri="http://schemas.openxmlformats.org/drawingml/2006/table">
            <a:tbl>
              <a:tblPr/>
              <a:tblGrid>
                <a:gridCol w="3603126"/>
                <a:gridCol w="944082"/>
                <a:gridCol w="875674"/>
                <a:gridCol w="848306"/>
                <a:gridCol w="903038"/>
                <a:gridCol w="903038"/>
                <a:gridCol w="851726"/>
              </a:tblGrid>
              <a:tr h="53887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показателя/наименование муниципальной программы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Ейского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района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Решение Совета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муниципального образования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Ейский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район </a:t>
                      </a:r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495 в редакции от</a:t>
                      </a:r>
                    </a:p>
                  </a:txBody>
                  <a:tcPr marL="4968" marR="4968" marT="4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Изменение параметров, утвержденных решением </a:t>
                      </a:r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495, относительно редакции от 31.03.2017 </a:t>
                      </a:r>
                    </a:p>
                  </a:txBody>
                  <a:tcPr marL="4968" marR="4968" marT="49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78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07.12.2016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28.02.2017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31.03.2017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28.04.2017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+/-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83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ВСЕГО</a:t>
                      </a:r>
                    </a:p>
                  </a:txBody>
                  <a:tcPr marL="4968" marR="4968" marT="496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1 947 822,5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1 981 890,3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1 996 153,7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2011267,2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15 113,5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100,8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83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в рамках муниципальных программ</a:t>
                      </a:r>
                    </a:p>
                  </a:txBody>
                  <a:tcPr marL="4968" marR="4968" marT="496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1 858 145,0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1 885 180,3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1 899 445,7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1914282,8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14 837,1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100,8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83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здравоохранения</a:t>
                      </a:r>
                    </a:p>
                  </a:txBody>
                  <a:tcPr marL="4968" marR="4968" marT="496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154 277,4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155 777,4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156 716,1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156716,1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83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образования</a:t>
                      </a:r>
                    </a:p>
                  </a:txBody>
                  <a:tcPr marL="4968" marR="4968" marT="496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1 191 880,7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1 200 759,5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1 210 878,1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1226444,3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15 566,2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101,3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83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Социальная поддержка граждан</a:t>
                      </a:r>
                    </a:p>
                  </a:txBody>
                  <a:tcPr marL="4968" marR="4968" marT="496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67 123,1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67 123,1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67 123,1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67123,1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83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Дети Ейского района</a:t>
                      </a:r>
                    </a:p>
                  </a:txBody>
                  <a:tcPr marL="4968" marR="4968" marT="496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29 825,5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29 825,5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29 825,5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25954,4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-3 871,1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51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Комплексное и устойчивое развитие Ейского района в сфере строительства и архитектуры</a:t>
                      </a:r>
                    </a:p>
                  </a:txBody>
                  <a:tcPr marL="4968" marR="4968" marT="496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5 494,8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6 827,8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6 827,8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6827,8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83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Инвестиционное развитие </a:t>
                      </a:r>
                    </a:p>
                  </a:txBody>
                  <a:tcPr marL="4968" marR="4968" marT="496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2 000,0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2 000,0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2 000,0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83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Поддержка малого и среднего предпринимательства</a:t>
                      </a:r>
                    </a:p>
                  </a:txBody>
                  <a:tcPr marL="4968" marR="4968" marT="496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295,0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295,0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295,0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295,0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83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безопасности населения</a:t>
                      </a:r>
                    </a:p>
                  </a:txBody>
                  <a:tcPr marL="4968" marR="4968" marT="496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24 345,0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26 651,2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28 620,0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28620,0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83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культуры</a:t>
                      </a:r>
                    </a:p>
                  </a:txBody>
                  <a:tcPr marL="4968" marR="4968" marT="496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131 359,0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132 753,8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132 783,7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132666,5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-117,2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99,9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41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санаторно-курортного и туристского комплекса</a:t>
                      </a:r>
                    </a:p>
                  </a:txBody>
                  <a:tcPr marL="4968" marR="4968" marT="496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1 450,0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1 450,0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1450,0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83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физической культуры и спорта</a:t>
                      </a:r>
                    </a:p>
                  </a:txBody>
                  <a:tcPr marL="4968" marR="4968" marT="496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105 955,9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107 585,4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107 585,4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108021,2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435,8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100,4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51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жилищно-коммунального и дорожного хозяйства</a:t>
                      </a:r>
                    </a:p>
                  </a:txBody>
                  <a:tcPr marL="4968" marR="4968" marT="496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19 526,3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20 001,0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20 481,0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22742,2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2 261,2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111,0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83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топливно-энергетического комплекса</a:t>
                      </a:r>
                    </a:p>
                  </a:txBody>
                  <a:tcPr marL="4968" marR="4968" marT="496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1 000,0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4 899,5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4 979,5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4979,5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83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Информационное общество</a:t>
                      </a:r>
                    </a:p>
                  </a:txBody>
                  <a:tcPr marL="4968" marR="4968" marT="496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26 841,7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29 894,5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30 543,9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30543,9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51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Комплексные меры противодействия незаконному потреблению и обороту наркотических средств</a:t>
                      </a:r>
                    </a:p>
                  </a:txBody>
                  <a:tcPr marL="4968" marR="4968" marT="496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83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Поддержка Ейского районного казачьего общества</a:t>
                      </a:r>
                    </a:p>
                  </a:txBody>
                  <a:tcPr marL="4968" marR="4968" marT="496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7 775,0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7 775,0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7 775,0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7775,0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51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Эффективное управление муниципальным имуществом и земельными ресурсами</a:t>
                      </a:r>
                    </a:p>
                  </a:txBody>
                  <a:tcPr marL="4968" marR="4968" marT="496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11 398,4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12 906,0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12 906,0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13331,0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425,0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103,3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51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Поддержка деятельности социально-ориентированных общественных организаций</a:t>
                      </a:r>
                    </a:p>
                  </a:txBody>
                  <a:tcPr marL="4968" marR="4968" marT="496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1 200,0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1 200,0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1 200,0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1337,2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137,2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111,4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19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сельского хозяйства и регулирование рынков сельскохозяйственной продукции, сырья и продовольствия </a:t>
                      </a:r>
                    </a:p>
                  </a:txBody>
                  <a:tcPr marL="4968" marR="4968" marT="496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14 519,2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14 277,6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14 277,6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14277,6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83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Молодёжь Ейского района</a:t>
                      </a:r>
                    </a:p>
                  </a:txBody>
                  <a:tcPr marL="4968" marR="4968" marT="496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5 146,8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5 146,8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5 146,8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5146,8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19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Укрепление правопорядка, профилактика правонарушений, усиление борьбы с преступностью и противодействию коррупции</a:t>
                      </a:r>
                    </a:p>
                  </a:txBody>
                  <a:tcPr marL="4968" marR="4968" marT="496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83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Управление муниципальными финансами</a:t>
                      </a:r>
                    </a:p>
                  </a:txBody>
                  <a:tcPr marL="4968" marR="4968" marT="496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57 281,2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57 781,2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57 781,2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57781,2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83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Непрограммные расходы</a:t>
                      </a:r>
                    </a:p>
                  </a:txBody>
                  <a:tcPr marL="4968" marR="4968" marT="496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89 677,5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96 710,0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96 708,0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96984,4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276,4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100,3</a:t>
                      </a:r>
                    </a:p>
                  </a:txBody>
                  <a:tcPr marL="4968" marR="4968" marT="49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5" name="Прямая соединительная линия 4"/>
          <p:cNvCxnSpPr/>
          <p:nvPr/>
        </p:nvCxnSpPr>
        <p:spPr>
          <a:xfrm>
            <a:off x="81673" y="1412776"/>
            <a:ext cx="0" cy="52565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251520" y="0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муниципальным программам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Ейского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и непрограммным направлениям деятельности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79736" y="446275"/>
            <a:ext cx="10282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/>
              <a:t>тыс. рублей</a:t>
            </a:r>
            <a:endParaRPr lang="ru-RU" sz="1200" b="1" i="1" dirty="0"/>
          </a:p>
        </p:txBody>
      </p:sp>
    </p:spTree>
    <p:extLst>
      <p:ext uri="{BB962C8B-B14F-4D97-AF65-F5344CB8AC3E}">
        <p14:creationId xmlns:p14="http://schemas.microsoft.com/office/powerpoint/2010/main" val="211515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8047429"/>
              </p:ext>
            </p:extLst>
          </p:nvPr>
        </p:nvGraphicFramePr>
        <p:xfrm>
          <a:off x="395537" y="1124745"/>
          <a:ext cx="8496944" cy="2932532"/>
        </p:xfrm>
        <a:graphic>
          <a:graphicData uri="http://schemas.openxmlformats.org/drawingml/2006/table">
            <a:tbl>
              <a:tblPr/>
              <a:tblGrid>
                <a:gridCol w="2641907"/>
                <a:gridCol w="1142446"/>
                <a:gridCol w="1089550"/>
                <a:gridCol w="1032263"/>
                <a:gridCol w="1020118"/>
                <a:gridCol w="1570660"/>
              </a:tblGrid>
              <a:tr h="121565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Решение Совета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муниципального образования</a:t>
                      </a: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Ейский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район № 495 в редакции от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Изменение параметров, утвержденных решением № 495,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относительно</a:t>
                      </a: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редакции </a:t>
                      </a:r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31.03.2017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07.12.2016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28.02.2017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31.03.2017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28.04.2017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+/-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00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Источники финансирования дефицита бюджета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-39000,0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-5952,7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3568,7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13855,9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10287,2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71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Кредиты кредитных организаций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-20000,0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-20000,0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-20000,0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-20000,0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34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Бюджетные кредиты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13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Бюджетные кредиты, предоставленные бюджетам поселений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-19000,0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-19000,0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-25100,0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-25100,0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34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Иные источники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33047,3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48668,7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58955,9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10287,2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95536" y="260648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финансирования дефицита районного бюджета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91722" y="814646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 smtClean="0"/>
              <a:t>тыс. рублей</a:t>
            </a:r>
            <a:endParaRPr lang="ru-RU" sz="1200" b="1" i="1" dirty="0"/>
          </a:p>
        </p:txBody>
      </p:sp>
    </p:spTree>
    <p:extLst>
      <p:ext uri="{BB962C8B-B14F-4D97-AF65-F5344CB8AC3E}">
        <p14:creationId xmlns:p14="http://schemas.microsoft.com/office/powerpoint/2010/main" val="330385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182</TotalTime>
  <Words>2185</Words>
  <Application>Microsoft Office PowerPoint</Application>
  <PresentationFormat>Экран (4:3)</PresentationFormat>
  <Paragraphs>874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budget5</dc:creator>
  <cp:lastModifiedBy>budget4</cp:lastModifiedBy>
  <cp:revision>27</cp:revision>
  <dcterms:created xsi:type="dcterms:W3CDTF">2017-05-04T11:18:57Z</dcterms:created>
  <dcterms:modified xsi:type="dcterms:W3CDTF">2017-05-05T06:36:53Z</dcterms:modified>
</cp:coreProperties>
</file>