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notesSlides/notesSlide2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3.xml" ContentType="application/vnd.openxmlformats-officedocument.presentationml.notesSlide+xml"/>
  <Override PartName="/ppt/charts/chart3.xml" ContentType="application/vnd.openxmlformats-officedocument.drawingml.chart+xml"/>
  <Override PartName="/ppt/drawings/drawing1.xml" ContentType="application/vnd.openxmlformats-officedocument.drawingml.chartshapes+xml"/>
  <Override PartName="/ppt/charts/chart4.xml" ContentType="application/vnd.openxmlformats-officedocument.drawingml.chart+xml"/>
  <Override PartName="/ppt/drawings/drawing2.xml" ContentType="application/vnd.openxmlformats-officedocument.drawingml.chartshapes+xml"/>
  <Override PartName="/ppt/charts/chart5.xml" ContentType="application/vnd.openxmlformats-officedocument.drawingml.chart+xml"/>
  <Override PartName="/ppt/drawings/drawing3.xml" ContentType="application/vnd.openxmlformats-officedocument.drawingml.chartshapes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9"/>
  </p:notesMasterIdLst>
  <p:sldIdLst>
    <p:sldId id="273" r:id="rId2"/>
    <p:sldId id="257" r:id="rId3"/>
    <p:sldId id="267" r:id="rId4"/>
    <p:sldId id="260" r:id="rId5"/>
    <p:sldId id="262" r:id="rId6"/>
    <p:sldId id="261" r:id="rId7"/>
    <p:sldId id="272" r:id="rId8"/>
    <p:sldId id="264" r:id="rId9"/>
    <p:sldId id="279" r:id="rId10"/>
    <p:sldId id="280" r:id="rId11"/>
    <p:sldId id="281" r:id="rId12"/>
    <p:sldId id="282" r:id="rId13"/>
    <p:sldId id="283" r:id="rId14"/>
    <p:sldId id="284" r:id="rId15"/>
    <p:sldId id="285" r:id="rId16"/>
    <p:sldId id="286" r:id="rId17"/>
    <p:sldId id="287" r:id="rId18"/>
    <p:sldId id="288" r:id="rId19"/>
    <p:sldId id="289" r:id="rId20"/>
    <p:sldId id="290" r:id="rId21"/>
    <p:sldId id="268" r:id="rId22"/>
    <p:sldId id="292" r:id="rId23"/>
    <p:sldId id="293" r:id="rId24"/>
    <p:sldId id="297" r:id="rId25"/>
    <p:sldId id="296" r:id="rId26"/>
    <p:sldId id="270" r:id="rId27"/>
    <p:sldId id="278" r:id="rId28"/>
  </p:sldIdLst>
  <p:sldSz cx="6858000" cy="9144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99"/>
    <a:srgbClr val="0000FF"/>
    <a:srgbClr val="00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2" d="100"/>
          <a:sy n="82" d="100"/>
        </p:scale>
        <p:origin x="3042" y="10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.xlsx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_____Microsoft_Excel2.xlsx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package" Target="../embeddings/_____Microsoft_Excel3.xlsx"/></Relationships>
</file>

<file path=ppt/charts/_rels/chart5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3.xml"/><Relationship Id="rId1" Type="http://schemas.openxmlformats.org/officeDocument/2006/relationships/package" Target="../embeddings/_____Microsoft_Excel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title>
      <c:tx>
        <c:rich>
          <a:bodyPr/>
          <a:lstStyle/>
          <a:p>
            <a:pPr>
              <a:defRPr sz="1600" i="1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r>
              <a:rPr lang="ru-RU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Доходы консолидированного бюджета Ейского района</a:t>
            </a:r>
          </a:p>
        </c:rich>
      </c:tx>
      <c:overlay val="0"/>
    </c:title>
    <c:autoTitleDeleted val="0"/>
    <c:plotArea>
      <c:layout>
        <c:manualLayout>
          <c:layoutTarget val="inner"/>
          <c:xMode val="edge"/>
          <c:yMode val="edge"/>
          <c:x val="0.10925861717440431"/>
          <c:y val="0.13970833333333332"/>
          <c:w val="0.85554504932907338"/>
          <c:h val="0.74043011811023618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chemeClr val="accent5">
                <a:lumMod val="60000"/>
                <a:lumOff val="40000"/>
              </a:schemeClr>
            </a:solidFill>
          </c:spPr>
          <c:invertIfNegative val="0"/>
          <c:cat>
            <c:strRef>
              <c:f>Лист1!$A$2:$A$7</c:f>
              <c:strCache>
                <c:ptCount val="5"/>
                <c:pt idx="0">
                  <c:v>2018 год</c:v>
                </c:pt>
                <c:pt idx="1">
                  <c:v>2019 год</c:v>
                </c:pt>
                <c:pt idx="2">
                  <c:v>2020 год</c:v>
                </c:pt>
                <c:pt idx="3">
                  <c:v>2021 год</c:v>
                </c:pt>
                <c:pt idx="4">
                  <c:v>2022 год</c:v>
                </c:pt>
              </c:strCache>
            </c:strRef>
          </c:cat>
          <c:val>
            <c:numRef>
              <c:f>Лист1!$B$2:$B$7</c:f>
              <c:numCache>
                <c:formatCode>General</c:formatCode>
                <c:ptCount val="5"/>
                <c:pt idx="0">
                  <c:v>2963.9</c:v>
                </c:pt>
                <c:pt idx="1">
                  <c:v>2874.9</c:v>
                </c:pt>
                <c:pt idx="2">
                  <c:v>3383.9</c:v>
                </c:pt>
                <c:pt idx="3">
                  <c:v>3618.6</c:v>
                </c:pt>
                <c:pt idx="4">
                  <c:v>3923.3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646-4510-8F6F-3954B8862AB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8"/>
        <c:axId val="61685760"/>
        <c:axId val="60435840"/>
      </c:barChart>
      <c:catAx>
        <c:axId val="61685760"/>
        <c:scaling>
          <c:orientation val="minMax"/>
        </c:scaling>
        <c:delete val="0"/>
        <c:axPos val="l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100" b="1"/>
            </a:pPr>
            <a:endParaRPr lang="ru-RU"/>
          </a:p>
        </c:txPr>
        <c:crossAx val="60435840"/>
        <c:crosses val="autoZero"/>
        <c:auto val="1"/>
        <c:lblAlgn val="ctr"/>
        <c:lblOffset val="100"/>
        <c:noMultiLvlLbl val="0"/>
      </c:catAx>
      <c:valAx>
        <c:axId val="6043584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ru-RU"/>
          </a:p>
        </c:txPr>
        <c:crossAx val="61685760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600"/>
            </a:pPr>
            <a:r>
              <a:rPr lang="ru-RU" sz="1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консолидированного</a:t>
            </a:r>
            <a:r>
              <a:rPr lang="ru-RU" sz="1600" i="1" baseline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бюджета Ейского района</a:t>
            </a:r>
            <a:endParaRPr lang="ru-RU" sz="16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c:rich>
      </c:tx>
      <c:layout>
        <c:manualLayout>
          <c:xMode val="edge"/>
          <c:yMode val="edge"/>
          <c:x val="9.7599964738217512E-2"/>
          <c:y val="2.626776693842528E-2"/>
        </c:manualLayout>
      </c:layout>
      <c:overlay val="0"/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chemeClr val="accent1">
                <a:lumMod val="60000"/>
                <a:lumOff val="40000"/>
              </a:schemeClr>
            </a:solidFill>
            <a:scene3d>
              <a:camera prst="orthographicFront"/>
              <a:lightRig rig="threePt" dir="t"/>
            </a:scene3d>
            <a:sp3d>
              <a:bevelT/>
            </a:sp3d>
          </c:spPr>
          <c:invertIfNegative val="0"/>
          <c:cat>
            <c:strRef>
              <c:f>Лист1!$A$2:$A$6</c:f>
              <c:strCache>
                <c:ptCount val="5"/>
                <c:pt idx="0">
                  <c:v>2018 год</c:v>
                </c:pt>
                <c:pt idx="1">
                  <c:v>2019 год</c:v>
                </c:pt>
                <c:pt idx="2">
                  <c:v>2020 год</c:v>
                </c:pt>
                <c:pt idx="3">
                  <c:v>2021 год</c:v>
                </c:pt>
                <c:pt idx="4">
                  <c:v>2022 год</c:v>
                </c:pt>
              </c:strCache>
            </c:str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2962.1</c:v>
                </c:pt>
                <c:pt idx="1">
                  <c:v>2940</c:v>
                </c:pt>
                <c:pt idx="2">
                  <c:v>3279.3</c:v>
                </c:pt>
                <c:pt idx="3">
                  <c:v>3490.8</c:v>
                </c:pt>
                <c:pt idx="4">
                  <c:v>3871.2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32B-4650-BFCF-B4012C3DF22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0"/>
        <c:overlap val="3"/>
        <c:axId val="61125120"/>
        <c:axId val="53260224"/>
      </c:barChart>
      <c:catAx>
        <c:axId val="61125120"/>
        <c:scaling>
          <c:orientation val="minMax"/>
        </c:scaling>
        <c:delete val="0"/>
        <c:axPos val="l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100" b="1"/>
            </a:pPr>
            <a:endParaRPr lang="ru-RU"/>
          </a:p>
        </c:txPr>
        <c:crossAx val="53260224"/>
        <c:crosses val="autoZero"/>
        <c:auto val="1"/>
        <c:lblAlgn val="ctr"/>
        <c:lblOffset val="100"/>
        <c:noMultiLvlLbl val="0"/>
      </c:catAx>
      <c:valAx>
        <c:axId val="53260224"/>
        <c:scaling>
          <c:orientation val="minMax"/>
          <c:max val="4000"/>
          <c:min val="0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ru-RU"/>
          </a:p>
        </c:txPr>
        <c:crossAx val="61125120"/>
        <c:crosses val="autoZero"/>
        <c:crossBetween val="between"/>
        <c:majorUnit val="500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20"/>
      <c:rotY val="40"/>
      <c:rAngAx val="1"/>
    </c:view3D>
    <c:floor>
      <c:thickness val="0"/>
      <c:spPr>
        <a:solidFill>
          <a:schemeClr val="bg1">
            <a:lumMod val="85000"/>
          </a:schemeClr>
        </a:solidFill>
        <a:ln>
          <a:solidFill>
            <a:schemeClr val="tx1"/>
          </a:solidFill>
        </a:ln>
      </c:spPr>
    </c:floor>
    <c:sideWall>
      <c:thickness val="0"/>
      <c:spPr>
        <a:noFill/>
        <a:ln w="25400">
          <a:noFill/>
        </a:ln>
      </c:spPr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rgbClr val="FFC000"/>
            </a:solidFill>
          </c:spPr>
          <c:invertIfNegative val="0"/>
          <c:cat>
            <c:strRef>
              <c:f>Лист1!$A$2:$A$4</c:f>
              <c:strCache>
                <c:ptCount val="3"/>
                <c:pt idx="0">
                  <c:v>Консолидированный бюджет</c:v>
                </c:pt>
                <c:pt idx="1">
                  <c:v>Районный бюджет</c:v>
                </c:pt>
                <c:pt idx="2">
                  <c:v>Бюджеты поселений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3505.1</c:v>
                </c:pt>
                <c:pt idx="1">
                  <c:v>2489.3000000000002</c:v>
                </c:pt>
                <c:pt idx="2">
                  <c:v>1015.8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77B-402E-9A97-811E00E3CE45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Ряд 2</c:v>
                </c:pt>
              </c:strCache>
            </c:strRef>
          </c:tx>
          <c:spPr>
            <a:solidFill>
              <a:srgbClr val="000099"/>
            </a:solidFill>
          </c:spPr>
          <c:invertIfNegative val="0"/>
          <c:cat>
            <c:strRef>
              <c:f>Лист1!$A$2:$A$4</c:f>
              <c:strCache>
                <c:ptCount val="3"/>
                <c:pt idx="0">
                  <c:v>Консолидированный бюджет</c:v>
                </c:pt>
                <c:pt idx="1">
                  <c:v>Районный бюджет</c:v>
                </c:pt>
                <c:pt idx="2">
                  <c:v>Бюджеты поселений</c:v>
                </c:pt>
              </c:strCache>
            </c:strRef>
          </c:cat>
          <c:val>
            <c:numRef>
              <c:f>Лист1!$C$2:$C$4</c:f>
              <c:numCache>
                <c:formatCode>General</c:formatCode>
                <c:ptCount val="3"/>
                <c:pt idx="0">
                  <c:v>3912.2</c:v>
                </c:pt>
                <c:pt idx="1">
                  <c:v>2939.2</c:v>
                </c:pt>
                <c:pt idx="2">
                  <c:v>973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77B-402E-9A97-811E00E3CE4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90"/>
        <c:gapDepth val="134"/>
        <c:shape val="cylinder"/>
        <c:axId val="116338688"/>
        <c:axId val="73884224"/>
        <c:axId val="0"/>
      </c:bar3DChart>
      <c:catAx>
        <c:axId val="11633868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ln>
            <a:solidFill>
              <a:schemeClr val="tx1"/>
            </a:solidFill>
          </a:ln>
        </c:spPr>
        <c:txPr>
          <a:bodyPr/>
          <a:lstStyle/>
          <a:p>
            <a:pPr>
              <a:defRPr sz="1150" b="1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73884224"/>
        <c:crosses val="autoZero"/>
        <c:auto val="1"/>
        <c:lblAlgn val="ctr"/>
        <c:lblOffset val="100"/>
        <c:noMultiLvlLbl val="0"/>
      </c:catAx>
      <c:valAx>
        <c:axId val="7388422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>
            <a:solidFill>
              <a:schemeClr val="tx1"/>
            </a:solidFill>
          </a:ln>
        </c:spPr>
        <c:txPr>
          <a:bodyPr/>
          <a:lstStyle/>
          <a:p>
            <a:pPr>
              <a:defRPr sz="1400" b="1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116338688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autoTitleDeleted val="1"/>
    <c:view3D>
      <c:rotX val="30"/>
      <c:rotY val="40"/>
      <c:rAngAx val="0"/>
      <c:perspective val="2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1.5963123829668403E-2"/>
          <c:y val="0.11819556598974383"/>
          <c:w val="0.9614282819935851"/>
          <c:h val="0.8818043937276161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explosion val="25"/>
          <c:dPt>
            <c:idx val="0"/>
            <c:bubble3D val="0"/>
            <c:spPr>
              <a:gradFill flip="none" rotWithShape="1">
                <a:gsLst>
                  <a:gs pos="0">
                    <a:srgbClr val="0000FF">
                      <a:shade val="30000"/>
                      <a:satMod val="115000"/>
                    </a:srgbClr>
                  </a:gs>
                  <a:gs pos="50000">
                    <a:srgbClr val="0000FF">
                      <a:shade val="67500"/>
                      <a:satMod val="115000"/>
                    </a:srgbClr>
                  </a:gs>
                  <a:gs pos="100000">
                    <a:srgbClr val="0000FF">
                      <a:shade val="100000"/>
                      <a:satMod val="115000"/>
                    </a:srgbClr>
                  </a:gs>
                </a:gsLst>
                <a:lin ang="5400000" scaled="1"/>
                <a:tileRect/>
              </a:gradFill>
            </c:spPr>
            <c:extLst>
              <c:ext xmlns:c16="http://schemas.microsoft.com/office/drawing/2014/chart" uri="{C3380CC4-5D6E-409C-BE32-E72D297353CC}">
                <c16:uniqueId val="{00000001-F276-4561-9B9E-3FDBBF2A66A4}"/>
              </c:ext>
            </c:extLst>
          </c:dPt>
          <c:dPt>
            <c:idx val="1"/>
            <c:bubble3D val="0"/>
            <c:spPr>
              <a:solidFill>
                <a:srgbClr val="FF0000"/>
              </a:solidFill>
            </c:spPr>
            <c:extLst>
              <c:ext xmlns:c16="http://schemas.microsoft.com/office/drawing/2014/chart" uri="{C3380CC4-5D6E-409C-BE32-E72D297353CC}">
                <c16:uniqueId val="{00000003-F276-4561-9B9E-3FDBBF2A66A4}"/>
              </c:ext>
            </c:extLst>
          </c:dPt>
          <c:dPt>
            <c:idx val="2"/>
            <c:bubble3D val="0"/>
            <c:spPr>
              <a:solidFill>
                <a:srgbClr val="00B050"/>
              </a:solidFill>
            </c:spPr>
            <c:extLst>
              <c:ext xmlns:c16="http://schemas.microsoft.com/office/drawing/2014/chart" uri="{C3380CC4-5D6E-409C-BE32-E72D297353CC}">
                <c16:uniqueId val="{00000005-F276-4561-9B9E-3FDBBF2A66A4}"/>
              </c:ext>
            </c:extLst>
          </c:dPt>
          <c:dPt>
            <c:idx val="4"/>
            <c:bubble3D val="0"/>
            <c:spPr>
              <a:solidFill>
                <a:srgbClr val="FFC000"/>
              </a:solidFill>
            </c:spPr>
            <c:extLst>
              <c:ext xmlns:c16="http://schemas.microsoft.com/office/drawing/2014/chart" uri="{C3380CC4-5D6E-409C-BE32-E72D297353CC}">
                <c16:uniqueId val="{00000007-F276-4561-9B9E-3FDBBF2A66A4}"/>
              </c:ext>
            </c:extLst>
          </c:dPt>
          <c:dLbls>
            <c:dLbl>
              <c:idx val="0"/>
              <c:layout>
                <c:manualLayout>
                  <c:x val="-0.30446892953017007"/>
                  <c:y val="0.10166158438536069"/>
                </c:manualLayout>
              </c:layout>
              <c:tx>
                <c:rich>
                  <a:bodyPr/>
                  <a:lstStyle/>
                  <a:p>
                    <a:r>
                      <a:rPr lang="ru-RU" sz="1100" b="1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Образование</a:t>
                    </a:r>
                  </a:p>
                  <a:p>
                    <a:r>
                      <a:rPr lang="en-US" sz="1200" b="1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1912,6</a:t>
                    </a:r>
                    <a:endParaRPr lang="ru-RU" sz="1200" b="1" dirty="0" smtClean="0"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  <a:p>
                    <a:r>
                      <a:rPr lang="ru-RU" sz="1200" b="1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 млн рублей (75,9%)</a:t>
                    </a:r>
                    <a:endParaRPr lang="en-US" sz="1400" b="1" dirty="0"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F276-4561-9B9E-3FDBBF2A66A4}"/>
                </c:ext>
              </c:extLst>
            </c:dLbl>
            <c:dLbl>
              <c:idx val="1"/>
              <c:layout>
                <c:manualLayout>
                  <c:x val="0.17229025106378126"/>
                  <c:y val="-0.20613333687826094"/>
                </c:manualLayout>
              </c:layout>
              <c:tx>
                <c:rich>
                  <a:bodyPr/>
                  <a:lstStyle/>
                  <a:p>
                    <a:r>
                      <a:rPr lang="ru-RU" sz="1200" b="1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Культура</a:t>
                    </a:r>
                  </a:p>
                  <a:p>
                    <a:r>
                      <a:rPr lang="en-US" sz="1200" b="1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81,1</a:t>
                    </a:r>
                    <a:r>
                      <a:rPr lang="ru-RU" sz="1200" b="1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 </a:t>
                    </a:r>
                  </a:p>
                  <a:p>
                    <a:r>
                      <a:rPr lang="ru-RU" sz="1200" b="1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млн рублей</a:t>
                    </a:r>
                  </a:p>
                  <a:p>
                    <a:r>
                      <a:rPr lang="ru-RU" sz="1200" b="1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(3,2%)</a:t>
                    </a:r>
                    <a:endParaRPr lang="en-US" sz="1600" b="1" dirty="0"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F276-4561-9B9E-3FDBBF2A66A4}"/>
                </c:ext>
              </c:extLst>
            </c:dLbl>
            <c:dLbl>
              <c:idx val="2"/>
              <c:layout>
                <c:manualLayout>
                  <c:x val="0.21476485068307427"/>
                  <c:y val="-0.1357579358982986"/>
                </c:manualLayout>
              </c:layout>
              <c:tx>
                <c:rich>
                  <a:bodyPr/>
                  <a:lstStyle/>
                  <a:p>
                    <a:r>
                      <a:rPr lang="ru-RU" sz="1200" b="1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Физическая культура и спорт</a:t>
                    </a:r>
                  </a:p>
                  <a:p>
                    <a:r>
                      <a:rPr lang="en-US" sz="1200" b="1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363,6</a:t>
                    </a:r>
                    <a:endParaRPr lang="ru-RU" sz="1200" b="1" dirty="0" smtClean="0"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  <a:p>
                    <a:r>
                      <a:rPr lang="ru-RU" sz="1200" b="1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млн</a:t>
                    </a:r>
                    <a:r>
                      <a:rPr lang="ru-RU" sz="1200" b="1" baseline="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 рублей</a:t>
                    </a:r>
                  </a:p>
                  <a:p>
                    <a:r>
                      <a:rPr lang="ru-RU" sz="1200" b="1" baseline="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(14,4%)</a:t>
                    </a:r>
                    <a:endParaRPr lang="en-US" sz="1400" b="1" dirty="0"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F276-4561-9B9E-3FDBBF2A66A4}"/>
                </c:ext>
              </c:extLst>
            </c:dLbl>
            <c:dLbl>
              <c:idx val="3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F276-4561-9B9E-3FDBBF2A66A4}"/>
                </c:ext>
              </c:extLst>
            </c:dLbl>
            <c:dLbl>
              <c:idx val="4"/>
              <c:layout>
                <c:manualLayout>
                  <c:x val="7.8781711855075459E-2"/>
                  <c:y val="3.5047228165838475E-2"/>
                </c:manualLayout>
              </c:layout>
              <c:tx>
                <c:rich>
                  <a:bodyPr/>
                  <a:lstStyle/>
                  <a:p>
                    <a:r>
                      <a:rPr lang="ru-RU" sz="1200" b="1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Социальная политика</a:t>
                    </a:r>
                  </a:p>
                  <a:p>
                    <a:r>
                      <a:rPr lang="en-US" sz="1200" b="1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152,8</a:t>
                    </a:r>
                    <a:endParaRPr lang="ru-RU" sz="1200" b="1" dirty="0" smtClean="0"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  <a:p>
                    <a:r>
                      <a:rPr lang="ru-RU" sz="1200" b="1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млн рублей</a:t>
                    </a:r>
                  </a:p>
                  <a:p>
                    <a:r>
                      <a:rPr lang="ru-RU" sz="1200" b="1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(6,1%)</a:t>
                    </a:r>
                    <a:endParaRPr lang="en-US" sz="1600" b="1" dirty="0"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F276-4561-9B9E-3FDBBF2A66A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Лист1!$A$2:$A$6</c:f>
              <c:strCache>
                <c:ptCount val="4"/>
                <c:pt idx="0">
                  <c:v>Кв. 1</c:v>
                </c:pt>
                <c:pt idx="1">
                  <c:v>Кв. 2</c:v>
                </c:pt>
                <c:pt idx="2">
                  <c:v>Кв. 3</c:v>
                </c:pt>
                <c:pt idx="3">
                  <c:v>Кв. 4</c:v>
                </c:pt>
              </c:strCache>
            </c:str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1912.6</c:v>
                </c:pt>
                <c:pt idx="1">
                  <c:v>81.099999999999994</c:v>
                </c:pt>
                <c:pt idx="2">
                  <c:v>363.6</c:v>
                </c:pt>
                <c:pt idx="3">
                  <c:v>9.8000000000000007</c:v>
                </c:pt>
                <c:pt idx="4">
                  <c:v>152.80000000000001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F276-4561-9B9E-3FDBBF2A66A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2012</c:v>
                </c:pt>
              </c:strCache>
            </c:strRef>
          </c:tx>
          <c:spPr>
            <a:solidFill>
              <a:srgbClr val="FFC000"/>
            </a:solidFill>
          </c:spPr>
          <c:invertIfNegative val="0"/>
          <c:cat>
            <c:strRef>
              <c:f>Лист1!$A$2:$A$5</c:f>
              <c:strCache>
                <c:ptCount val="4"/>
                <c:pt idx="0">
                  <c:v>Учителя</c:v>
                </c:pt>
                <c:pt idx="1">
                  <c:v>Педагоги учреждений дошкольного образования</c:v>
                </c:pt>
                <c:pt idx="2">
                  <c:v>Педагоги учреждений дополнительного образования</c:v>
                </c:pt>
                <c:pt idx="3">
                  <c:v>Работники учреждений культуры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21.8</c:v>
                </c:pt>
                <c:pt idx="1">
                  <c:v>15.2</c:v>
                </c:pt>
                <c:pt idx="2">
                  <c:v>13.6</c:v>
                </c:pt>
                <c:pt idx="3">
                  <c:v>9.5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48F-4F77-8593-672A7FC555B3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2021</c:v>
                </c:pt>
              </c:strCache>
            </c:strRef>
          </c:tx>
          <c:spPr>
            <a:solidFill>
              <a:srgbClr val="92D050"/>
            </a:solidFill>
          </c:spPr>
          <c:invertIfNegative val="0"/>
          <c:cat>
            <c:strRef>
              <c:f>Лист1!$A$2:$A$5</c:f>
              <c:strCache>
                <c:ptCount val="4"/>
                <c:pt idx="0">
                  <c:v>Учителя</c:v>
                </c:pt>
                <c:pt idx="1">
                  <c:v>Педагоги учреждений дошкольного образования</c:v>
                </c:pt>
                <c:pt idx="2">
                  <c:v>Педагоги учреждений дополнительного образования</c:v>
                </c:pt>
                <c:pt idx="3">
                  <c:v>Работники учреждений культуры</c:v>
                </c:pt>
              </c:strCache>
            </c:strRef>
          </c:cat>
          <c:val>
            <c:numRef>
              <c:f>Лист1!$C$2:$C$5</c:f>
              <c:numCache>
                <c:formatCode>General</c:formatCode>
                <c:ptCount val="4"/>
                <c:pt idx="0">
                  <c:v>38.1</c:v>
                </c:pt>
                <c:pt idx="1">
                  <c:v>32.799999999999997</c:v>
                </c:pt>
                <c:pt idx="2">
                  <c:v>33.4</c:v>
                </c:pt>
                <c:pt idx="3">
                  <c:v>27.7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48F-4F77-8593-672A7FC555B3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2022</c:v>
                </c:pt>
              </c:strCache>
            </c:strRef>
          </c:tx>
          <c:spPr>
            <a:solidFill>
              <a:srgbClr val="FF0000"/>
            </a:solidFill>
          </c:spPr>
          <c:invertIfNegative val="0"/>
          <c:cat>
            <c:strRef>
              <c:f>Лист1!$A$2:$A$5</c:f>
              <c:strCache>
                <c:ptCount val="4"/>
                <c:pt idx="0">
                  <c:v>Учителя</c:v>
                </c:pt>
                <c:pt idx="1">
                  <c:v>Педагоги учреждений дошкольного образования</c:v>
                </c:pt>
                <c:pt idx="2">
                  <c:v>Педагоги учреждений дополнительного образования</c:v>
                </c:pt>
                <c:pt idx="3">
                  <c:v>Работники учреждений культуры</c:v>
                </c:pt>
              </c:strCache>
            </c:strRef>
          </c:cat>
          <c:val>
            <c:numRef>
              <c:f>Лист1!$D$2:$D$5</c:f>
              <c:numCache>
                <c:formatCode>General</c:formatCode>
                <c:ptCount val="4"/>
                <c:pt idx="0">
                  <c:v>42.4</c:v>
                </c:pt>
                <c:pt idx="1">
                  <c:v>36.5</c:v>
                </c:pt>
                <c:pt idx="2">
                  <c:v>35.4</c:v>
                </c:pt>
                <c:pt idx="3">
                  <c:v>30.5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48F-4F77-8593-672A7FC555B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90"/>
        <c:axId val="123710464"/>
        <c:axId val="73890560"/>
      </c:barChart>
      <c:catAx>
        <c:axId val="12371046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ln>
            <a:solidFill>
              <a:schemeClr val="tx1"/>
            </a:solidFill>
          </a:ln>
        </c:spPr>
        <c:txPr>
          <a:bodyPr/>
          <a:lstStyle/>
          <a:p>
            <a:pPr>
              <a:defRPr sz="1200" b="1"/>
            </a:pPr>
            <a:endParaRPr lang="ru-RU"/>
          </a:p>
        </c:txPr>
        <c:crossAx val="73890560"/>
        <c:crosses val="autoZero"/>
        <c:auto val="1"/>
        <c:lblAlgn val="ctr"/>
        <c:lblOffset val="100"/>
        <c:noMultiLvlLbl val="0"/>
      </c:catAx>
      <c:valAx>
        <c:axId val="73890560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>
            <a:solidFill>
              <a:schemeClr val="tx1"/>
            </a:solidFill>
          </a:ln>
        </c:spPr>
        <c:txPr>
          <a:bodyPr/>
          <a:lstStyle/>
          <a:p>
            <a:pPr>
              <a:defRPr sz="1200" b="1"/>
            </a:pPr>
            <a:endParaRPr lang="ru-RU"/>
          </a:p>
        </c:txPr>
        <c:crossAx val="123710464"/>
        <c:crosses val="autoZero"/>
        <c:crossBetween val="between"/>
      </c:valAx>
    </c:plotArea>
    <c:legend>
      <c:legendPos val="b"/>
      <c:overlay val="0"/>
      <c:txPr>
        <a:bodyPr/>
        <a:lstStyle/>
        <a:p>
          <a:pPr>
            <a:defRPr b="1">
              <a:latin typeface="Times New Roman" panose="02020603050405020304" pitchFamily="18" charset="0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4">
  <dgm:title val=""/>
  <dgm:desc val=""/>
  <dgm:catLst>
    <dgm:cat type="accent1" pri="11400"/>
  </dgm:catLst>
  <dgm:styleLbl name="node0">
    <dgm:fillClrLst meth="cycle">
      <a:schemeClr val="accent1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1">
        <a:shade val="50000"/>
      </a:schemeClr>
      <a:schemeClr val="accent1">
        <a:tint val="55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1">
        <a:shade val="80000"/>
        <a:alpha val="50000"/>
      </a:schemeClr>
      <a:schemeClr val="accent1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55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5">
  <dgm:title val=""/>
  <dgm:desc val=""/>
  <dgm:catLst>
    <dgm:cat type="accent1" pri="11500"/>
  </dgm:catLst>
  <dgm:styleLbl name="node0">
    <dgm:fillClrLst meth="cycle"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1">
        <a:alpha val="90000"/>
      </a:schemeClr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alpha val="90000"/>
      </a:schemeClr>
      <a:schemeClr val="accent1">
        <a:alpha val="5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/>
    <dgm:txEffectClrLst/>
  </dgm:styleLbl>
  <dgm:styleLbl name="lnNode1">
    <dgm:fillClrLst>
      <a:schemeClr val="accent1">
        <a:shade val="90000"/>
      </a:schemeClr>
      <a:schemeClr val="accent1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  <a:alpha val="90000"/>
      </a:schemeClr>
      <a:schemeClr val="accent1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1">
        <a:alpha val="90000"/>
        <a:tint val="40000"/>
      </a:schemeClr>
      <a:schemeClr val="accent1">
        <a:alpha val="5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4E7E193-0EB5-4EEA-A601-F09952184747}" type="doc">
      <dgm:prSet loTypeId="urn:microsoft.com/office/officeart/2009/3/layout/IncreasingArrowsProcess" loCatId="process" qsTypeId="urn:microsoft.com/office/officeart/2005/8/quickstyle/3d2" qsCatId="3D" csTypeId="urn:microsoft.com/office/officeart/2005/8/colors/accent1_4" csCatId="accent1" phldr="1"/>
      <dgm:spPr/>
      <dgm:t>
        <a:bodyPr/>
        <a:lstStyle/>
        <a:p>
          <a:endParaRPr lang="ru-RU"/>
        </a:p>
      </dgm:t>
    </dgm:pt>
    <dgm:pt modelId="{FF66CEDF-F10C-4971-A70C-61C7610BE654}">
      <dgm:prSet phldrT="[Текст]" custT="1"/>
      <dgm:spPr/>
      <dgm:t>
        <a:bodyPr/>
        <a:lstStyle/>
        <a:p>
          <a:r>
            <a:rPr lang="ru-RU" sz="2400" b="1" dirty="0" smtClean="0">
              <a:latin typeface="Arial Black" panose="020B0A04020102020204" pitchFamily="34" charset="0"/>
            </a:rPr>
            <a:t>1</a:t>
          </a:r>
          <a:endParaRPr lang="ru-RU" sz="2400" b="1" dirty="0">
            <a:latin typeface="Arial Black" panose="020B0A04020102020204" pitchFamily="34" charset="0"/>
          </a:endParaRPr>
        </a:p>
      </dgm:t>
    </dgm:pt>
    <dgm:pt modelId="{9873CAEF-ADB0-4AC7-9322-3B6F773EF27A}" type="parTrans" cxnId="{BF35F079-D732-416A-ADC4-62047462D866}">
      <dgm:prSet/>
      <dgm:spPr/>
      <dgm:t>
        <a:bodyPr/>
        <a:lstStyle/>
        <a:p>
          <a:endParaRPr lang="ru-RU"/>
        </a:p>
      </dgm:t>
    </dgm:pt>
    <dgm:pt modelId="{473865EC-CD24-4976-864D-89EE2E089560}" type="sibTrans" cxnId="{BF35F079-D732-416A-ADC4-62047462D866}">
      <dgm:prSet/>
      <dgm:spPr/>
      <dgm:t>
        <a:bodyPr/>
        <a:lstStyle/>
        <a:p>
          <a:endParaRPr lang="ru-RU"/>
        </a:p>
      </dgm:t>
    </dgm:pt>
    <dgm:pt modelId="{3097C49C-EEFF-4E67-8D86-E4DAEE8F6158}">
      <dgm:prSet phldrT="[Текст]" custT="1"/>
      <dgm:spPr/>
      <dgm:t>
        <a:bodyPr/>
        <a:lstStyle/>
        <a:p>
          <a:pPr algn="ctr"/>
          <a:r>
            <a:rPr lang="ru-RU" sz="1100" dirty="0" smtClean="0"/>
            <a:t>Публичные слушания по проекту бюджета МО Ейский район на 2022 год и на плановый период 2023 и 2024 годов проведены</a:t>
          </a:r>
        </a:p>
        <a:p>
          <a:pPr algn="ctr"/>
          <a:r>
            <a:rPr lang="ru-RU" sz="1400" b="1" i="1" dirty="0" smtClean="0">
              <a:solidFill>
                <a:srgbClr val="FF0000"/>
              </a:solidFill>
            </a:rPr>
            <a:t>1 декабря 2021 года</a:t>
          </a:r>
          <a:endParaRPr lang="ru-RU" sz="1400" b="1" i="1" dirty="0">
            <a:solidFill>
              <a:srgbClr val="FF0000"/>
            </a:solidFill>
          </a:endParaRPr>
        </a:p>
      </dgm:t>
    </dgm:pt>
    <dgm:pt modelId="{3B18884E-027F-4C48-9E1C-800DBAA42F23}" type="parTrans" cxnId="{EB50C0DF-9182-4C78-A3BB-F46144B56E0A}">
      <dgm:prSet/>
      <dgm:spPr/>
      <dgm:t>
        <a:bodyPr/>
        <a:lstStyle/>
        <a:p>
          <a:endParaRPr lang="ru-RU"/>
        </a:p>
      </dgm:t>
    </dgm:pt>
    <dgm:pt modelId="{EDA551AE-1375-47F3-A091-E6B25268DFB2}" type="sibTrans" cxnId="{EB50C0DF-9182-4C78-A3BB-F46144B56E0A}">
      <dgm:prSet/>
      <dgm:spPr/>
      <dgm:t>
        <a:bodyPr/>
        <a:lstStyle/>
        <a:p>
          <a:endParaRPr lang="ru-RU"/>
        </a:p>
      </dgm:t>
    </dgm:pt>
    <dgm:pt modelId="{CA9BDE0F-647B-43BA-BBC9-983944B3D23A}">
      <dgm:prSet phldrT="[Текст]" custT="1"/>
      <dgm:spPr/>
      <dgm:t>
        <a:bodyPr/>
        <a:lstStyle/>
        <a:p>
          <a:r>
            <a:rPr lang="ru-RU" sz="2400" b="1" dirty="0" smtClean="0">
              <a:latin typeface="Arial Black" panose="020B0A04020102020204" pitchFamily="34" charset="0"/>
            </a:rPr>
            <a:t>2</a:t>
          </a:r>
          <a:endParaRPr lang="ru-RU" sz="2400" b="1" dirty="0">
            <a:latin typeface="Arial Black" panose="020B0A04020102020204" pitchFamily="34" charset="0"/>
          </a:endParaRPr>
        </a:p>
      </dgm:t>
    </dgm:pt>
    <dgm:pt modelId="{CDBFCD9F-CA5E-48AE-AE65-372647195644}" type="parTrans" cxnId="{31A94525-A961-4E23-8F78-F3BD499A782F}">
      <dgm:prSet/>
      <dgm:spPr/>
      <dgm:t>
        <a:bodyPr/>
        <a:lstStyle/>
        <a:p>
          <a:endParaRPr lang="ru-RU"/>
        </a:p>
      </dgm:t>
    </dgm:pt>
    <dgm:pt modelId="{7E2055A8-6F1C-4A27-800B-645FBA4F4B26}" type="sibTrans" cxnId="{31A94525-A961-4E23-8F78-F3BD499A782F}">
      <dgm:prSet/>
      <dgm:spPr/>
      <dgm:t>
        <a:bodyPr/>
        <a:lstStyle/>
        <a:p>
          <a:endParaRPr lang="ru-RU"/>
        </a:p>
      </dgm:t>
    </dgm:pt>
    <dgm:pt modelId="{780D79C2-140A-427D-BBEE-A3DD1C533132}">
      <dgm:prSet phldrT="[Текст]"/>
      <dgm:spPr/>
      <dgm:t>
        <a:bodyPr/>
        <a:lstStyle/>
        <a:p>
          <a:pPr algn="ctr"/>
          <a:r>
            <a:rPr lang="ru-RU" dirty="0" smtClean="0"/>
            <a:t>Бюджет муниципального образования Ейский район утвержден решением Совета муниципального образования Ейский район  </a:t>
          </a:r>
          <a:endParaRPr lang="en-US" dirty="0" smtClean="0"/>
        </a:p>
        <a:p>
          <a:pPr algn="ctr"/>
          <a:r>
            <a:rPr lang="ru-RU" dirty="0" smtClean="0"/>
            <a:t>от 8 декабря 2021 года </a:t>
          </a:r>
          <a:endParaRPr lang="en-US" dirty="0" smtClean="0"/>
        </a:p>
        <a:p>
          <a:pPr algn="ctr"/>
          <a:r>
            <a:rPr lang="ru-RU" dirty="0" smtClean="0"/>
            <a:t> № 376 «О районном бюджете на 2022 год и на плановый период 2023 и 2024 годов»</a:t>
          </a:r>
          <a:endParaRPr lang="ru-RU" dirty="0"/>
        </a:p>
      </dgm:t>
    </dgm:pt>
    <dgm:pt modelId="{EE09C1B0-1F31-4788-B890-5A466CAA128D}" type="parTrans" cxnId="{73025CBB-A554-40B3-BA16-8D4CFAABD7B6}">
      <dgm:prSet/>
      <dgm:spPr/>
      <dgm:t>
        <a:bodyPr/>
        <a:lstStyle/>
        <a:p>
          <a:endParaRPr lang="ru-RU"/>
        </a:p>
      </dgm:t>
    </dgm:pt>
    <dgm:pt modelId="{72247A5D-A874-4C1C-8D6F-F51153806818}" type="sibTrans" cxnId="{73025CBB-A554-40B3-BA16-8D4CFAABD7B6}">
      <dgm:prSet/>
      <dgm:spPr/>
      <dgm:t>
        <a:bodyPr/>
        <a:lstStyle/>
        <a:p>
          <a:endParaRPr lang="ru-RU"/>
        </a:p>
      </dgm:t>
    </dgm:pt>
    <dgm:pt modelId="{9090B326-4A86-424B-95DA-59D4F08A7B07}">
      <dgm:prSet phldrT="[Текст]" custT="1"/>
      <dgm:spPr/>
      <dgm:t>
        <a:bodyPr/>
        <a:lstStyle/>
        <a:p>
          <a:r>
            <a:rPr lang="ru-RU" sz="2400" b="1" dirty="0" smtClean="0">
              <a:latin typeface="Arial Black" panose="020B0A04020102020204" pitchFamily="34" charset="0"/>
            </a:rPr>
            <a:t>3</a:t>
          </a:r>
          <a:endParaRPr lang="ru-RU" sz="2400" b="1" dirty="0">
            <a:latin typeface="Arial Black" panose="020B0A04020102020204" pitchFamily="34" charset="0"/>
          </a:endParaRPr>
        </a:p>
      </dgm:t>
    </dgm:pt>
    <dgm:pt modelId="{CD55F962-BDA4-48FE-B99D-E188871527A1}" type="parTrans" cxnId="{00EAF399-F03D-4368-BD0C-2698EC10BE22}">
      <dgm:prSet/>
      <dgm:spPr/>
      <dgm:t>
        <a:bodyPr/>
        <a:lstStyle/>
        <a:p>
          <a:endParaRPr lang="ru-RU"/>
        </a:p>
      </dgm:t>
    </dgm:pt>
    <dgm:pt modelId="{425E23D0-8E60-4D2D-8A52-12EE7B770931}" type="sibTrans" cxnId="{00EAF399-F03D-4368-BD0C-2698EC10BE22}">
      <dgm:prSet/>
      <dgm:spPr/>
      <dgm:t>
        <a:bodyPr/>
        <a:lstStyle/>
        <a:p>
          <a:endParaRPr lang="ru-RU"/>
        </a:p>
      </dgm:t>
    </dgm:pt>
    <dgm:pt modelId="{1828D366-7058-432F-BBBC-E66B5C80C82B}">
      <dgm:prSet phldrT="[Текст]" custT="1"/>
      <dgm:spPr/>
      <dgm:t>
        <a:bodyPr/>
        <a:lstStyle/>
        <a:p>
          <a:pPr algn="ctr"/>
          <a:r>
            <a:rPr lang="ru-RU" sz="1100" dirty="0" smtClean="0"/>
            <a:t>Публичные слушания по отчету об исполнении   бюджета МО Ейский район за 2022 год </a:t>
          </a:r>
        </a:p>
        <a:p>
          <a:pPr algn="ctr"/>
          <a:r>
            <a:rPr lang="ru-RU" sz="1100" dirty="0" smtClean="0"/>
            <a:t>проведены</a:t>
          </a:r>
        </a:p>
        <a:p>
          <a:pPr algn="ctr"/>
          <a:r>
            <a:rPr lang="ru-RU" sz="1400" b="1" i="1" dirty="0" smtClean="0">
              <a:solidFill>
                <a:srgbClr val="FF0000"/>
              </a:solidFill>
            </a:rPr>
            <a:t>28 апреля 2023 года</a:t>
          </a:r>
          <a:endParaRPr lang="ru-RU" sz="1400" b="1" i="1" dirty="0">
            <a:solidFill>
              <a:srgbClr val="FF0000"/>
            </a:solidFill>
          </a:endParaRPr>
        </a:p>
      </dgm:t>
    </dgm:pt>
    <dgm:pt modelId="{68202201-9829-4AE4-8940-3A94A4C12885}" type="parTrans" cxnId="{576E017A-7DB2-4B4C-8D53-A3F0A67A08A5}">
      <dgm:prSet/>
      <dgm:spPr/>
      <dgm:t>
        <a:bodyPr/>
        <a:lstStyle/>
        <a:p>
          <a:endParaRPr lang="ru-RU"/>
        </a:p>
      </dgm:t>
    </dgm:pt>
    <dgm:pt modelId="{D1617EC6-7AC4-47A9-BFEF-A1555E4C8E9F}" type="sibTrans" cxnId="{576E017A-7DB2-4B4C-8D53-A3F0A67A08A5}">
      <dgm:prSet/>
      <dgm:spPr/>
      <dgm:t>
        <a:bodyPr/>
        <a:lstStyle/>
        <a:p>
          <a:endParaRPr lang="ru-RU"/>
        </a:p>
      </dgm:t>
    </dgm:pt>
    <dgm:pt modelId="{CD9D8F72-D5D5-414F-95BD-8E27822F0415}">
      <dgm:prSet/>
      <dgm:spPr/>
      <dgm:t>
        <a:bodyPr/>
        <a:lstStyle/>
        <a:p>
          <a:pPr algn="l"/>
          <a:endParaRPr lang="ru-RU" sz="1100" dirty="0"/>
        </a:p>
      </dgm:t>
    </dgm:pt>
    <dgm:pt modelId="{D24AB1C9-D168-45A8-AC0C-53305CB9D01C}" type="parTrans" cxnId="{B2349839-AF35-4D2D-8B15-E25030B5AE61}">
      <dgm:prSet/>
      <dgm:spPr/>
      <dgm:t>
        <a:bodyPr/>
        <a:lstStyle/>
        <a:p>
          <a:endParaRPr lang="ru-RU"/>
        </a:p>
      </dgm:t>
    </dgm:pt>
    <dgm:pt modelId="{9E88A2A6-71BD-4207-AFBC-840595A41677}" type="sibTrans" cxnId="{B2349839-AF35-4D2D-8B15-E25030B5AE61}">
      <dgm:prSet/>
      <dgm:spPr/>
      <dgm:t>
        <a:bodyPr/>
        <a:lstStyle/>
        <a:p>
          <a:endParaRPr lang="ru-RU"/>
        </a:p>
      </dgm:t>
    </dgm:pt>
    <dgm:pt modelId="{F56FB0B2-4E1D-411A-8879-B4AD43C966E0}">
      <dgm:prSet/>
      <dgm:spPr/>
      <dgm:t>
        <a:bodyPr/>
        <a:lstStyle/>
        <a:p>
          <a:pPr algn="l"/>
          <a:endParaRPr lang="ru-RU" dirty="0"/>
        </a:p>
      </dgm:t>
    </dgm:pt>
    <dgm:pt modelId="{75E6E411-39CF-4AA3-BD2B-41C42B734D2C}" type="parTrans" cxnId="{4D666D4A-A2CD-43C0-9082-3E701C8E375E}">
      <dgm:prSet/>
      <dgm:spPr/>
      <dgm:t>
        <a:bodyPr/>
        <a:lstStyle/>
        <a:p>
          <a:endParaRPr lang="ru-RU"/>
        </a:p>
      </dgm:t>
    </dgm:pt>
    <dgm:pt modelId="{324C3535-8ABD-4086-B0F0-5C6874B4CE7E}" type="sibTrans" cxnId="{4D666D4A-A2CD-43C0-9082-3E701C8E375E}">
      <dgm:prSet/>
      <dgm:spPr/>
      <dgm:t>
        <a:bodyPr/>
        <a:lstStyle/>
        <a:p>
          <a:endParaRPr lang="ru-RU"/>
        </a:p>
      </dgm:t>
    </dgm:pt>
    <dgm:pt modelId="{B836736D-DF47-412C-A4B2-BA913114ED58}">
      <dgm:prSet custT="1"/>
      <dgm:spPr/>
      <dgm:t>
        <a:bodyPr/>
        <a:lstStyle/>
        <a:p>
          <a:pPr algn="l"/>
          <a:endParaRPr lang="ru-RU" sz="1400" b="1" i="1" dirty="0"/>
        </a:p>
      </dgm:t>
    </dgm:pt>
    <dgm:pt modelId="{E046795E-6368-4668-8A2E-F0837CDCAC13}" type="parTrans" cxnId="{10DA6C3F-9E86-4BA4-9373-796A1194F7DB}">
      <dgm:prSet/>
      <dgm:spPr/>
      <dgm:t>
        <a:bodyPr/>
        <a:lstStyle/>
        <a:p>
          <a:endParaRPr lang="ru-RU"/>
        </a:p>
      </dgm:t>
    </dgm:pt>
    <dgm:pt modelId="{FA3140B8-9019-4010-ABD7-DEE5C6A5E3EA}" type="sibTrans" cxnId="{10DA6C3F-9E86-4BA4-9373-796A1194F7DB}">
      <dgm:prSet/>
      <dgm:spPr/>
      <dgm:t>
        <a:bodyPr/>
        <a:lstStyle/>
        <a:p>
          <a:endParaRPr lang="ru-RU"/>
        </a:p>
      </dgm:t>
    </dgm:pt>
    <dgm:pt modelId="{3D27DA97-7CEA-4312-B41F-EBE55B245C6C}" type="pres">
      <dgm:prSet presAssocID="{C4E7E193-0EB5-4EEA-A601-F09952184747}" presName="Name0" presStyleCnt="0">
        <dgm:presLayoutVars>
          <dgm:chMax val="5"/>
          <dgm:chPref val="5"/>
          <dgm:dir/>
          <dgm:animLvl val="lvl"/>
        </dgm:presLayoutVars>
      </dgm:prSet>
      <dgm:spPr/>
      <dgm:t>
        <a:bodyPr/>
        <a:lstStyle/>
        <a:p>
          <a:endParaRPr lang="ru-RU"/>
        </a:p>
      </dgm:t>
    </dgm:pt>
    <dgm:pt modelId="{0FA7AC06-98A8-44DF-BB1F-9B196E68176A}" type="pres">
      <dgm:prSet presAssocID="{FF66CEDF-F10C-4971-A70C-61C7610BE654}" presName="parentText1" presStyleLbl="node1" presStyleIdx="0" presStyleCnt="3">
        <dgm:presLayoutVars>
          <dgm:chMax/>
          <dgm:chPref val="3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0452162-88AE-4C48-B475-46C14F052764}" type="pres">
      <dgm:prSet presAssocID="{FF66CEDF-F10C-4971-A70C-61C7610BE654}" presName="childText1" presStyleLbl="solidAlignAcc1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85243C1-7D1E-4934-B10E-7ABC7E1CF459}" type="pres">
      <dgm:prSet presAssocID="{CA9BDE0F-647B-43BA-BBC9-983944B3D23A}" presName="parentText2" presStyleLbl="node1" presStyleIdx="1" presStyleCnt="3">
        <dgm:presLayoutVars>
          <dgm:chMax/>
          <dgm:chPref val="3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64B8F27-3872-4472-A355-0D948ACF9B87}" type="pres">
      <dgm:prSet presAssocID="{CA9BDE0F-647B-43BA-BBC9-983944B3D23A}" presName="childText2" presStyleLbl="solidAlignAcc1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98F69F5-4329-4517-97D1-EFE564D5D4B9}" type="pres">
      <dgm:prSet presAssocID="{9090B326-4A86-424B-95DA-59D4F08A7B07}" presName="parentText3" presStyleLbl="node1" presStyleIdx="2" presStyleCnt="3">
        <dgm:presLayoutVars>
          <dgm:chMax/>
          <dgm:chPref val="3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906E830-AE62-4DA9-A48E-0633C6CA548F}" type="pres">
      <dgm:prSet presAssocID="{9090B326-4A86-424B-95DA-59D4F08A7B07}" presName="childText3" presStyleLbl="solidAlignAcc1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73025CBB-A554-40B3-BA16-8D4CFAABD7B6}" srcId="{CA9BDE0F-647B-43BA-BBC9-983944B3D23A}" destId="{780D79C2-140A-427D-BBEE-A3DD1C533132}" srcOrd="0" destOrd="0" parTransId="{EE09C1B0-1F31-4788-B890-5A466CAA128D}" sibTransId="{72247A5D-A874-4C1C-8D6F-F51153806818}"/>
    <dgm:cxn modelId="{25366DA5-4BEB-4B35-819A-6F0E0648808D}" type="presOf" srcId="{FF66CEDF-F10C-4971-A70C-61C7610BE654}" destId="{0FA7AC06-98A8-44DF-BB1F-9B196E68176A}" srcOrd="0" destOrd="0" presId="urn:microsoft.com/office/officeart/2009/3/layout/IncreasingArrowsProcess"/>
    <dgm:cxn modelId="{987E33D6-73B4-4483-A120-14B9CDDE96B5}" type="presOf" srcId="{780D79C2-140A-427D-BBEE-A3DD1C533132}" destId="{A64B8F27-3872-4472-A355-0D948ACF9B87}" srcOrd="0" destOrd="0" presId="urn:microsoft.com/office/officeart/2009/3/layout/IncreasingArrowsProcess"/>
    <dgm:cxn modelId="{00EAF399-F03D-4368-BD0C-2698EC10BE22}" srcId="{C4E7E193-0EB5-4EEA-A601-F09952184747}" destId="{9090B326-4A86-424B-95DA-59D4F08A7B07}" srcOrd="2" destOrd="0" parTransId="{CD55F962-BDA4-48FE-B99D-E188871527A1}" sibTransId="{425E23D0-8E60-4D2D-8A52-12EE7B770931}"/>
    <dgm:cxn modelId="{31A94525-A961-4E23-8F78-F3BD499A782F}" srcId="{C4E7E193-0EB5-4EEA-A601-F09952184747}" destId="{CA9BDE0F-647B-43BA-BBC9-983944B3D23A}" srcOrd="1" destOrd="0" parTransId="{CDBFCD9F-CA5E-48AE-AE65-372647195644}" sibTransId="{7E2055A8-6F1C-4A27-800B-645FBA4F4B26}"/>
    <dgm:cxn modelId="{80D36F12-1C6B-4C4F-9A04-B52CC0859A5A}" type="presOf" srcId="{F56FB0B2-4E1D-411A-8879-B4AD43C966E0}" destId="{A64B8F27-3872-4472-A355-0D948ACF9B87}" srcOrd="0" destOrd="1" presId="urn:microsoft.com/office/officeart/2009/3/layout/IncreasingArrowsProcess"/>
    <dgm:cxn modelId="{BF35F079-D732-416A-ADC4-62047462D866}" srcId="{C4E7E193-0EB5-4EEA-A601-F09952184747}" destId="{FF66CEDF-F10C-4971-A70C-61C7610BE654}" srcOrd="0" destOrd="0" parTransId="{9873CAEF-ADB0-4AC7-9322-3B6F773EF27A}" sibTransId="{473865EC-CD24-4976-864D-89EE2E089560}"/>
    <dgm:cxn modelId="{B2349839-AF35-4D2D-8B15-E25030B5AE61}" srcId="{FF66CEDF-F10C-4971-A70C-61C7610BE654}" destId="{CD9D8F72-D5D5-414F-95BD-8E27822F0415}" srcOrd="1" destOrd="0" parTransId="{D24AB1C9-D168-45A8-AC0C-53305CB9D01C}" sibTransId="{9E88A2A6-71BD-4207-AFBC-840595A41677}"/>
    <dgm:cxn modelId="{EB50C0DF-9182-4C78-A3BB-F46144B56E0A}" srcId="{FF66CEDF-F10C-4971-A70C-61C7610BE654}" destId="{3097C49C-EEFF-4E67-8D86-E4DAEE8F6158}" srcOrd="0" destOrd="0" parTransId="{3B18884E-027F-4C48-9E1C-800DBAA42F23}" sibTransId="{EDA551AE-1375-47F3-A091-E6B25268DFB2}"/>
    <dgm:cxn modelId="{576E017A-7DB2-4B4C-8D53-A3F0A67A08A5}" srcId="{9090B326-4A86-424B-95DA-59D4F08A7B07}" destId="{1828D366-7058-432F-BBBC-E66B5C80C82B}" srcOrd="0" destOrd="0" parTransId="{68202201-9829-4AE4-8940-3A94A4C12885}" sibTransId="{D1617EC6-7AC4-47A9-BFEF-A1555E4C8E9F}"/>
    <dgm:cxn modelId="{65F777BB-8C77-4016-9458-DA358CFF705E}" type="presOf" srcId="{CA9BDE0F-647B-43BA-BBC9-983944B3D23A}" destId="{485243C1-7D1E-4934-B10E-7ABC7E1CF459}" srcOrd="0" destOrd="0" presId="urn:microsoft.com/office/officeart/2009/3/layout/IncreasingArrowsProcess"/>
    <dgm:cxn modelId="{4D666D4A-A2CD-43C0-9082-3E701C8E375E}" srcId="{CA9BDE0F-647B-43BA-BBC9-983944B3D23A}" destId="{F56FB0B2-4E1D-411A-8879-B4AD43C966E0}" srcOrd="1" destOrd="0" parTransId="{75E6E411-39CF-4AA3-BD2B-41C42B734D2C}" sibTransId="{324C3535-8ABD-4086-B0F0-5C6874B4CE7E}"/>
    <dgm:cxn modelId="{5AA934A7-5310-4C66-A4FE-A91C8814C6BB}" type="presOf" srcId="{3097C49C-EEFF-4E67-8D86-E4DAEE8F6158}" destId="{80452162-88AE-4C48-B475-46C14F052764}" srcOrd="0" destOrd="0" presId="urn:microsoft.com/office/officeart/2009/3/layout/IncreasingArrowsProcess"/>
    <dgm:cxn modelId="{89286E56-BF6A-4E4A-93F6-956926D3470F}" type="presOf" srcId="{C4E7E193-0EB5-4EEA-A601-F09952184747}" destId="{3D27DA97-7CEA-4312-B41F-EBE55B245C6C}" srcOrd="0" destOrd="0" presId="urn:microsoft.com/office/officeart/2009/3/layout/IncreasingArrowsProcess"/>
    <dgm:cxn modelId="{D7E29FBD-C4AC-4A0C-AED8-AFE9CF4553AC}" type="presOf" srcId="{1828D366-7058-432F-BBBC-E66B5C80C82B}" destId="{D906E830-AE62-4DA9-A48E-0633C6CA548F}" srcOrd="0" destOrd="0" presId="urn:microsoft.com/office/officeart/2009/3/layout/IncreasingArrowsProcess"/>
    <dgm:cxn modelId="{A439CDDF-0E73-4224-A242-BD88B05E81E3}" type="presOf" srcId="{B836736D-DF47-412C-A4B2-BA913114ED58}" destId="{D906E830-AE62-4DA9-A48E-0633C6CA548F}" srcOrd="0" destOrd="1" presId="urn:microsoft.com/office/officeart/2009/3/layout/IncreasingArrowsProcess"/>
    <dgm:cxn modelId="{BB74BECE-9FDB-45B4-8591-E51B9FFC1BA6}" type="presOf" srcId="{9090B326-4A86-424B-95DA-59D4F08A7B07}" destId="{098F69F5-4329-4517-97D1-EFE564D5D4B9}" srcOrd="0" destOrd="0" presId="urn:microsoft.com/office/officeart/2009/3/layout/IncreasingArrowsProcess"/>
    <dgm:cxn modelId="{DB02C86F-042E-46ED-A0CE-5E46963183A2}" type="presOf" srcId="{CD9D8F72-D5D5-414F-95BD-8E27822F0415}" destId="{80452162-88AE-4C48-B475-46C14F052764}" srcOrd="0" destOrd="1" presId="urn:microsoft.com/office/officeart/2009/3/layout/IncreasingArrowsProcess"/>
    <dgm:cxn modelId="{10DA6C3F-9E86-4BA4-9373-796A1194F7DB}" srcId="{9090B326-4A86-424B-95DA-59D4F08A7B07}" destId="{B836736D-DF47-412C-A4B2-BA913114ED58}" srcOrd="1" destOrd="0" parTransId="{E046795E-6368-4668-8A2E-F0837CDCAC13}" sibTransId="{FA3140B8-9019-4010-ABD7-DEE5C6A5E3EA}"/>
    <dgm:cxn modelId="{06BB10A4-706D-42F1-95B6-B4A0B87DB00D}" type="presParOf" srcId="{3D27DA97-7CEA-4312-B41F-EBE55B245C6C}" destId="{0FA7AC06-98A8-44DF-BB1F-9B196E68176A}" srcOrd="0" destOrd="0" presId="urn:microsoft.com/office/officeart/2009/3/layout/IncreasingArrowsProcess"/>
    <dgm:cxn modelId="{3AEF2A83-05D5-4998-8391-19C0EBC23646}" type="presParOf" srcId="{3D27DA97-7CEA-4312-B41F-EBE55B245C6C}" destId="{80452162-88AE-4C48-B475-46C14F052764}" srcOrd="1" destOrd="0" presId="urn:microsoft.com/office/officeart/2009/3/layout/IncreasingArrowsProcess"/>
    <dgm:cxn modelId="{B3A811FF-F4F0-4BEA-87D4-6F457502210E}" type="presParOf" srcId="{3D27DA97-7CEA-4312-B41F-EBE55B245C6C}" destId="{485243C1-7D1E-4934-B10E-7ABC7E1CF459}" srcOrd="2" destOrd="0" presId="urn:microsoft.com/office/officeart/2009/3/layout/IncreasingArrowsProcess"/>
    <dgm:cxn modelId="{8EF19B67-0EBA-4A81-9066-8BECC773720E}" type="presParOf" srcId="{3D27DA97-7CEA-4312-B41F-EBE55B245C6C}" destId="{A64B8F27-3872-4472-A355-0D948ACF9B87}" srcOrd="3" destOrd="0" presId="urn:microsoft.com/office/officeart/2009/3/layout/IncreasingArrowsProcess"/>
    <dgm:cxn modelId="{E7EC4DB2-4DAF-459C-8929-CA2C460C1AFE}" type="presParOf" srcId="{3D27DA97-7CEA-4312-B41F-EBE55B245C6C}" destId="{098F69F5-4329-4517-97D1-EFE564D5D4B9}" srcOrd="4" destOrd="0" presId="urn:microsoft.com/office/officeart/2009/3/layout/IncreasingArrowsProcess"/>
    <dgm:cxn modelId="{4B227915-D5FC-4822-9748-AE0C1692B745}" type="presParOf" srcId="{3D27DA97-7CEA-4312-B41F-EBE55B245C6C}" destId="{D906E830-AE62-4DA9-A48E-0633C6CA548F}" srcOrd="5" destOrd="0" presId="urn:microsoft.com/office/officeart/2009/3/layout/IncreasingArrows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0F8BBD1-A068-4180-903A-3CDB15AC03ED}" type="doc">
      <dgm:prSet loTypeId="urn:microsoft.com/office/officeart/2008/layout/HorizontalMultiLevelHierarchy" loCatId="hierarchy" qsTypeId="urn:microsoft.com/office/officeart/2005/8/quickstyle/3d1" qsCatId="3D" csTypeId="urn:microsoft.com/office/officeart/2005/8/colors/accent1_5" csCatId="accent1" phldr="1"/>
      <dgm:spPr/>
      <dgm:t>
        <a:bodyPr/>
        <a:lstStyle/>
        <a:p>
          <a:endParaRPr lang="ru-RU"/>
        </a:p>
      </dgm:t>
    </dgm:pt>
    <dgm:pt modelId="{E25BD2FD-00E8-4AB6-BB95-A431A3D0A62C}">
      <dgm:prSet phldrT="[Текст]" custT="1"/>
      <dgm:spPr>
        <a:gradFill flip="none" rotWithShape="0">
          <a:gsLst>
            <a:gs pos="0">
              <a:srgbClr val="00B0F0">
                <a:tint val="66000"/>
                <a:satMod val="160000"/>
              </a:srgbClr>
            </a:gs>
            <a:gs pos="50000">
              <a:srgbClr val="00B0F0">
                <a:tint val="44500"/>
                <a:satMod val="160000"/>
              </a:srgbClr>
            </a:gs>
            <a:gs pos="100000">
              <a:srgbClr val="00B0F0">
                <a:tint val="23500"/>
                <a:satMod val="160000"/>
              </a:srgbClr>
            </a:gs>
          </a:gsLst>
          <a:lin ang="0" scaled="1"/>
          <a:tileRect/>
        </a:gradFill>
      </dgm:spPr>
      <dgm:t>
        <a:bodyPr/>
        <a:lstStyle/>
        <a:p>
          <a:r>
            <a:rPr lang="ru-RU" sz="28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Межбюджетные трансферты </a:t>
          </a:r>
          <a:endParaRPr lang="ru-RU" sz="28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614C365-50BC-4CA4-931B-D295483B2307}" type="parTrans" cxnId="{D52DE2E6-9386-4094-9E69-EB0A195C5F37}">
      <dgm:prSet/>
      <dgm:spPr/>
      <dgm:t>
        <a:bodyPr/>
        <a:lstStyle/>
        <a:p>
          <a:endParaRPr lang="ru-RU"/>
        </a:p>
      </dgm:t>
    </dgm:pt>
    <dgm:pt modelId="{819AAD52-191A-4CA2-A145-F045E3BA58D6}" type="sibTrans" cxnId="{D52DE2E6-9386-4094-9E69-EB0A195C5F37}">
      <dgm:prSet/>
      <dgm:spPr/>
      <dgm:t>
        <a:bodyPr/>
        <a:lstStyle/>
        <a:p>
          <a:endParaRPr lang="ru-RU"/>
        </a:p>
      </dgm:t>
    </dgm:pt>
    <dgm:pt modelId="{B25DAAC0-FEDC-40BB-BC89-25CAD4077276}">
      <dgm:prSet phldrT="[Текст]" custT="1"/>
      <dgm:spPr>
        <a:gradFill flip="none" rotWithShape="0">
          <a:gsLst>
            <a:gs pos="0">
              <a:srgbClr val="00B0F0">
                <a:shade val="30000"/>
                <a:satMod val="115000"/>
              </a:srgbClr>
            </a:gs>
            <a:gs pos="50000">
              <a:srgbClr val="00B0F0">
                <a:shade val="67500"/>
                <a:satMod val="115000"/>
              </a:srgbClr>
            </a:gs>
            <a:gs pos="100000">
              <a:srgbClr val="00B0F0">
                <a:shade val="100000"/>
                <a:satMod val="115000"/>
              </a:srgbClr>
            </a:gs>
          </a:gsLst>
          <a:lin ang="0" scaled="1"/>
          <a:tileRect/>
        </a:gradFill>
      </dgm:spPr>
      <dgm:t>
        <a:bodyPr/>
        <a:lstStyle/>
        <a:p>
          <a:r>
            <a:rPr lang="ru-RU" sz="1600" dirty="0" smtClean="0"/>
            <a:t>Иные межбюджетные трансферты</a:t>
          </a:r>
        </a:p>
        <a:p>
          <a:r>
            <a:rPr lang="ru-RU" sz="1600" dirty="0" smtClean="0"/>
            <a:t>33,0 млн рублей</a:t>
          </a:r>
          <a:endParaRPr lang="ru-RU" sz="1600" dirty="0"/>
        </a:p>
      </dgm:t>
    </dgm:pt>
    <dgm:pt modelId="{5FC8F11B-A550-48D6-9EAA-145AB8B88D4B}" type="parTrans" cxnId="{9223B8CB-464B-4D58-960E-DAA653BD0950}">
      <dgm:prSet/>
      <dgm:spPr/>
      <dgm:t>
        <a:bodyPr/>
        <a:lstStyle/>
        <a:p>
          <a:endParaRPr lang="ru-RU"/>
        </a:p>
      </dgm:t>
    </dgm:pt>
    <dgm:pt modelId="{5BFEE9CB-84EF-445A-AC01-6C250DB8F511}" type="sibTrans" cxnId="{9223B8CB-464B-4D58-960E-DAA653BD0950}">
      <dgm:prSet/>
      <dgm:spPr/>
      <dgm:t>
        <a:bodyPr/>
        <a:lstStyle/>
        <a:p>
          <a:endParaRPr lang="ru-RU"/>
        </a:p>
      </dgm:t>
    </dgm:pt>
    <dgm:pt modelId="{39753399-5E41-4465-9EE7-DCCB027E3898}">
      <dgm:prSet phldrT="[Текст]" custT="1"/>
      <dgm:spPr>
        <a:gradFill flip="none" rotWithShape="0">
          <a:gsLst>
            <a:gs pos="0">
              <a:srgbClr val="00B0F0">
                <a:shade val="30000"/>
                <a:satMod val="115000"/>
              </a:srgbClr>
            </a:gs>
            <a:gs pos="50000">
              <a:srgbClr val="00B0F0">
                <a:shade val="67500"/>
                <a:satMod val="115000"/>
              </a:srgbClr>
            </a:gs>
            <a:gs pos="100000">
              <a:srgbClr val="00B0F0">
                <a:shade val="100000"/>
                <a:satMod val="115000"/>
              </a:srgbClr>
            </a:gs>
          </a:gsLst>
          <a:lin ang="2700000" scaled="1"/>
          <a:tileRect/>
        </a:gradFill>
      </dgm:spPr>
      <dgm:t>
        <a:bodyPr/>
        <a:lstStyle/>
        <a:p>
          <a:r>
            <a:rPr lang="ru-RU" sz="1600" dirty="0" smtClean="0"/>
            <a:t>Предоставление бюджетных кредитов другим бюджетам бюджетной системы РФ из бюджетов муниципальных районов</a:t>
          </a:r>
        </a:p>
        <a:p>
          <a:r>
            <a:rPr lang="ru-RU" sz="1600" dirty="0" smtClean="0"/>
            <a:t>10,0 млн рублей</a:t>
          </a:r>
          <a:endParaRPr lang="ru-RU" sz="1600" dirty="0"/>
        </a:p>
      </dgm:t>
    </dgm:pt>
    <dgm:pt modelId="{00144F83-4DCB-4F7E-AB5F-7A7E2C263545}" type="parTrans" cxnId="{830E4476-8620-45E7-BC03-E57575B9E2F3}">
      <dgm:prSet/>
      <dgm:spPr/>
      <dgm:t>
        <a:bodyPr/>
        <a:lstStyle/>
        <a:p>
          <a:endParaRPr lang="ru-RU"/>
        </a:p>
      </dgm:t>
    </dgm:pt>
    <dgm:pt modelId="{AA018750-28EC-4553-8B1A-780D7D2BDE37}" type="sibTrans" cxnId="{830E4476-8620-45E7-BC03-E57575B9E2F3}">
      <dgm:prSet/>
      <dgm:spPr/>
      <dgm:t>
        <a:bodyPr/>
        <a:lstStyle/>
        <a:p>
          <a:endParaRPr lang="ru-RU"/>
        </a:p>
      </dgm:t>
    </dgm:pt>
    <dgm:pt modelId="{9BDC69A1-2F74-4269-9466-4A8B6BAFDE5A}">
      <dgm:prSet phldrT="[Текст]" custT="1"/>
      <dgm:spPr>
        <a:gradFill flip="none" rotWithShape="0">
          <a:gsLst>
            <a:gs pos="0">
              <a:srgbClr val="00B0F0">
                <a:shade val="30000"/>
                <a:satMod val="115000"/>
              </a:srgbClr>
            </a:gs>
            <a:gs pos="50000">
              <a:srgbClr val="00B0F0">
                <a:shade val="67500"/>
                <a:satMod val="115000"/>
              </a:srgbClr>
            </a:gs>
            <a:gs pos="100000">
              <a:srgbClr val="00B0F0">
                <a:shade val="100000"/>
                <a:satMod val="115000"/>
              </a:srgbClr>
            </a:gs>
          </a:gsLst>
          <a:lin ang="2700000" scaled="1"/>
          <a:tileRect/>
        </a:gradFill>
      </dgm:spPr>
      <dgm:t>
        <a:bodyPr/>
        <a:lstStyle/>
        <a:p>
          <a:r>
            <a:rPr lang="ru-RU" sz="1600" dirty="0" smtClean="0"/>
            <a:t>Дотации на выравнивание бюджетной обеспеченности сельских поселений</a:t>
          </a:r>
        </a:p>
        <a:p>
          <a:r>
            <a:rPr lang="ru-RU" sz="1600" dirty="0" smtClean="0"/>
            <a:t>5,0 млн рублей</a:t>
          </a:r>
          <a:endParaRPr lang="ru-RU" sz="1600" dirty="0"/>
        </a:p>
      </dgm:t>
    </dgm:pt>
    <dgm:pt modelId="{05792920-4411-4E88-88FB-2847A8C64EA7}" type="sibTrans" cxnId="{C39A5B10-0C0D-4549-9599-FFDD2A112FE4}">
      <dgm:prSet/>
      <dgm:spPr/>
      <dgm:t>
        <a:bodyPr/>
        <a:lstStyle/>
        <a:p>
          <a:endParaRPr lang="ru-RU"/>
        </a:p>
      </dgm:t>
    </dgm:pt>
    <dgm:pt modelId="{F054E1FA-A895-4036-B9B2-2026FD1191CB}" type="parTrans" cxnId="{C39A5B10-0C0D-4549-9599-FFDD2A112FE4}">
      <dgm:prSet/>
      <dgm:spPr/>
      <dgm:t>
        <a:bodyPr/>
        <a:lstStyle/>
        <a:p>
          <a:endParaRPr lang="ru-RU"/>
        </a:p>
      </dgm:t>
    </dgm:pt>
    <dgm:pt modelId="{69108091-5E59-4580-AB4C-C1CD522CAAF2}" type="pres">
      <dgm:prSet presAssocID="{D0F8BBD1-A068-4180-903A-3CDB15AC03ED}" presName="Name0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68AE830D-31A5-4322-9389-BA5B3EDB6C86}" type="pres">
      <dgm:prSet presAssocID="{E25BD2FD-00E8-4AB6-BB95-A431A3D0A62C}" presName="root1" presStyleCnt="0"/>
      <dgm:spPr/>
    </dgm:pt>
    <dgm:pt modelId="{546E15A7-2C81-4208-9133-A140F15E0113}" type="pres">
      <dgm:prSet presAssocID="{E25BD2FD-00E8-4AB6-BB95-A431A3D0A62C}" presName="LevelOneTextNode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0663347D-4412-4738-A30F-E0BC819A87B1}" type="pres">
      <dgm:prSet presAssocID="{E25BD2FD-00E8-4AB6-BB95-A431A3D0A62C}" presName="level2hierChild" presStyleCnt="0"/>
      <dgm:spPr/>
    </dgm:pt>
    <dgm:pt modelId="{0D5DBF23-7D39-4B90-8589-778CF3F725F1}" type="pres">
      <dgm:prSet presAssocID="{F054E1FA-A895-4036-B9B2-2026FD1191CB}" presName="conn2-1" presStyleLbl="parChTrans1D2" presStyleIdx="0" presStyleCnt="3"/>
      <dgm:spPr/>
      <dgm:t>
        <a:bodyPr/>
        <a:lstStyle/>
        <a:p>
          <a:endParaRPr lang="ru-RU"/>
        </a:p>
      </dgm:t>
    </dgm:pt>
    <dgm:pt modelId="{C746343F-E21F-46AC-B037-7AC10141722C}" type="pres">
      <dgm:prSet presAssocID="{F054E1FA-A895-4036-B9B2-2026FD1191CB}" presName="connTx" presStyleLbl="parChTrans1D2" presStyleIdx="0" presStyleCnt="3"/>
      <dgm:spPr/>
      <dgm:t>
        <a:bodyPr/>
        <a:lstStyle/>
        <a:p>
          <a:endParaRPr lang="ru-RU"/>
        </a:p>
      </dgm:t>
    </dgm:pt>
    <dgm:pt modelId="{07583723-44CD-422B-99CA-0E45AF0C52F4}" type="pres">
      <dgm:prSet presAssocID="{9BDC69A1-2F74-4269-9466-4A8B6BAFDE5A}" presName="root2" presStyleCnt="0"/>
      <dgm:spPr/>
    </dgm:pt>
    <dgm:pt modelId="{A3572092-2B71-43B5-B79C-8F283FF7CD48}" type="pres">
      <dgm:prSet presAssocID="{9BDC69A1-2F74-4269-9466-4A8B6BAFDE5A}" presName="LevelTwoTextNode" presStyleLbl="node2" presStyleIdx="0" presStyleCnt="3" custScaleX="12863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C927D986-F0CA-4356-A215-7C6D30530DD7}" type="pres">
      <dgm:prSet presAssocID="{9BDC69A1-2F74-4269-9466-4A8B6BAFDE5A}" presName="level3hierChild" presStyleCnt="0"/>
      <dgm:spPr/>
    </dgm:pt>
    <dgm:pt modelId="{A71998D5-D3E7-43B4-B50B-973E83FC7EF9}" type="pres">
      <dgm:prSet presAssocID="{5FC8F11B-A550-48D6-9EAA-145AB8B88D4B}" presName="conn2-1" presStyleLbl="parChTrans1D2" presStyleIdx="1" presStyleCnt="3"/>
      <dgm:spPr/>
      <dgm:t>
        <a:bodyPr/>
        <a:lstStyle/>
        <a:p>
          <a:endParaRPr lang="ru-RU"/>
        </a:p>
      </dgm:t>
    </dgm:pt>
    <dgm:pt modelId="{8009FE04-A5DD-45A3-8170-05362E11D67C}" type="pres">
      <dgm:prSet presAssocID="{5FC8F11B-A550-48D6-9EAA-145AB8B88D4B}" presName="connTx" presStyleLbl="parChTrans1D2" presStyleIdx="1" presStyleCnt="3"/>
      <dgm:spPr/>
      <dgm:t>
        <a:bodyPr/>
        <a:lstStyle/>
        <a:p>
          <a:endParaRPr lang="ru-RU"/>
        </a:p>
      </dgm:t>
    </dgm:pt>
    <dgm:pt modelId="{E4D6367B-038A-47D0-AC11-8DF50EDEC68B}" type="pres">
      <dgm:prSet presAssocID="{B25DAAC0-FEDC-40BB-BC89-25CAD4077276}" presName="root2" presStyleCnt="0"/>
      <dgm:spPr/>
    </dgm:pt>
    <dgm:pt modelId="{4EBF470D-186D-44B2-BA6B-77A8A077CFEF}" type="pres">
      <dgm:prSet presAssocID="{B25DAAC0-FEDC-40BB-BC89-25CAD4077276}" presName="LevelTwoTextNode" presStyleLbl="node2" presStyleIdx="1" presStyleCnt="3" custScaleX="13131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72309232-2C91-430E-8D1F-8F001F08D9DD}" type="pres">
      <dgm:prSet presAssocID="{B25DAAC0-FEDC-40BB-BC89-25CAD4077276}" presName="level3hierChild" presStyleCnt="0"/>
      <dgm:spPr/>
    </dgm:pt>
    <dgm:pt modelId="{01C1BD73-30F9-437C-899F-D69CF0BC4A0D}" type="pres">
      <dgm:prSet presAssocID="{00144F83-4DCB-4F7E-AB5F-7A7E2C263545}" presName="conn2-1" presStyleLbl="parChTrans1D2" presStyleIdx="2" presStyleCnt="3"/>
      <dgm:spPr/>
      <dgm:t>
        <a:bodyPr/>
        <a:lstStyle/>
        <a:p>
          <a:endParaRPr lang="ru-RU"/>
        </a:p>
      </dgm:t>
    </dgm:pt>
    <dgm:pt modelId="{36FA71F0-7765-4AD4-93E5-5E9F4035B8D2}" type="pres">
      <dgm:prSet presAssocID="{00144F83-4DCB-4F7E-AB5F-7A7E2C263545}" presName="connTx" presStyleLbl="parChTrans1D2" presStyleIdx="2" presStyleCnt="3"/>
      <dgm:spPr/>
      <dgm:t>
        <a:bodyPr/>
        <a:lstStyle/>
        <a:p>
          <a:endParaRPr lang="ru-RU"/>
        </a:p>
      </dgm:t>
    </dgm:pt>
    <dgm:pt modelId="{7290AF9E-F401-430B-844C-2141CD001F59}" type="pres">
      <dgm:prSet presAssocID="{39753399-5E41-4465-9EE7-DCCB027E3898}" presName="root2" presStyleCnt="0"/>
      <dgm:spPr/>
    </dgm:pt>
    <dgm:pt modelId="{967EB2EA-DE2E-444A-BF91-EAACA6B02F86}" type="pres">
      <dgm:prSet presAssocID="{39753399-5E41-4465-9EE7-DCCB027E3898}" presName="LevelTwoTextNode" presStyleLbl="node2" presStyleIdx="2" presStyleCnt="3" custScaleX="13000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C614DD05-567A-4BEF-9E0A-7E2BEE3B4221}" type="pres">
      <dgm:prSet presAssocID="{39753399-5E41-4465-9EE7-DCCB027E3898}" presName="level3hierChild" presStyleCnt="0"/>
      <dgm:spPr/>
    </dgm:pt>
  </dgm:ptLst>
  <dgm:cxnLst>
    <dgm:cxn modelId="{C39A5B10-0C0D-4549-9599-FFDD2A112FE4}" srcId="{E25BD2FD-00E8-4AB6-BB95-A431A3D0A62C}" destId="{9BDC69A1-2F74-4269-9466-4A8B6BAFDE5A}" srcOrd="0" destOrd="0" parTransId="{F054E1FA-A895-4036-B9B2-2026FD1191CB}" sibTransId="{05792920-4411-4E88-88FB-2847A8C64EA7}"/>
    <dgm:cxn modelId="{45266575-5572-4057-B704-48B611C67BB8}" type="presOf" srcId="{F054E1FA-A895-4036-B9B2-2026FD1191CB}" destId="{0D5DBF23-7D39-4B90-8589-778CF3F725F1}" srcOrd="0" destOrd="0" presId="urn:microsoft.com/office/officeart/2008/layout/HorizontalMultiLevelHierarchy"/>
    <dgm:cxn modelId="{FA3D5A2E-1EE2-4164-8474-B8DF4F463635}" type="presOf" srcId="{B25DAAC0-FEDC-40BB-BC89-25CAD4077276}" destId="{4EBF470D-186D-44B2-BA6B-77A8A077CFEF}" srcOrd="0" destOrd="0" presId="urn:microsoft.com/office/officeart/2008/layout/HorizontalMultiLevelHierarchy"/>
    <dgm:cxn modelId="{D0C0C751-A2E1-49A5-B19D-6F114B0F5BDF}" type="presOf" srcId="{39753399-5E41-4465-9EE7-DCCB027E3898}" destId="{967EB2EA-DE2E-444A-BF91-EAACA6B02F86}" srcOrd="0" destOrd="0" presId="urn:microsoft.com/office/officeart/2008/layout/HorizontalMultiLevelHierarchy"/>
    <dgm:cxn modelId="{830E4476-8620-45E7-BC03-E57575B9E2F3}" srcId="{E25BD2FD-00E8-4AB6-BB95-A431A3D0A62C}" destId="{39753399-5E41-4465-9EE7-DCCB027E3898}" srcOrd="2" destOrd="0" parTransId="{00144F83-4DCB-4F7E-AB5F-7A7E2C263545}" sibTransId="{AA018750-28EC-4553-8B1A-780D7D2BDE37}"/>
    <dgm:cxn modelId="{B5BA5CDE-B5E7-4982-8DB9-48DB2C5F5D42}" type="presOf" srcId="{F054E1FA-A895-4036-B9B2-2026FD1191CB}" destId="{C746343F-E21F-46AC-B037-7AC10141722C}" srcOrd="1" destOrd="0" presId="urn:microsoft.com/office/officeart/2008/layout/HorizontalMultiLevelHierarchy"/>
    <dgm:cxn modelId="{E0FE3965-A7D3-4994-B97E-ADC834727DA1}" type="presOf" srcId="{00144F83-4DCB-4F7E-AB5F-7A7E2C263545}" destId="{36FA71F0-7765-4AD4-93E5-5E9F4035B8D2}" srcOrd="1" destOrd="0" presId="urn:microsoft.com/office/officeart/2008/layout/HorizontalMultiLevelHierarchy"/>
    <dgm:cxn modelId="{C98ADF01-8379-4B22-88A4-DBD46160BAC7}" type="presOf" srcId="{5FC8F11B-A550-48D6-9EAA-145AB8B88D4B}" destId="{8009FE04-A5DD-45A3-8170-05362E11D67C}" srcOrd="1" destOrd="0" presId="urn:microsoft.com/office/officeart/2008/layout/HorizontalMultiLevelHierarchy"/>
    <dgm:cxn modelId="{4BF6529C-F0C9-483A-9F45-228A7ACD5C0D}" type="presOf" srcId="{9BDC69A1-2F74-4269-9466-4A8B6BAFDE5A}" destId="{A3572092-2B71-43B5-B79C-8F283FF7CD48}" srcOrd="0" destOrd="0" presId="urn:microsoft.com/office/officeart/2008/layout/HorizontalMultiLevelHierarchy"/>
    <dgm:cxn modelId="{51C406D4-E20E-4CF7-A288-1A5F38ADCC72}" type="presOf" srcId="{E25BD2FD-00E8-4AB6-BB95-A431A3D0A62C}" destId="{546E15A7-2C81-4208-9133-A140F15E0113}" srcOrd="0" destOrd="0" presId="urn:microsoft.com/office/officeart/2008/layout/HorizontalMultiLevelHierarchy"/>
    <dgm:cxn modelId="{9F61D800-7061-4A98-8B58-0624E150FE29}" type="presOf" srcId="{00144F83-4DCB-4F7E-AB5F-7A7E2C263545}" destId="{01C1BD73-30F9-437C-899F-D69CF0BC4A0D}" srcOrd="0" destOrd="0" presId="urn:microsoft.com/office/officeart/2008/layout/HorizontalMultiLevelHierarchy"/>
    <dgm:cxn modelId="{9223B8CB-464B-4D58-960E-DAA653BD0950}" srcId="{E25BD2FD-00E8-4AB6-BB95-A431A3D0A62C}" destId="{B25DAAC0-FEDC-40BB-BC89-25CAD4077276}" srcOrd="1" destOrd="0" parTransId="{5FC8F11B-A550-48D6-9EAA-145AB8B88D4B}" sibTransId="{5BFEE9CB-84EF-445A-AC01-6C250DB8F511}"/>
    <dgm:cxn modelId="{F021287E-04B5-474F-963B-8B00EE151D53}" type="presOf" srcId="{5FC8F11B-A550-48D6-9EAA-145AB8B88D4B}" destId="{A71998D5-D3E7-43B4-B50B-973E83FC7EF9}" srcOrd="0" destOrd="0" presId="urn:microsoft.com/office/officeart/2008/layout/HorizontalMultiLevelHierarchy"/>
    <dgm:cxn modelId="{FE7745EF-201B-4D8B-8128-2C913AABBDBB}" type="presOf" srcId="{D0F8BBD1-A068-4180-903A-3CDB15AC03ED}" destId="{69108091-5E59-4580-AB4C-C1CD522CAAF2}" srcOrd="0" destOrd="0" presId="urn:microsoft.com/office/officeart/2008/layout/HorizontalMultiLevelHierarchy"/>
    <dgm:cxn modelId="{D52DE2E6-9386-4094-9E69-EB0A195C5F37}" srcId="{D0F8BBD1-A068-4180-903A-3CDB15AC03ED}" destId="{E25BD2FD-00E8-4AB6-BB95-A431A3D0A62C}" srcOrd="0" destOrd="0" parTransId="{D614C365-50BC-4CA4-931B-D295483B2307}" sibTransId="{819AAD52-191A-4CA2-A145-F045E3BA58D6}"/>
    <dgm:cxn modelId="{B334572A-2FD1-4A34-99A9-5EF4F7FD4F04}" type="presParOf" srcId="{69108091-5E59-4580-AB4C-C1CD522CAAF2}" destId="{68AE830D-31A5-4322-9389-BA5B3EDB6C86}" srcOrd="0" destOrd="0" presId="urn:microsoft.com/office/officeart/2008/layout/HorizontalMultiLevelHierarchy"/>
    <dgm:cxn modelId="{3D4637BB-476F-4179-81E5-1FB9B676309B}" type="presParOf" srcId="{68AE830D-31A5-4322-9389-BA5B3EDB6C86}" destId="{546E15A7-2C81-4208-9133-A140F15E0113}" srcOrd="0" destOrd="0" presId="urn:microsoft.com/office/officeart/2008/layout/HorizontalMultiLevelHierarchy"/>
    <dgm:cxn modelId="{97958DC9-0E10-487F-B5D6-11CFD9488E5F}" type="presParOf" srcId="{68AE830D-31A5-4322-9389-BA5B3EDB6C86}" destId="{0663347D-4412-4738-A30F-E0BC819A87B1}" srcOrd="1" destOrd="0" presId="urn:microsoft.com/office/officeart/2008/layout/HorizontalMultiLevelHierarchy"/>
    <dgm:cxn modelId="{5FDB71BA-1CE3-4D39-B4C9-9DE7E1420E73}" type="presParOf" srcId="{0663347D-4412-4738-A30F-E0BC819A87B1}" destId="{0D5DBF23-7D39-4B90-8589-778CF3F725F1}" srcOrd="0" destOrd="0" presId="urn:microsoft.com/office/officeart/2008/layout/HorizontalMultiLevelHierarchy"/>
    <dgm:cxn modelId="{8D22C915-CA99-4D0D-8B30-574D0214016C}" type="presParOf" srcId="{0D5DBF23-7D39-4B90-8589-778CF3F725F1}" destId="{C746343F-E21F-46AC-B037-7AC10141722C}" srcOrd="0" destOrd="0" presId="urn:microsoft.com/office/officeart/2008/layout/HorizontalMultiLevelHierarchy"/>
    <dgm:cxn modelId="{98FDCF49-4D45-4206-B7AF-69DBD13F2E74}" type="presParOf" srcId="{0663347D-4412-4738-A30F-E0BC819A87B1}" destId="{07583723-44CD-422B-99CA-0E45AF0C52F4}" srcOrd="1" destOrd="0" presId="urn:microsoft.com/office/officeart/2008/layout/HorizontalMultiLevelHierarchy"/>
    <dgm:cxn modelId="{F9BF5F99-C4AE-43DB-A21E-215D36543E43}" type="presParOf" srcId="{07583723-44CD-422B-99CA-0E45AF0C52F4}" destId="{A3572092-2B71-43B5-B79C-8F283FF7CD48}" srcOrd="0" destOrd="0" presId="urn:microsoft.com/office/officeart/2008/layout/HorizontalMultiLevelHierarchy"/>
    <dgm:cxn modelId="{A96211CA-B81C-4F26-9ACD-6485085F6343}" type="presParOf" srcId="{07583723-44CD-422B-99CA-0E45AF0C52F4}" destId="{C927D986-F0CA-4356-A215-7C6D30530DD7}" srcOrd="1" destOrd="0" presId="urn:microsoft.com/office/officeart/2008/layout/HorizontalMultiLevelHierarchy"/>
    <dgm:cxn modelId="{86A15C3D-62B0-4D57-A38B-6B020C043DDF}" type="presParOf" srcId="{0663347D-4412-4738-A30F-E0BC819A87B1}" destId="{A71998D5-D3E7-43B4-B50B-973E83FC7EF9}" srcOrd="2" destOrd="0" presId="urn:microsoft.com/office/officeart/2008/layout/HorizontalMultiLevelHierarchy"/>
    <dgm:cxn modelId="{5412B977-5E3F-4182-B0F6-DB06EBC56296}" type="presParOf" srcId="{A71998D5-D3E7-43B4-B50B-973E83FC7EF9}" destId="{8009FE04-A5DD-45A3-8170-05362E11D67C}" srcOrd="0" destOrd="0" presId="urn:microsoft.com/office/officeart/2008/layout/HorizontalMultiLevelHierarchy"/>
    <dgm:cxn modelId="{9911BFE3-B5DC-4BC1-8558-7CEDD55DF02E}" type="presParOf" srcId="{0663347D-4412-4738-A30F-E0BC819A87B1}" destId="{E4D6367B-038A-47D0-AC11-8DF50EDEC68B}" srcOrd="3" destOrd="0" presId="urn:microsoft.com/office/officeart/2008/layout/HorizontalMultiLevelHierarchy"/>
    <dgm:cxn modelId="{120EEF34-23BD-49C3-AB5B-2CC9E351172C}" type="presParOf" srcId="{E4D6367B-038A-47D0-AC11-8DF50EDEC68B}" destId="{4EBF470D-186D-44B2-BA6B-77A8A077CFEF}" srcOrd="0" destOrd="0" presId="urn:microsoft.com/office/officeart/2008/layout/HorizontalMultiLevelHierarchy"/>
    <dgm:cxn modelId="{72C3D75E-A089-4D61-B32E-FE93E2C2CE58}" type="presParOf" srcId="{E4D6367B-038A-47D0-AC11-8DF50EDEC68B}" destId="{72309232-2C91-430E-8D1F-8F001F08D9DD}" srcOrd="1" destOrd="0" presId="urn:microsoft.com/office/officeart/2008/layout/HorizontalMultiLevelHierarchy"/>
    <dgm:cxn modelId="{DADF7E28-7021-427C-BFF9-50F524CF52B4}" type="presParOf" srcId="{0663347D-4412-4738-A30F-E0BC819A87B1}" destId="{01C1BD73-30F9-437C-899F-D69CF0BC4A0D}" srcOrd="4" destOrd="0" presId="urn:microsoft.com/office/officeart/2008/layout/HorizontalMultiLevelHierarchy"/>
    <dgm:cxn modelId="{922F620D-C226-4D4E-BE9E-FECAD9C3836E}" type="presParOf" srcId="{01C1BD73-30F9-437C-899F-D69CF0BC4A0D}" destId="{36FA71F0-7765-4AD4-93E5-5E9F4035B8D2}" srcOrd="0" destOrd="0" presId="urn:microsoft.com/office/officeart/2008/layout/HorizontalMultiLevelHierarchy"/>
    <dgm:cxn modelId="{DBCCDB2A-170B-4551-9E4F-2911D48E1269}" type="presParOf" srcId="{0663347D-4412-4738-A30F-E0BC819A87B1}" destId="{7290AF9E-F401-430B-844C-2141CD001F59}" srcOrd="5" destOrd="0" presId="urn:microsoft.com/office/officeart/2008/layout/HorizontalMultiLevelHierarchy"/>
    <dgm:cxn modelId="{B0C4CF0E-62BB-4C07-92AA-93F08B745B42}" type="presParOf" srcId="{7290AF9E-F401-430B-844C-2141CD001F59}" destId="{967EB2EA-DE2E-444A-BF91-EAACA6B02F86}" srcOrd="0" destOrd="0" presId="urn:microsoft.com/office/officeart/2008/layout/HorizontalMultiLevelHierarchy"/>
    <dgm:cxn modelId="{94EC9DDB-7B3A-400E-BDC1-B393FC8021A4}" type="presParOf" srcId="{7290AF9E-F401-430B-844C-2141CD001F59}" destId="{C614DD05-567A-4BEF-9E0A-7E2BEE3B4221}" srcOrd="1" destOrd="0" presId="urn:microsoft.com/office/officeart/2008/layout/HorizontalMultiLevelHierarchy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318E8514-6BF6-459F-A68A-83AF5EEB2B3C}" type="doc">
      <dgm:prSet loTypeId="urn:microsoft.com/office/officeart/2009/3/layout/DescendingProcess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E022EE89-A74A-404D-88A8-5D7351911450}" type="pres">
      <dgm:prSet presAssocID="{318E8514-6BF6-459F-A68A-83AF5EEB2B3C}" presName="Name0" presStyleCnt="0">
        <dgm:presLayoutVars>
          <dgm:chMax val="7"/>
          <dgm:chPref val="5"/>
        </dgm:presLayoutVars>
      </dgm:prSet>
      <dgm:spPr/>
      <dgm:t>
        <a:bodyPr/>
        <a:lstStyle/>
        <a:p>
          <a:endParaRPr lang="ru-RU"/>
        </a:p>
      </dgm:t>
    </dgm:pt>
  </dgm:ptLst>
  <dgm:cxnLst>
    <dgm:cxn modelId="{0053ED48-69D0-4E5D-9CEF-09DBC72A99CB}" type="presOf" srcId="{318E8514-6BF6-459F-A68A-83AF5EEB2B3C}" destId="{E022EE89-A74A-404D-88A8-5D7351911450}" srcOrd="0" destOrd="0" presId="urn:microsoft.com/office/officeart/2009/3/layout/DescendingProcess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FA7AC06-98A8-44DF-BB1F-9B196E68176A}">
      <dsp:nvSpPr>
        <dsp:cNvPr id="0" name=""/>
        <dsp:cNvSpPr/>
      </dsp:nvSpPr>
      <dsp:spPr>
        <a:xfrm>
          <a:off x="18997" y="1738366"/>
          <a:ext cx="6550737" cy="954037"/>
        </a:xfrm>
        <a:prstGeom prst="rightArrow">
          <a:avLst>
            <a:gd name="adj1" fmla="val 50000"/>
            <a:gd name="adj2" fmla="val 50000"/>
          </a:avLst>
        </a:prstGeom>
        <a:gradFill rotWithShape="0">
          <a:gsLst>
            <a:gs pos="0">
              <a:schemeClr val="accent1">
                <a:shade val="5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shade val="5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shade val="5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254000" bIns="151453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>
              <a:latin typeface="Arial Black" panose="020B0A04020102020204" pitchFamily="34" charset="0"/>
            </a:rPr>
            <a:t>1</a:t>
          </a:r>
          <a:endParaRPr lang="ru-RU" sz="2400" b="1" kern="1200" dirty="0">
            <a:latin typeface="Arial Black" panose="020B0A04020102020204" pitchFamily="34" charset="0"/>
          </a:endParaRPr>
        </a:p>
      </dsp:txBody>
      <dsp:txXfrm>
        <a:off x="18997" y="1976875"/>
        <a:ext cx="6312228" cy="477019"/>
      </dsp:txXfrm>
    </dsp:sp>
    <dsp:sp modelId="{80452162-88AE-4C48-B475-46C14F052764}">
      <dsp:nvSpPr>
        <dsp:cNvPr id="0" name=""/>
        <dsp:cNvSpPr/>
      </dsp:nvSpPr>
      <dsp:spPr>
        <a:xfrm>
          <a:off x="18997" y="2474066"/>
          <a:ext cx="2017627" cy="1837826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20650" h="3810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t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 dirty="0" smtClean="0"/>
            <a:t>Публичные слушания по проекту бюджета МО Ейский район на 2022 год и на плановый период 2023 и 2024 годов проведены</a:t>
          </a:r>
        </a:p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i="1" kern="1200" dirty="0" smtClean="0">
              <a:solidFill>
                <a:srgbClr val="FF0000"/>
              </a:solidFill>
            </a:rPr>
            <a:t>1 декабря 2021 года</a:t>
          </a:r>
          <a:endParaRPr lang="ru-RU" sz="1400" b="1" i="1" kern="1200" dirty="0">
            <a:solidFill>
              <a:srgbClr val="FF0000"/>
            </a:solidFill>
          </a:endParaRPr>
        </a:p>
        <a:p>
          <a:pPr lvl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100" kern="1200" dirty="0"/>
        </a:p>
      </dsp:txBody>
      <dsp:txXfrm>
        <a:off x="18997" y="2474066"/>
        <a:ext cx="2017627" cy="1837826"/>
      </dsp:txXfrm>
    </dsp:sp>
    <dsp:sp modelId="{485243C1-7D1E-4934-B10E-7ABC7E1CF459}">
      <dsp:nvSpPr>
        <dsp:cNvPr id="0" name=""/>
        <dsp:cNvSpPr/>
      </dsp:nvSpPr>
      <dsp:spPr>
        <a:xfrm>
          <a:off x="2036624" y="2056378"/>
          <a:ext cx="4533110" cy="954037"/>
        </a:xfrm>
        <a:prstGeom prst="rightArrow">
          <a:avLst>
            <a:gd name="adj1" fmla="val 50000"/>
            <a:gd name="adj2" fmla="val 50000"/>
          </a:avLst>
        </a:prstGeom>
        <a:gradFill rotWithShape="0">
          <a:gsLst>
            <a:gs pos="0">
              <a:schemeClr val="accent1">
                <a:shade val="50000"/>
                <a:hueOff val="240958"/>
                <a:satOff val="-5040"/>
                <a:lumOff val="28042"/>
                <a:alphaOff val="0"/>
                <a:shade val="51000"/>
                <a:satMod val="130000"/>
              </a:schemeClr>
            </a:gs>
            <a:gs pos="80000">
              <a:schemeClr val="accent1">
                <a:shade val="50000"/>
                <a:hueOff val="240958"/>
                <a:satOff val="-5040"/>
                <a:lumOff val="28042"/>
                <a:alphaOff val="0"/>
                <a:shade val="93000"/>
                <a:satMod val="130000"/>
              </a:schemeClr>
            </a:gs>
            <a:gs pos="100000">
              <a:schemeClr val="accent1">
                <a:shade val="50000"/>
                <a:hueOff val="240958"/>
                <a:satOff val="-5040"/>
                <a:lumOff val="28042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254000" bIns="151453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>
              <a:latin typeface="Arial Black" panose="020B0A04020102020204" pitchFamily="34" charset="0"/>
            </a:rPr>
            <a:t>2</a:t>
          </a:r>
          <a:endParaRPr lang="ru-RU" sz="2400" b="1" kern="1200" dirty="0">
            <a:latin typeface="Arial Black" panose="020B0A04020102020204" pitchFamily="34" charset="0"/>
          </a:endParaRPr>
        </a:p>
      </dsp:txBody>
      <dsp:txXfrm>
        <a:off x="2036624" y="2294887"/>
        <a:ext cx="4294601" cy="477019"/>
      </dsp:txXfrm>
    </dsp:sp>
    <dsp:sp modelId="{A64B8F27-3872-4472-A355-0D948ACF9B87}">
      <dsp:nvSpPr>
        <dsp:cNvPr id="0" name=""/>
        <dsp:cNvSpPr/>
      </dsp:nvSpPr>
      <dsp:spPr>
        <a:xfrm>
          <a:off x="2036624" y="2792079"/>
          <a:ext cx="2017627" cy="1837826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20650" h="3810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t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 dirty="0" smtClean="0"/>
            <a:t>Бюджет муниципального образования Ейский район утвержден решением Совета муниципального образования Ейский район  </a:t>
          </a:r>
          <a:endParaRPr lang="en-US" sz="1100" kern="1200" dirty="0" smtClean="0"/>
        </a:p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 dirty="0" smtClean="0"/>
            <a:t>от 8 декабря 2021 года </a:t>
          </a:r>
          <a:endParaRPr lang="en-US" sz="1100" kern="1200" dirty="0" smtClean="0"/>
        </a:p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 dirty="0" smtClean="0"/>
            <a:t> № 376 «О районном бюджете на 2022 год и на плановый период 2023 и 2024 годов»</a:t>
          </a:r>
          <a:endParaRPr lang="ru-RU" sz="1100" kern="1200" dirty="0"/>
        </a:p>
        <a:p>
          <a:pPr lvl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100" kern="1200" dirty="0"/>
        </a:p>
      </dsp:txBody>
      <dsp:txXfrm>
        <a:off x="2036624" y="2792079"/>
        <a:ext cx="2017627" cy="1837826"/>
      </dsp:txXfrm>
    </dsp:sp>
    <dsp:sp modelId="{098F69F5-4329-4517-97D1-EFE564D5D4B9}">
      <dsp:nvSpPr>
        <dsp:cNvPr id="0" name=""/>
        <dsp:cNvSpPr/>
      </dsp:nvSpPr>
      <dsp:spPr>
        <a:xfrm>
          <a:off x="4054251" y="2374391"/>
          <a:ext cx="2515483" cy="954037"/>
        </a:xfrm>
        <a:prstGeom prst="rightArrow">
          <a:avLst>
            <a:gd name="adj1" fmla="val 50000"/>
            <a:gd name="adj2" fmla="val 50000"/>
          </a:avLst>
        </a:prstGeom>
        <a:gradFill rotWithShape="0">
          <a:gsLst>
            <a:gs pos="0">
              <a:schemeClr val="accent1">
                <a:shade val="50000"/>
                <a:hueOff val="240958"/>
                <a:satOff val="-5040"/>
                <a:lumOff val="28042"/>
                <a:alphaOff val="0"/>
                <a:shade val="51000"/>
                <a:satMod val="130000"/>
              </a:schemeClr>
            </a:gs>
            <a:gs pos="80000">
              <a:schemeClr val="accent1">
                <a:shade val="50000"/>
                <a:hueOff val="240958"/>
                <a:satOff val="-5040"/>
                <a:lumOff val="28042"/>
                <a:alphaOff val="0"/>
                <a:shade val="93000"/>
                <a:satMod val="130000"/>
              </a:schemeClr>
            </a:gs>
            <a:gs pos="100000">
              <a:schemeClr val="accent1">
                <a:shade val="50000"/>
                <a:hueOff val="240958"/>
                <a:satOff val="-5040"/>
                <a:lumOff val="28042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254000" bIns="151453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>
              <a:latin typeface="Arial Black" panose="020B0A04020102020204" pitchFamily="34" charset="0"/>
            </a:rPr>
            <a:t>3</a:t>
          </a:r>
          <a:endParaRPr lang="ru-RU" sz="2400" b="1" kern="1200" dirty="0">
            <a:latin typeface="Arial Black" panose="020B0A04020102020204" pitchFamily="34" charset="0"/>
          </a:endParaRPr>
        </a:p>
      </dsp:txBody>
      <dsp:txXfrm>
        <a:off x="4054251" y="2612900"/>
        <a:ext cx="2276974" cy="477019"/>
      </dsp:txXfrm>
    </dsp:sp>
    <dsp:sp modelId="{D906E830-AE62-4DA9-A48E-0633C6CA548F}">
      <dsp:nvSpPr>
        <dsp:cNvPr id="0" name=""/>
        <dsp:cNvSpPr/>
      </dsp:nvSpPr>
      <dsp:spPr>
        <a:xfrm>
          <a:off x="4054251" y="3110091"/>
          <a:ext cx="2017627" cy="1810929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20650" h="3810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t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 dirty="0" smtClean="0"/>
            <a:t>Публичные слушания по отчету об исполнении   бюджета МО Ейский район за 2022 год </a:t>
          </a:r>
        </a:p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 dirty="0" smtClean="0"/>
            <a:t>проведены</a:t>
          </a:r>
        </a:p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i="1" kern="1200" dirty="0" smtClean="0">
              <a:solidFill>
                <a:srgbClr val="FF0000"/>
              </a:solidFill>
            </a:rPr>
            <a:t>28 апреля 2023 года</a:t>
          </a:r>
          <a:endParaRPr lang="ru-RU" sz="1400" b="1" i="1" kern="1200" dirty="0">
            <a:solidFill>
              <a:srgbClr val="FF0000"/>
            </a:solidFill>
          </a:endParaRPr>
        </a:p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400" b="1" i="1" kern="1200" dirty="0"/>
        </a:p>
      </dsp:txBody>
      <dsp:txXfrm>
        <a:off x="4054251" y="3110091"/>
        <a:ext cx="2017627" cy="181092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1C1BD73-30F9-437C-899F-D69CF0BC4A0D}">
      <dsp:nvSpPr>
        <dsp:cNvPr id="0" name=""/>
        <dsp:cNvSpPr/>
      </dsp:nvSpPr>
      <dsp:spPr>
        <a:xfrm>
          <a:off x="1105000" y="2952328"/>
          <a:ext cx="721595" cy="137499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360797" y="0"/>
              </a:lnTo>
              <a:lnTo>
                <a:pt x="360797" y="1374991"/>
              </a:lnTo>
              <a:lnTo>
                <a:pt x="721595" y="1374991"/>
              </a:lnTo>
            </a:path>
          </a:pathLst>
        </a:custGeom>
        <a:noFill/>
        <a:ln w="25400" cap="flat" cmpd="sng" algn="ctr">
          <a:solidFill>
            <a:schemeClr val="accent1">
              <a:tint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1426977" y="3601002"/>
        <a:ext cx="77641" cy="77641"/>
      </dsp:txXfrm>
    </dsp:sp>
    <dsp:sp modelId="{A71998D5-D3E7-43B4-B50B-973E83FC7EF9}">
      <dsp:nvSpPr>
        <dsp:cNvPr id="0" name=""/>
        <dsp:cNvSpPr/>
      </dsp:nvSpPr>
      <dsp:spPr>
        <a:xfrm>
          <a:off x="1105000" y="2906608"/>
          <a:ext cx="721595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721595" y="45720"/>
              </a:lnTo>
            </a:path>
          </a:pathLst>
        </a:custGeom>
        <a:noFill/>
        <a:ln w="25400" cap="flat" cmpd="sng" algn="ctr">
          <a:solidFill>
            <a:schemeClr val="accent1">
              <a:tint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1447758" y="2934288"/>
        <a:ext cx="36079" cy="36079"/>
      </dsp:txXfrm>
    </dsp:sp>
    <dsp:sp modelId="{0D5DBF23-7D39-4B90-8589-778CF3F725F1}">
      <dsp:nvSpPr>
        <dsp:cNvPr id="0" name=""/>
        <dsp:cNvSpPr/>
      </dsp:nvSpPr>
      <dsp:spPr>
        <a:xfrm>
          <a:off x="1105000" y="1577336"/>
          <a:ext cx="721595" cy="1374991"/>
        </a:xfrm>
        <a:custGeom>
          <a:avLst/>
          <a:gdLst/>
          <a:ahLst/>
          <a:cxnLst/>
          <a:rect l="0" t="0" r="0" b="0"/>
          <a:pathLst>
            <a:path>
              <a:moveTo>
                <a:pt x="0" y="1374991"/>
              </a:moveTo>
              <a:lnTo>
                <a:pt x="360797" y="1374991"/>
              </a:lnTo>
              <a:lnTo>
                <a:pt x="360797" y="0"/>
              </a:lnTo>
              <a:lnTo>
                <a:pt x="721595" y="0"/>
              </a:lnTo>
            </a:path>
          </a:pathLst>
        </a:custGeom>
        <a:noFill/>
        <a:ln w="25400" cap="flat" cmpd="sng" algn="ctr">
          <a:solidFill>
            <a:schemeClr val="accent1">
              <a:tint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1426977" y="2226011"/>
        <a:ext cx="77641" cy="77641"/>
      </dsp:txXfrm>
    </dsp:sp>
    <dsp:sp modelId="{546E15A7-2C81-4208-9133-A140F15E0113}">
      <dsp:nvSpPr>
        <dsp:cNvPr id="0" name=""/>
        <dsp:cNvSpPr/>
      </dsp:nvSpPr>
      <dsp:spPr>
        <a:xfrm rot="16200000">
          <a:off x="-2339714" y="2402331"/>
          <a:ext cx="5789437" cy="1099993"/>
        </a:xfrm>
        <a:prstGeom prst="rect">
          <a:avLst/>
        </a:prstGeom>
        <a:gradFill flip="none" rotWithShape="0">
          <a:gsLst>
            <a:gs pos="0">
              <a:srgbClr val="00B0F0">
                <a:tint val="66000"/>
                <a:satMod val="160000"/>
              </a:srgbClr>
            </a:gs>
            <a:gs pos="50000">
              <a:srgbClr val="00B0F0">
                <a:tint val="44500"/>
                <a:satMod val="160000"/>
              </a:srgbClr>
            </a:gs>
            <a:gs pos="100000">
              <a:srgbClr val="00B0F0">
                <a:tint val="23500"/>
                <a:satMod val="160000"/>
              </a:srgbClr>
            </a:gs>
          </a:gsLst>
          <a:lin ang="0" scaled="1"/>
          <a:tileRect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Межбюджетные трансферты </a:t>
          </a:r>
          <a:endParaRPr lang="ru-RU" sz="2800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-2339714" y="2402331"/>
        <a:ext cx="5789437" cy="1099993"/>
      </dsp:txXfrm>
    </dsp:sp>
    <dsp:sp modelId="{A3572092-2B71-43B5-B79C-8F283FF7CD48}">
      <dsp:nvSpPr>
        <dsp:cNvPr id="0" name=""/>
        <dsp:cNvSpPr/>
      </dsp:nvSpPr>
      <dsp:spPr>
        <a:xfrm>
          <a:off x="1826596" y="1027339"/>
          <a:ext cx="4640977" cy="1099993"/>
        </a:xfrm>
        <a:prstGeom prst="rect">
          <a:avLst/>
        </a:prstGeom>
        <a:gradFill flip="none" rotWithShape="0">
          <a:gsLst>
            <a:gs pos="0">
              <a:srgbClr val="00B0F0">
                <a:shade val="30000"/>
                <a:satMod val="115000"/>
              </a:srgbClr>
            </a:gs>
            <a:gs pos="50000">
              <a:srgbClr val="00B0F0">
                <a:shade val="67500"/>
                <a:satMod val="115000"/>
              </a:srgbClr>
            </a:gs>
            <a:gs pos="100000">
              <a:srgbClr val="00B0F0">
                <a:shade val="100000"/>
                <a:satMod val="115000"/>
              </a:srgbClr>
            </a:gs>
          </a:gsLst>
          <a:lin ang="2700000" scaled="1"/>
          <a:tileRect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Дотации на выравнивание бюджетной обеспеченности сельских поселений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5,0 млн рублей</a:t>
          </a:r>
          <a:endParaRPr lang="ru-RU" sz="1600" kern="1200" dirty="0"/>
        </a:p>
      </dsp:txBody>
      <dsp:txXfrm>
        <a:off x="1826596" y="1027339"/>
        <a:ext cx="4640977" cy="1099993"/>
      </dsp:txXfrm>
    </dsp:sp>
    <dsp:sp modelId="{4EBF470D-186D-44B2-BA6B-77A8A077CFEF}">
      <dsp:nvSpPr>
        <dsp:cNvPr id="0" name=""/>
        <dsp:cNvSpPr/>
      </dsp:nvSpPr>
      <dsp:spPr>
        <a:xfrm>
          <a:off x="1826596" y="2402331"/>
          <a:ext cx="4737851" cy="1099993"/>
        </a:xfrm>
        <a:prstGeom prst="rect">
          <a:avLst/>
        </a:prstGeom>
        <a:gradFill flip="none" rotWithShape="0">
          <a:gsLst>
            <a:gs pos="0">
              <a:srgbClr val="00B0F0">
                <a:shade val="30000"/>
                <a:satMod val="115000"/>
              </a:srgbClr>
            </a:gs>
            <a:gs pos="50000">
              <a:srgbClr val="00B0F0">
                <a:shade val="67500"/>
                <a:satMod val="115000"/>
              </a:srgbClr>
            </a:gs>
            <a:gs pos="100000">
              <a:srgbClr val="00B0F0">
                <a:shade val="100000"/>
                <a:satMod val="115000"/>
              </a:srgbClr>
            </a:gs>
          </a:gsLst>
          <a:lin ang="0" scaled="1"/>
          <a:tileRect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Иные межбюджетные трансферты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33,0 млн рублей</a:t>
          </a:r>
          <a:endParaRPr lang="ru-RU" sz="1600" kern="1200" dirty="0"/>
        </a:p>
      </dsp:txBody>
      <dsp:txXfrm>
        <a:off x="1826596" y="2402331"/>
        <a:ext cx="4737851" cy="1099993"/>
      </dsp:txXfrm>
    </dsp:sp>
    <dsp:sp modelId="{967EB2EA-DE2E-444A-BF91-EAACA6B02F86}">
      <dsp:nvSpPr>
        <dsp:cNvPr id="0" name=""/>
        <dsp:cNvSpPr/>
      </dsp:nvSpPr>
      <dsp:spPr>
        <a:xfrm>
          <a:off x="1826596" y="3777322"/>
          <a:ext cx="4690406" cy="1099993"/>
        </a:xfrm>
        <a:prstGeom prst="rect">
          <a:avLst/>
        </a:prstGeom>
        <a:gradFill flip="none" rotWithShape="0">
          <a:gsLst>
            <a:gs pos="0">
              <a:srgbClr val="00B0F0">
                <a:shade val="30000"/>
                <a:satMod val="115000"/>
              </a:srgbClr>
            </a:gs>
            <a:gs pos="50000">
              <a:srgbClr val="00B0F0">
                <a:shade val="67500"/>
                <a:satMod val="115000"/>
              </a:srgbClr>
            </a:gs>
            <a:gs pos="100000">
              <a:srgbClr val="00B0F0">
                <a:shade val="100000"/>
                <a:satMod val="115000"/>
              </a:srgbClr>
            </a:gs>
          </a:gsLst>
          <a:lin ang="2700000" scaled="1"/>
          <a:tileRect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Предоставление бюджетных кредитов другим бюджетам бюджетной системы РФ из бюджетов муниципальных районов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10,0 млн рублей</a:t>
          </a:r>
          <a:endParaRPr lang="ru-RU" sz="1600" kern="1200" dirty="0"/>
        </a:p>
      </dsp:txBody>
      <dsp:txXfrm>
        <a:off x="1826596" y="3777322"/>
        <a:ext cx="4690406" cy="1099993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9/3/layout/IncreasingArrowsProcess">
  <dgm:title val=""/>
  <dgm:desc val=""/>
  <dgm:catLst>
    <dgm:cat type="process" pri="5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clrData>
  <dgm:layoutNode name="Name0">
    <dgm:varLst>
      <dgm:chMax val="5"/>
      <dgm:chPref val="5"/>
      <dgm:dir/>
      <dgm:animLvl val="lvl"/>
    </dgm:varLst>
    <dgm:shape xmlns:r="http://schemas.openxmlformats.org/officeDocument/2006/relationships" r:blip="">
      <dgm:adjLst/>
    </dgm:shape>
    <dgm:choose name="Name1">
      <dgm:if name="Name2" axis="ch" ptType="node" func="cnt" op="equ" val="1">
        <dgm:choose name="Name3">
          <dgm:if name="Name4" axis="ch ch" ptType="node node" func="cnt" op="equ" val="0">
            <dgm:alg type="composite">
              <dgm:param type="ar" val="6.8662"/>
            </dgm:alg>
            <dgm:choose name="Name5">
              <dgm:if name="Name6" func="var" arg="dir" op="equ" val="norm">
                <dgm:constrLst>
                  <dgm:constr type="primFontSz" for="des" forName="parentText1" val="65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/>
                </dgm:constrLst>
              </dgm:if>
              <dgm:else name="Name7">
                <dgm:constrLst>
                  <dgm:constr type="primFontSz" for="des" forName="parentText1" val="65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/>
                </dgm:constrLst>
              </dgm:else>
            </dgm:choose>
          </dgm:if>
          <dgm:else name="Name8">
            <dgm:alg type="composite">
              <dgm:param type="ar" val="1.9864"/>
            </dgm:alg>
            <dgm:choose name="Name9">
              <dgm:if name="Name1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893"/>
                  <dgm:constr type="l" for="ch" forName="childText1" refType="w" fact="0"/>
                  <dgm:constr type="t" for="ch" forName="childText1" refType="h" fact="0.224"/>
                  <dgm:constr type="w" for="ch" forName="childText1" refType="w" fact="0.9241"/>
                  <dgm:constr type="h" for="ch" forName="childText1" refType="h" fact="0.776"/>
                </dgm:constrLst>
              </dgm:if>
              <dgm:else name="Name1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893"/>
                  <dgm:constr type="l" for="ch" forName="childText1" refType="w" fact="0.076"/>
                  <dgm:constr type="t" for="ch" forName="childText1" refType="h" fact="0.224"/>
                  <dgm:constr type="w" for="ch" forName="childText1" refType="w" fact="0.9241"/>
                  <dgm:constr type="h" for="ch" forName="childText1" refType="h" fact="0.776"/>
                </dgm:constrLst>
              </dgm:else>
            </dgm:choose>
          </dgm:else>
        </dgm:choose>
      </dgm:if>
      <dgm:if name="Name12" axis="ch" ptType="node" func="cnt" op="equ" val="2">
        <dgm:choose name="Name13">
          <dgm:if name="Name14" axis="ch ch" ptType="node node" func="cnt" op="equ" val="0">
            <dgm:alg type="composite">
              <dgm:param type="ar" val="5.1498"/>
            </dgm:alg>
            <dgm:choose name="Name15">
              <dgm:if name="Name16" func="var" arg="dir" op="equ" val="norm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7501"/>
                  <dgm:constr type="l" for="ch" forName="parentText2" refType="w" fact="0.462"/>
                  <dgm:constr type="t" for="ch" forName="parentText2" refType="h" fact="0.2499"/>
                  <dgm:constr type="w" for="ch" forName="parentText2" refType="w" fact="0.538"/>
                  <dgm:constr type="h" for="ch" forName="parentText2" refType="h" fact="0.7501"/>
                </dgm:constrLst>
              </dgm:if>
              <dgm:else name="Name17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7501"/>
                  <dgm:constr type="l" for="ch" forName="parentText2" refType="w" fact="0"/>
                  <dgm:constr type="t" for="ch" forName="parentText2" refType="h" fact="0.2499"/>
                  <dgm:constr type="w" for="ch" forName="parentText2" refType="w" fact="0.538"/>
                  <dgm:constr type="h" for="ch" forName="parentText2" refType="h" fact="0.7501"/>
                </dgm:constrLst>
              </dgm:else>
            </dgm:choose>
          </dgm:if>
          <dgm:else name="Name18">
            <dgm:alg type="composite">
              <dgm:param type="ar" val="2.0563"/>
            </dgm:alg>
            <dgm:choose name="Name19">
              <dgm:if name="Name2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parentText2" refType="primFontSz" refFor="des" refForName="parentText1" op="equ"/>
                  <dgm:constr type="primFontSz" for="des" forName="childText2" refType="primFontSz" refFor="des" refForName="child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995"/>
                  <dgm:constr type="l" for="ch" forName="parentText2" refType="w" fact="0.462"/>
                  <dgm:constr type="t" for="ch" forName="parentText2" refType="h" fact="0.0998"/>
                  <dgm:constr type="w" for="ch" forName="parentText2" refType="w" fact="0.538"/>
                  <dgm:constr type="h" for="ch" forName="parentText2" refType="h" fact="0.2995"/>
                  <dgm:constr type="l" for="ch" forName="childText1" refType="w" fact="0"/>
                  <dgm:constr type="t" for="ch" forName="childText1" refType="h" fact="0.2317"/>
                  <dgm:constr type="w" for="ch" forName="childText1" refType="w" fact="0.462"/>
                  <dgm:constr type="h" for="ch" forName="childText1" refType="h" fact="0.6685"/>
                  <dgm:constr type="l" for="ch" forName="childText2" refType="w" fact="0.462"/>
                  <dgm:constr type="t" for="ch" forName="childText2" refType="h" fact="0.3315"/>
                  <dgm:constr type="w" for="ch" forName="childText2" refType="w" fact="0.462"/>
                  <dgm:constr type="h" for="ch" forName="childText2" refType="h" fact="0.6685"/>
                </dgm:constrLst>
              </dgm:if>
              <dgm:else name="Name2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parentText2" refType="primFontSz" refFor="des" refForName="parentText1" op="equ"/>
                  <dgm:constr type="primFontSz" for="des" forName="childText2" refType="primFontSz" refFor="des" refForName="child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995"/>
                  <dgm:constr type="l" for="ch" forName="parentText2" refType="w" fact="0"/>
                  <dgm:constr type="t" for="ch" forName="parentText2" refType="h" fact="0.0998"/>
                  <dgm:constr type="w" for="ch" forName="parentText2" refType="w" fact="0.538"/>
                  <dgm:constr type="h" for="ch" forName="parentText2" refType="h" fact="0.2995"/>
                  <dgm:constr type="l" for="ch" forName="childText1" refType="w" fact="0.538"/>
                  <dgm:constr type="t" for="ch" forName="childText1" refType="h" fact="0.2317"/>
                  <dgm:constr type="w" for="ch" forName="childText1" refType="w" fact="0.462"/>
                  <dgm:constr type="h" for="ch" forName="childText1" refType="h" fact="0.6685"/>
                  <dgm:constr type="l" for="ch" forName="childText2" refType="w" fact="0.076"/>
                  <dgm:constr type="t" for="ch" forName="childText2" refType="h" fact="0.3315"/>
                  <dgm:constr type="w" for="ch" forName="childText2" refType="w" fact="0.462"/>
                  <dgm:constr type="h" for="ch" forName="childText2" refType="h" fact="0.6685"/>
                </dgm:constrLst>
              </dgm:else>
            </dgm:choose>
          </dgm:else>
        </dgm:choose>
      </dgm:if>
      <dgm:if name="Name22" axis="ch" ptType="node" func="cnt" op="equ" val="3">
        <dgm:choose name="Name23">
          <dgm:if name="Name24" axis="ch ch" ptType="node node" func="cnt" op="equ" val="0">
            <dgm:alg type="composite">
              <dgm:param type="ar" val="4.1198"/>
            </dgm:alg>
            <dgm:choose name="Name25">
              <dgm:if name="Name26" func="var" arg="dir" op="equ" val="norm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6"/>
                  <dgm:constr type="l" for="ch" forName="parentText2" refType="w" fact="0.308"/>
                  <dgm:constr type="t" for="ch" forName="parentText2" refType="h" fact="0.2"/>
                  <dgm:constr type="w" for="ch" forName="parentText2" refType="w" fact="0.692"/>
                  <dgm:constr type="h" for="ch" forName="parentText2" refType="h" fact="0.6"/>
                  <dgm:constr type="l" for="ch" forName="parentText3" refType="w" fact="0.616"/>
                  <dgm:constr type="t" for="ch" forName="parentText3" refType="h" fact="0.4"/>
                  <dgm:constr type="w" for="ch" forName="parentText3" refType="w" fact="0.384"/>
                  <dgm:constr type="h" for="ch" forName="parentText3" refType="h" fact="0.6"/>
                </dgm:constrLst>
              </dgm:if>
              <dgm:else name="Name27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6"/>
                  <dgm:constr type="l" for="ch" forName="parentText2" refType="w" fact="0"/>
                  <dgm:constr type="t" for="ch" forName="parentText2" refType="h" fact="0.2"/>
                  <dgm:constr type="w" for="ch" forName="parentText2" refType="w" fact="0.692"/>
                  <dgm:constr type="h" for="ch" forName="parentText2" refType="h" fact="0.6"/>
                  <dgm:constr type="l" for="ch" forName="parentText3" refType="w" fact="0"/>
                  <dgm:constr type="t" for="ch" forName="parentText3" refType="h" fact="0.4"/>
                  <dgm:constr type="w" for="ch" forName="parentText3" refType="w" fact="0.384"/>
                  <dgm:constr type="h" for="ch" forName="parentText3" refType="h" fact="0.6"/>
                </dgm:constrLst>
              </dgm:else>
            </dgm:choose>
          </dgm:if>
          <dgm:else name="Name28">
            <dgm:alg type="composite">
              <dgm:param type="ar" val="2.0702"/>
            </dgm:alg>
            <dgm:choose name="Name29">
              <dgm:if name="Name3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l" for="ch" forName="childText1" refType="w" fact="0"/>
                  <dgm:constr type="t" for="ch" forName="childText1" refType="h" fact="0.2325"/>
                  <dgm:constr type="w" for="ch" forName="childText1" refType="w" fact="0.308"/>
                  <dgm:constr type="h" for="ch" forName="childText1" refType="h" fact="0.5808"/>
                  <dgm:constr type="l" for="ch" forName="childText2" refType="w" fact="0.308"/>
                  <dgm:constr type="t" for="ch" forName="childText2" refType="h" fact="0.333"/>
                  <dgm:constr type="w" for="ch" forName="childText2" refType="w" fact="0.308"/>
                  <dgm:constr type="h" for="ch" forName="childText2" refType="h" fact="0.5808"/>
                  <dgm:constr type="l" for="ch" forName="childText3" refType="w" fact="0.616"/>
                  <dgm:constr type="t" for="ch" forName="childText3" refType="h" fact="0.4335"/>
                  <dgm:constr type="w" for="ch" forName="childText3" refType="w" fact="0.308"/>
                  <dgm:constr type="h" for="ch" forName="childText3" refType="h" fact="0.5723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3015"/>
                  <dgm:constr type="l" for="ch" forName="parentText2" refType="w" fact="0.308"/>
                  <dgm:constr type="t" for="ch" forName="parentText2" refType="h" fact="0.1005"/>
                  <dgm:constr type="w" for="ch" forName="parentText2" refType="w" fact="0.692"/>
                  <dgm:constr type="h" for="ch" forName="parentText2" refType="h" fact="0.3015"/>
                  <dgm:constr type="l" for="ch" forName="parentText3" refType="w" fact="0.616"/>
                  <dgm:constr type="t" for="ch" forName="parentText3" refType="h" fact="0.201"/>
                  <dgm:constr type="w" for="ch" forName="parentText3" refType="w" fact="0.384"/>
                  <dgm:constr type="h" for="ch" forName="parentText3" refType="h" fact="0.3015"/>
                </dgm:constrLst>
              </dgm:if>
              <dgm:else name="Name3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l" for="ch" forName="childText1" refType="w" fact="0.692"/>
                  <dgm:constr type="t" for="ch" forName="childText1" refType="h" fact="0.2325"/>
                  <dgm:constr type="w" for="ch" forName="childText1" refType="w" fact="0.308"/>
                  <dgm:constr type="h" for="ch" forName="childText1" refType="h" fact="0.5808"/>
                  <dgm:constr type="l" for="ch" forName="childText2" refType="w" fact="0.384"/>
                  <dgm:constr type="t" for="ch" forName="childText2" refType="h" fact="0.333"/>
                  <dgm:constr type="w" for="ch" forName="childText2" refType="w" fact="0.308"/>
                  <dgm:constr type="h" for="ch" forName="childText2" refType="h" fact="0.5808"/>
                  <dgm:constr type="l" for="ch" forName="childText3" refType="w" fact="0.076"/>
                  <dgm:constr type="t" for="ch" forName="childText3" refType="h" fact="0.4335"/>
                  <dgm:constr type="w" for="ch" forName="childText3" refType="w" fact="0.308"/>
                  <dgm:constr type="h" for="ch" forName="childText3" refType="h" fact="0.5723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3015"/>
                  <dgm:constr type="l" for="ch" forName="parentText2" refType="w" fact="0"/>
                  <dgm:constr type="t" for="ch" forName="parentText2" refType="h" fact="0.1005"/>
                  <dgm:constr type="w" for="ch" forName="parentText2" refType="w" fact="0.692"/>
                  <dgm:constr type="h" for="ch" forName="parentText2" refType="h" fact="0.3015"/>
                  <dgm:constr type="l" for="ch" forName="parentText3" refType="w" fact="0"/>
                  <dgm:constr type="t" for="ch" forName="parentText3" refType="h" fact="0.201"/>
                  <dgm:constr type="w" for="ch" forName="parentText3" refType="w" fact="0.384"/>
                  <dgm:constr type="h" for="ch" forName="parentText3" refType="h" fact="0.3015"/>
                </dgm:constrLst>
              </dgm:else>
            </dgm:choose>
          </dgm:else>
        </dgm:choose>
      </dgm:if>
      <dgm:if name="Name32" axis="ch" ptType="node" func="cnt" op="equ" val="4">
        <dgm:choose name="Name33">
          <dgm:if name="Name34" axis="ch ch" ptType="node node" func="cnt" op="equ" val="0">
            <dgm:alg type="composite">
              <dgm:param type="ar" val="3.435"/>
            </dgm:alg>
            <dgm:choose name="Name35">
              <dgm:if name="Name36" func="var" arg="dir" op="equ" val="norm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5001"/>
                  <dgm:constr type="l" for="ch" forName="parentText2" refType="w" fact="0.2305"/>
                  <dgm:constr type="t" for="ch" forName="parentText2" refType="h" fact="0.1666"/>
                  <dgm:constr type="w" for="ch" forName="parentText2" refType="w" fact="0.7695"/>
                  <dgm:constr type="h" for="ch" forName="parentText2" refType="h" fact="0.5001"/>
                  <dgm:constr type="l" for="ch" forName="parentText3" refType="w" fact="0.461"/>
                  <dgm:constr type="t" for="ch" forName="parentText3" refType="h" fact="0.3333"/>
                  <dgm:constr type="w" for="ch" forName="parentText3" refType="w" fact="0.539"/>
                  <dgm:constr type="h" for="ch" forName="parentText3" refType="h" fact="0.5001"/>
                  <dgm:constr type="l" for="ch" forName="parentText4" refType="w" fact="0.6915"/>
                  <dgm:constr type="t" for="ch" forName="parentText4" refType="h" fact="0.4999"/>
                  <dgm:constr type="w" for="ch" forName="parentText4" refType="w" fact="0.3085"/>
                  <dgm:constr type="h" for="ch" forName="parentText4" refType="h" fact="0.5001"/>
                </dgm:constrLst>
              </dgm:if>
              <dgm:else name="Name37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5001"/>
                  <dgm:constr type="l" for="ch" forName="parentText2" refType="w" fact="0"/>
                  <dgm:constr type="t" for="ch" forName="parentText2" refType="h" fact="0.1666"/>
                  <dgm:constr type="w" for="ch" forName="parentText2" refType="w" fact="0.7695"/>
                  <dgm:constr type="h" for="ch" forName="parentText2" refType="h" fact="0.5001"/>
                  <dgm:constr type="l" for="ch" forName="parentText3" refType="w" fact="0"/>
                  <dgm:constr type="t" for="ch" forName="parentText3" refType="h" fact="0.3333"/>
                  <dgm:constr type="w" for="ch" forName="parentText3" refType="w" fact="0.539"/>
                  <dgm:constr type="h" for="ch" forName="parentText3" refType="h" fact="0.5001"/>
                  <dgm:constr type="l" for="ch" forName="parentText4" refType="w" fact="0"/>
                  <dgm:constr type="t" for="ch" forName="parentText4" refType="h" fact="0.4999"/>
                  <dgm:constr type="w" for="ch" forName="parentText4" refType="w" fact="0.3085"/>
                  <dgm:constr type="h" for="ch" forName="parentText4" refType="h" fact="0.5001"/>
                </dgm:constrLst>
              </dgm:else>
            </dgm:choose>
          </dgm:if>
          <dgm:else name="Name38">
            <dgm:alg type="composite">
              <dgm:param type="ar" val="1.9377"/>
            </dgm:alg>
            <dgm:choose name="Name39">
              <dgm:if name="Name4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4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4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childText4" refType="primFontSz" refFor="des" refForName="parentText3" op="lte"/>
                  <dgm:constr type="primFontSz" for="des" forName="childText1" refType="primFontSz" refFor="des" refForName="parentText4" op="lte"/>
                  <dgm:constr type="primFontSz" for="des" forName="childText2" refType="primFontSz" refFor="des" refForName="parentText4" op="lte"/>
                  <dgm:constr type="primFontSz" for="des" forName="childText3" refType="primFontSz" refFor="des" refForName="parentText4" op="lte"/>
                  <dgm:constr type="primFontSz" for="des" forName="childText4" refType="primFontSz" refFor="des" refForName="parentText4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primFontSz" for="des" forName="childText4" refType="primFontSz" refFor="des" refForName="childText1" op="equ"/>
                  <dgm:constr type="l" for="ch" forName="childText1" refType="w" fact="0"/>
                  <dgm:constr type="t" for="ch" forName="childText1" refType="h" fact="0.218"/>
                  <dgm:constr type="w" for="ch" forName="childText1" refType="w" fact="0.2305"/>
                  <dgm:constr type="h" for="ch" forName="childText1" refType="h" fact="0.5218"/>
                  <dgm:constr type="l" for="ch" forName="childText2" refType="w" fact="0.2305"/>
                  <dgm:constr type="t" for="ch" forName="childText2" refType="h" fact="0.312"/>
                  <dgm:constr type="w" for="ch" forName="childText2" refType="w" fact="0.2305"/>
                  <dgm:constr type="h" for="ch" forName="childText2" refType="h" fact="0.5085"/>
                  <dgm:constr type="l" for="ch" forName="childText3" refType="w" fact="0.461"/>
                  <dgm:constr type="t" for="ch" forName="childText3" refType="h" fact="0.406"/>
                  <dgm:constr type="w" for="ch" forName="childText3" refType="w" fact="0.2305"/>
                  <dgm:constr type="h" for="ch" forName="childText3" refType="h" fact="0.5119"/>
                  <dgm:constr type="l" for="ch" forName="childText4" refType="w" fact="0.6915"/>
                  <dgm:constr type="t" for="ch" forName="childText4" refType="h" fact="0.5"/>
                  <dgm:constr type="w" for="ch" forName="childText4" refType="w" fact="0.2326"/>
                  <dgm:constr type="h" for="ch" forName="childText4" refType="h" fact="0.5179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821"/>
                  <dgm:constr type="l" for="ch" forName="parentText2" refType="w" fact="0.2305"/>
                  <dgm:constr type="t" for="ch" forName="parentText2" refType="h" fact="0.094"/>
                  <dgm:constr type="w" for="ch" forName="parentText2" refType="w" fact="0.7695"/>
                  <dgm:constr type="h" for="ch" forName="parentText2" refType="h" fact="0.2821"/>
                  <dgm:constr type="l" for="ch" forName="parentText3" refType="w" fact="0.461"/>
                  <dgm:constr type="t" for="ch" forName="parentText3" refType="h" fact="0.188"/>
                  <dgm:constr type="w" for="ch" forName="parentText3" refType="w" fact="0.539"/>
                  <dgm:constr type="h" for="ch" forName="parentText3" refType="h" fact="0.2821"/>
                  <dgm:constr type="l" for="ch" forName="parentText4" refType="w" fact="0.6915"/>
                  <dgm:constr type="t" for="ch" forName="parentText4" refType="h" fact="0.282"/>
                  <dgm:constr type="w" for="ch" forName="parentText4" refType="w" fact="0.3085"/>
                  <dgm:constr type="h" for="ch" forName="parentText4" refType="h" fact="0.2821"/>
                </dgm:constrLst>
              </dgm:if>
              <dgm:else name="Name4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4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4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childText4" refType="primFontSz" refFor="des" refForName="parentText3" op="lte"/>
                  <dgm:constr type="primFontSz" for="des" forName="childText1" refType="primFontSz" refFor="des" refForName="parentText4" op="lte"/>
                  <dgm:constr type="primFontSz" for="des" forName="childText2" refType="primFontSz" refFor="des" refForName="parentText4" op="lte"/>
                  <dgm:constr type="primFontSz" for="des" forName="childText3" refType="primFontSz" refFor="des" refForName="parentText4" op="lte"/>
                  <dgm:constr type="primFontSz" for="des" forName="childText4" refType="primFontSz" refFor="des" refForName="parentText4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primFontSz" for="des" forName="childText4" refType="primFontSz" refFor="des" refForName="childText1" op="equ"/>
                  <dgm:constr type="l" for="ch" forName="childText1" refType="w" fact="0.7695"/>
                  <dgm:constr type="t" for="ch" forName="childText1" refType="h" fact="0.218"/>
                  <dgm:constr type="w" for="ch" forName="childText1" refType="w" fact="0.2305"/>
                  <dgm:constr type="h" for="ch" forName="childText1" refType="h" fact="0.5218"/>
                  <dgm:constr type="l" for="ch" forName="childText2" refType="w" fact="0.539"/>
                  <dgm:constr type="t" for="ch" forName="childText2" refType="h" fact="0.312"/>
                  <dgm:constr type="w" for="ch" forName="childText2" refType="w" fact="0.2305"/>
                  <dgm:constr type="h" for="ch" forName="childText2" refType="h" fact="0.5085"/>
                  <dgm:constr type="l" for="ch" forName="childText3" refType="w" fact="0.3085"/>
                  <dgm:constr type="t" for="ch" forName="childText3" refType="h" fact="0.406"/>
                  <dgm:constr type="w" for="ch" forName="childText3" refType="w" fact="0.2305"/>
                  <dgm:constr type="h" for="ch" forName="childText3" refType="h" fact="0.5119"/>
                  <dgm:constr type="l" for="ch" forName="childText4" refType="w" fact="0.076"/>
                  <dgm:constr type="t" for="ch" forName="childText4" refType="h" fact="0.5"/>
                  <dgm:constr type="w" for="ch" forName="childText4" refType="w" fact="0.2346"/>
                  <dgm:constr type="h" for="ch" forName="childText4" refType="h" fact="0.5179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821"/>
                  <dgm:constr type="l" for="ch" forName="parentText2" refType="w" fact="0"/>
                  <dgm:constr type="t" for="ch" forName="parentText2" refType="h" fact="0.094"/>
                  <dgm:constr type="w" for="ch" forName="parentText2" refType="w" fact="0.7695"/>
                  <dgm:constr type="h" for="ch" forName="parentText2" refType="h" fact="0.2821"/>
                  <dgm:constr type="l" for="ch" forName="parentText3" refType="w" fact="0"/>
                  <dgm:constr type="t" for="ch" forName="parentText3" refType="h" fact="0.188"/>
                  <dgm:constr type="w" for="ch" forName="parentText3" refType="w" fact="0.539"/>
                  <dgm:constr type="h" for="ch" forName="parentText3" refType="h" fact="0.2821"/>
                  <dgm:constr type="l" for="ch" forName="parentText4" refType="w" fact="0"/>
                  <dgm:constr type="t" for="ch" forName="parentText4" refType="h" fact="0.282"/>
                  <dgm:constr type="w" for="ch" forName="parentText4" refType="w" fact="0.3085"/>
                  <dgm:constr type="h" for="ch" forName="parentText4" refType="h" fact="0.2821"/>
                </dgm:constrLst>
              </dgm:else>
            </dgm:choose>
          </dgm:else>
        </dgm:choose>
      </dgm:if>
      <dgm:else name="Name42">
        <dgm:choose name="Name43">
          <dgm:if name="Name44" axis="ch ch" ptType="node node" func="cnt" op="equ" val="0">
            <dgm:alg type="composite">
              <dgm:param type="ar" val="2.9463"/>
            </dgm:alg>
            <dgm:choose name="Name45">
              <dgm:if name="Name46" func="var" arg="dir" op="equ" val="norm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parentText5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4285"/>
                  <dgm:constr type="l" for="ch" forName="parentText2" refType="w" fact="0.1848"/>
                  <dgm:constr type="t" for="ch" forName="parentText2" refType="h" fact="0.1429"/>
                  <dgm:constr type="w" for="ch" forName="parentText2" refType="w" fact="0.8152"/>
                  <dgm:constr type="h" for="ch" forName="parentText2" refType="h" fact="0.4285"/>
                  <dgm:constr type="l" for="ch" forName="parentText3" refType="w" fact="0.3696"/>
                  <dgm:constr type="t" for="ch" forName="parentText3" refType="h" fact="0.2858"/>
                  <dgm:constr type="w" for="ch" forName="parentText3" refType="w" fact="0.6304"/>
                  <dgm:constr type="h" for="ch" forName="parentText3" refType="h" fact="0.4285"/>
                  <dgm:constr type="l" for="ch" forName="parentText4" refType="w" fact="0.5545"/>
                  <dgm:constr type="t" for="ch" forName="parentText4" refType="h" fact="0.4286"/>
                  <dgm:constr type="w" for="ch" forName="parentText4" refType="w" fact="0.4455"/>
                  <dgm:constr type="h" for="ch" forName="parentText4" refType="h" fact="0.4285"/>
                  <dgm:constr type="l" for="ch" forName="parentText5" refType="w" fact="0.7393"/>
                  <dgm:constr type="t" for="ch" forName="parentText5" refType="h" fact="0.5715"/>
                  <dgm:constr type="w" for="ch" forName="parentText5" refType="w" fact="0.2607"/>
                  <dgm:constr type="h" for="ch" forName="parentText5" refType="h" fact="0.4285"/>
                </dgm:constrLst>
              </dgm:if>
              <dgm:else name="Name47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parentText5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4285"/>
                  <dgm:constr type="l" for="ch" forName="parentText2" refType="w" fact="0"/>
                  <dgm:constr type="t" for="ch" forName="parentText2" refType="h" fact="0.1429"/>
                  <dgm:constr type="w" for="ch" forName="parentText2" refType="w" fact="0.8152"/>
                  <dgm:constr type="h" for="ch" forName="parentText2" refType="h" fact="0.4285"/>
                  <dgm:constr type="l" for="ch" forName="parentText3" refType="w" fact="0"/>
                  <dgm:constr type="t" for="ch" forName="parentText3" refType="h" fact="0.2858"/>
                  <dgm:constr type="w" for="ch" forName="parentText3" refType="w" fact="0.6304"/>
                  <dgm:constr type="h" for="ch" forName="parentText3" refType="h" fact="0.4285"/>
                  <dgm:constr type="l" for="ch" forName="parentText4" refType="w" fact="0"/>
                  <dgm:constr type="t" for="ch" forName="parentText4" refType="h" fact="0.4286"/>
                  <dgm:constr type="w" for="ch" forName="parentText4" refType="w" fact="0.4455"/>
                  <dgm:constr type="h" for="ch" forName="parentText4" refType="h" fact="0.4285"/>
                  <dgm:constr type="l" for="ch" forName="parentText5" refType="w" fact="0"/>
                  <dgm:constr type="t" for="ch" forName="parentText5" refType="h" fact="0.5715"/>
                  <dgm:constr type="w" for="ch" forName="parentText5" refType="w" fact="0.2607"/>
                  <dgm:constr type="h" for="ch" forName="parentText5" refType="h" fact="0.4285"/>
                </dgm:constrLst>
              </dgm:else>
            </dgm:choose>
          </dgm:if>
          <dgm:else name="Name48">
            <dgm:alg type="composite">
              <dgm:param type="ar" val="1.7837"/>
            </dgm:alg>
            <dgm:choose name="Name49">
              <dgm:if name="Name5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4" refType="primFontSz" refFor="des" refForName="parentText1" op="lte"/>
                  <dgm:constr type="primFontSz" for="des" forName="childText5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4" refType="primFontSz" refFor="des" refForName="parentText2" op="lte"/>
                  <dgm:constr type="primFontSz" for="des" forName="childText5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childText4" refType="primFontSz" refFor="des" refForName="parentText3" op="lte"/>
                  <dgm:constr type="primFontSz" for="des" forName="childText5" refType="primFontSz" refFor="des" refForName="parentText3" op="lte"/>
                  <dgm:constr type="primFontSz" for="des" forName="childText1" refType="primFontSz" refFor="des" refForName="parentText4" op="lte"/>
                  <dgm:constr type="primFontSz" for="des" forName="childText2" refType="primFontSz" refFor="des" refForName="parentText4" op="lte"/>
                  <dgm:constr type="primFontSz" for="des" forName="childText3" refType="primFontSz" refFor="des" refForName="parentText4" op="lte"/>
                  <dgm:constr type="primFontSz" for="des" forName="childText4" refType="primFontSz" refFor="des" refForName="parentText4" op="lte"/>
                  <dgm:constr type="primFontSz" for="des" forName="childText5" refType="primFontSz" refFor="des" refForName="parentText4" op="lte"/>
                  <dgm:constr type="primFontSz" for="des" forName="childText1" refType="primFontSz" refFor="des" refForName="parentText5" op="lte"/>
                  <dgm:constr type="primFontSz" for="des" forName="childText2" refType="primFontSz" refFor="des" refForName="parentText5" op="lte"/>
                  <dgm:constr type="primFontSz" for="des" forName="childText3" refType="primFontSz" refFor="des" refForName="parentText5" op="lte"/>
                  <dgm:constr type="primFontSz" for="des" forName="childText4" refType="primFontSz" refFor="des" refForName="parentText5" op="lte"/>
                  <dgm:constr type="primFontSz" for="des" forName="childText5" refType="primFontSz" refFor="des" refForName="parentText5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parentText5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primFontSz" for="des" forName="childText4" refType="primFontSz" refFor="des" refForName="childText1" op="equ"/>
                  <dgm:constr type="primFontSz" for="des" forName="childText5" refType="primFontSz" refFor="des" refForName="childText1" op="equ"/>
                  <dgm:constr type="l" for="ch" forName="childText1" refType="w" fact="0"/>
                  <dgm:constr type="t" for="ch" forName="childText1" refType="h" fact="0.1997"/>
                  <dgm:constr type="w" for="ch" forName="childText1" refType="w" fact="0.18482"/>
                  <dgm:constr type="h" for="ch" forName="childText1" refType="h" fact="0.4763"/>
                  <dgm:constr type="l" for="ch" forName="childText2" refType="w" fact="0.1848"/>
                  <dgm:constr type="t" for="ch" forName="childText2" refType="h" fact="0.2862"/>
                  <dgm:constr type="w" for="ch" forName="childText2" refType="w" fact="0.18482"/>
                  <dgm:constr type="h" for="ch" forName="childText2" refType="h" fact="0.4763"/>
                  <dgm:constr type="l" for="ch" forName="childText3" refType="w" fact="0.3696"/>
                  <dgm:constr type="t" for="ch" forName="childText3" refType="h" fact="0.3727"/>
                  <dgm:constr type="w" for="ch" forName="childText3" refType="w" fact="0.18482"/>
                  <dgm:constr type="h" for="ch" forName="childText3" refType="h" fact="0.4763"/>
                  <dgm:constr type="l" for="ch" forName="childText4" refType="w" fact="0.5545"/>
                  <dgm:constr type="t" for="ch" forName="childText4" refType="h" fact="0.4592"/>
                  <dgm:constr type="w" for="ch" forName="childText4" refType="w" fact="0.18482"/>
                  <dgm:constr type="h" for="ch" forName="childText4" refType="h" fact="0.4763"/>
                  <dgm:constr type="l" for="ch" forName="childText5" refType="w" fact="0.7393"/>
                  <dgm:constr type="t" for="ch" forName="childText5" refType="h" fact="0.5457"/>
                  <dgm:constr type="w" for="ch" forName="childText5" refType="w" fact="0.18482"/>
                  <dgm:constr type="h" for="ch" forName="childText5" refType="h" fact="0.4763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594"/>
                  <dgm:constr type="l" for="ch" forName="parentText2" refType="w" fact="0.1848"/>
                  <dgm:constr type="t" for="ch" forName="parentText2" refType="h" fact="0.0865"/>
                  <dgm:constr type="w" for="ch" forName="parentText2" refType="w" fact="0.8152"/>
                  <dgm:constr type="h" for="ch" forName="parentText2" refType="h" fact="0.2594"/>
                  <dgm:constr type="l" for="ch" forName="parentText3" refType="w" fact="0.3696"/>
                  <dgm:constr type="t" for="ch" forName="parentText3" refType="h" fact="0.173"/>
                  <dgm:constr type="w" for="ch" forName="parentText3" refType="w" fact="0.6304"/>
                  <dgm:constr type="h" for="ch" forName="parentText3" refType="h" fact="0.2594"/>
                  <dgm:constr type="l" for="ch" forName="parentText4" refType="w" fact="0.5545"/>
                  <dgm:constr type="t" for="ch" forName="parentText4" refType="h" fact="0.2595"/>
                  <dgm:constr type="w" for="ch" forName="parentText4" refType="w" fact="0.4455"/>
                  <dgm:constr type="h" for="ch" forName="parentText4" refType="h" fact="0.2594"/>
                  <dgm:constr type="l" for="ch" forName="parentText5" refType="w" fact="0.7393"/>
                  <dgm:constr type="t" for="ch" forName="parentText5" refType="h" fact="0.346"/>
                  <dgm:constr type="w" for="ch" forName="parentText5" refType="w" fact="0.2607"/>
                  <dgm:constr type="h" for="ch" forName="parentText5" refType="h" fact="0.2594"/>
                </dgm:constrLst>
              </dgm:if>
              <dgm:else name="Name5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4" refType="primFontSz" refFor="des" refForName="parentText1" op="lte"/>
                  <dgm:constr type="primFontSz" for="des" forName="childText5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4" refType="primFontSz" refFor="des" refForName="parentText2" op="lte"/>
                  <dgm:constr type="primFontSz" for="des" forName="childText5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childText4" refType="primFontSz" refFor="des" refForName="parentText3" op="lte"/>
                  <dgm:constr type="primFontSz" for="des" forName="childText5" refType="primFontSz" refFor="des" refForName="parentText3" op="lte"/>
                  <dgm:constr type="primFontSz" for="des" forName="childText1" refType="primFontSz" refFor="des" refForName="parentText4" op="lte"/>
                  <dgm:constr type="primFontSz" for="des" forName="childText2" refType="primFontSz" refFor="des" refForName="parentText4" op="lte"/>
                  <dgm:constr type="primFontSz" for="des" forName="childText3" refType="primFontSz" refFor="des" refForName="parentText4" op="lte"/>
                  <dgm:constr type="primFontSz" for="des" forName="childText4" refType="primFontSz" refFor="des" refForName="parentText4" op="lte"/>
                  <dgm:constr type="primFontSz" for="des" forName="childText5" refType="primFontSz" refFor="des" refForName="parentText4" op="lte"/>
                  <dgm:constr type="primFontSz" for="des" forName="childText1" refType="primFontSz" refFor="des" refForName="parentText5" op="lte"/>
                  <dgm:constr type="primFontSz" for="des" forName="childText2" refType="primFontSz" refFor="des" refForName="parentText5" op="lte"/>
                  <dgm:constr type="primFontSz" for="des" forName="childText3" refType="primFontSz" refFor="des" refForName="parentText5" op="lte"/>
                  <dgm:constr type="primFontSz" for="des" forName="childText4" refType="primFontSz" refFor="des" refForName="parentText5" op="lte"/>
                  <dgm:constr type="primFontSz" for="des" forName="childText5" refType="primFontSz" refFor="des" refForName="parentText5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parentText5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primFontSz" for="des" forName="childText4" refType="primFontSz" refFor="des" refForName="childText1" op="equ"/>
                  <dgm:constr type="primFontSz" for="des" forName="childText5" refType="primFontSz" refFor="des" refForName="childText1" op="equ"/>
                  <dgm:constr type="l" for="ch" forName="childText1" refType="w" fact="0.81518"/>
                  <dgm:constr type="t" for="ch" forName="childText1" refType="h" fact="0.1997"/>
                  <dgm:constr type="w" for="ch" forName="childText1" refType="w" fact="0.18482"/>
                  <dgm:constr type="h" for="ch" forName="childText1" refType="h" fact="0.4763"/>
                  <dgm:constr type="l" for="ch" forName="childText2" refType="w" fact="0.63036"/>
                  <dgm:constr type="t" for="ch" forName="childText2" refType="h" fact="0.2862"/>
                  <dgm:constr type="w" for="ch" forName="childText2" refType="w" fact="0.18482"/>
                  <dgm:constr type="h" for="ch" forName="childText2" refType="h" fact="0.4763"/>
                  <dgm:constr type="l" for="ch" forName="childText3" refType="w" fact="0.44554"/>
                  <dgm:constr type="t" for="ch" forName="childText3" refType="h" fact="0.3727"/>
                  <dgm:constr type="w" for="ch" forName="childText3" refType="w" fact="0.18482"/>
                  <dgm:constr type="h" for="ch" forName="childText3" refType="h" fact="0.4763"/>
                  <dgm:constr type="l" for="ch" forName="childText4" refType="w" fact="0.26072"/>
                  <dgm:constr type="t" for="ch" forName="childText4" refType="h" fact="0.4592"/>
                  <dgm:constr type="w" for="ch" forName="childText4" refType="w" fact="0.18482"/>
                  <dgm:constr type="h" for="ch" forName="childText4" refType="h" fact="0.4763"/>
                  <dgm:constr type="l" for="ch" forName="childText5" refType="w" fact="0.0759"/>
                  <dgm:constr type="t" for="ch" forName="childText5" refType="h" fact="0.5457"/>
                  <dgm:constr type="w" for="ch" forName="childText5" refType="w" fact="0.18482"/>
                  <dgm:constr type="h" for="ch" forName="childText5" refType="h" fact="0.4763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594"/>
                  <dgm:constr type="l" for="ch" forName="parentText2" refType="w" fact="0"/>
                  <dgm:constr type="t" for="ch" forName="parentText2" refType="h" fact="0.0865"/>
                  <dgm:constr type="w" for="ch" forName="parentText2" refType="w" fact="0.8152"/>
                  <dgm:constr type="h" for="ch" forName="parentText2" refType="h" fact="0.2594"/>
                  <dgm:constr type="l" for="ch" forName="parentText3" refType="w" fact="0"/>
                  <dgm:constr type="t" for="ch" forName="parentText3" refType="h" fact="0.173"/>
                  <dgm:constr type="w" for="ch" forName="parentText3" refType="w" fact="0.6304"/>
                  <dgm:constr type="h" for="ch" forName="parentText3" refType="h" fact="0.2594"/>
                  <dgm:constr type="l" for="ch" forName="parentText4" refType="w" fact="0"/>
                  <dgm:constr type="t" for="ch" forName="parentText4" refType="h" fact="0.2595"/>
                  <dgm:constr type="w" for="ch" forName="parentText4" refType="w" fact="0.4455"/>
                  <dgm:constr type="h" for="ch" forName="parentText4" refType="h" fact="0.2594"/>
                  <dgm:constr type="l" for="ch" forName="parentText5" refType="w" fact="0"/>
                  <dgm:constr type="t" for="ch" forName="parentText5" refType="h" fact="0.346"/>
                  <dgm:constr type="w" for="ch" forName="parentText5" refType="w" fact="0.2607"/>
                  <dgm:constr type="h" for="ch" forName="parentText5" refType="h" fact="0.2594"/>
                </dgm:constrLst>
              </dgm:else>
            </dgm:choose>
          </dgm:else>
        </dgm:choose>
      </dgm:else>
    </dgm:choose>
    <dgm:forEach name="Name52" axis="ch" ptType="node" cnt="1">
      <dgm:layoutNode name="parentText1" styleLbl="node1">
        <dgm:varLst>
          <dgm:chMax/>
          <dgm:chPref val="3"/>
          <dgm:bulletEnabled val="1"/>
        </dgm:varLst>
        <dgm:choose name="Name53">
          <dgm:if name="Name54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55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56">
        <dgm:if name="Name57" axis="ch" ptType="node" func="cnt" op="gte" val="1">
          <dgm:layoutNode name="childText1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58"/>
      </dgm:choose>
    </dgm:forEach>
    <dgm:forEach name="Name59" axis="ch" ptType="node" st="2" cnt="1">
      <dgm:layoutNode name="parentText2" styleLbl="node1">
        <dgm:varLst>
          <dgm:chMax/>
          <dgm:chPref val="3"/>
          <dgm:bulletEnabled val="1"/>
        </dgm:varLst>
        <dgm:choose name="Name60">
          <dgm:if name="Name61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62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63">
        <dgm:if name="Name64" axis="ch" ptType="node" func="cnt" op="gte" val="1">
          <dgm:layoutNode name="childText2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65"/>
      </dgm:choose>
    </dgm:forEach>
    <dgm:forEach name="Name66" axis="ch" ptType="node" st="3" cnt="1">
      <dgm:layoutNode name="parentText3" styleLbl="node1">
        <dgm:varLst>
          <dgm:chMax/>
          <dgm:chPref val="3"/>
          <dgm:bulletEnabled val="1"/>
        </dgm:varLst>
        <dgm:choose name="Name67">
          <dgm:if name="Name68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69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70">
        <dgm:if name="Name71" axis="ch" ptType="node" func="cnt" op="gte" val="1">
          <dgm:layoutNode name="childText3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72"/>
      </dgm:choose>
    </dgm:forEach>
    <dgm:forEach name="Name73" axis="ch" ptType="node" st="4" cnt="1">
      <dgm:layoutNode name="parentText4" styleLbl="node1">
        <dgm:varLst>
          <dgm:chMax/>
          <dgm:chPref val="3"/>
          <dgm:bulletEnabled val="1"/>
        </dgm:varLst>
        <dgm:choose name="Name74">
          <dgm:if name="Name75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76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77">
        <dgm:if name="Name78" axis="ch" ptType="node" func="cnt" op="gte" val="1">
          <dgm:layoutNode name="childText4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79"/>
      </dgm:choose>
    </dgm:forEach>
    <dgm:forEach name="Name80" axis="ch" ptType="node" st="5" cnt="1">
      <dgm:layoutNode name="parentText5" styleLbl="node1">
        <dgm:varLst>
          <dgm:chMax/>
          <dgm:chPref val="3"/>
          <dgm:bulletEnabled val="1"/>
        </dgm:varLst>
        <dgm:choose name="Name81">
          <dgm:if name="Name82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83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84">
        <dgm:if name="Name85" axis="ch" ptType="node" func="cnt" op="gte" val="1">
          <dgm:layoutNode name="childText5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86"/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HorizontalMultiLevelHierarchy">
  <dgm:title val=""/>
  <dgm:desc val=""/>
  <dgm:catLst>
    <dgm:cat type="hierarchy" pri="46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 val="exact"/>
    </dgm:varLst>
    <dgm:choose name="Name1">
      <dgm:if name="Name2" func="var" arg="dir" op="equ" val="norm">
        <dgm:alg type="hierChild">
          <dgm:param type="linDir" val="fromT"/>
          <dgm:param type="chAlign" val="l"/>
        </dgm:alg>
      </dgm:if>
      <dgm:else name="Name3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LevelOneTextNode" refType="h"/>
      <dgm:constr type="w" for="des" forName="LevelOneTextNode" refType="h" refFor="des" refForName="LevelOneTextNode" fact="0.19"/>
      <dgm:constr type="h" for="des" forName="LevelTwoTextNode" refType="w" refFor="des" refForName="LevelOneTextNode"/>
      <dgm:constr type="w" for="des" forName="LevelTwoTextNode" refType="h" refFor="des" refForName="LevelTwoTextNode" fact="3.28"/>
      <dgm:constr type="sibSp" refType="h" refFor="des" refForName="LevelTwoTextNode" op="equ" fact="0.25"/>
      <dgm:constr type="sibSp" for="des" forName="level2hierChild" refType="h" refFor="des" refForName="LevelTwoTextNode" op="equ" fact="0.25"/>
      <dgm:constr type="sibSp" for="des" forName="level3hierChild" refType="h" refFor="des" refForName="LevelTwoTextNode" op="equ" fact="0.25"/>
      <dgm:constr type="sp" for="des" forName="root1" refType="w" refFor="des" refForName="LevelTwoTextNode" fact="0.2"/>
      <dgm:constr type="sp" for="des" forName="root2" refType="sp" refFor="des" refForName="root1" op="equ"/>
      <dgm:constr type="primFontSz" for="des" forName="LevelOneTextNode" op="equ" val="65"/>
      <dgm:constr type="primFontSz" for="des" forName="LevelTwoTextNode" op="equ" val="65"/>
      <dgm:constr type="primFontSz" for="des" forName="LevelTwoTextNode" refType="primFontSz" refFor="des" refForName="LevelOneTextNode" op="lte"/>
      <dgm:constr type="primFontSz" for="des" forName="connTx" op="equ" val="50"/>
      <dgm:constr type="primFontSz" for="des" forName="connTx" refType="primFontSz" refFor="des" refForName="LevelOneTextNode" op="lte" fact="0.78"/>
    </dgm:constrLst>
    <dgm:forEach name="Name4" axis="ch">
      <dgm:forEach name="Name5" axis="self" ptType="node">
        <dgm:layoutNode name="root1">
          <dgm:choose name="Name6">
            <dgm:if name="Name7" func="var" arg="dir" op="equ" val="norm">
              <dgm:alg type="hierRoot">
                <dgm:param type="hierAlign" val="lCtrCh"/>
              </dgm:alg>
            </dgm:if>
            <dgm:else name="Name8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layoutNode name="LevelOneTextNode" styleLbl="node0">
            <dgm:varLst>
              <dgm:chPref val="3"/>
            </dgm:varLst>
            <dgm:alg type="tx">
              <dgm:param type="autoTxRot" val="grav"/>
            </dgm:alg>
            <dgm:choose name="Name9">
              <dgm:if name="Name10" func="var" arg="dir" op="equ" val="norm">
                <dgm:shape xmlns:r="http://schemas.openxmlformats.org/officeDocument/2006/relationships" rot="270" type="rect" r:blip="">
                  <dgm:adjLst/>
                </dgm:shape>
              </dgm:if>
              <dgm:else name="Name11">
                <dgm:shape xmlns:r="http://schemas.openxmlformats.org/officeDocument/2006/relationships" rot="90" type="rect" r:blip="">
                  <dgm:adjLst/>
                </dgm:shape>
              </dgm:else>
            </dgm:choos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2" fact="NaN" max="NaN"/>
            </dgm:ruleLst>
          </dgm:layoutNode>
          <dgm:layoutNode name="level2hierChild">
            <dgm:choose name="Name12">
              <dgm:if name="Name13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4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forEach name="repeat" axis="ch">
              <dgm:forEach name="Name15" axis="self" ptType="parTrans" cnt="1">
                <dgm:layoutNode name="conn2-1">
                  <dgm:choose name="Name16">
                    <dgm:if name="Name17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  <dgm:param type="connRout" val="bend"/>
                      </dgm:alg>
                    </dgm:if>
                    <dgm:else name="Name18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  <dgm:param type="connRout" val="bend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9" axis="self" ptType="node">
                <dgm:layoutNode name="root2">
                  <dgm:choose name="Name20">
                    <dgm:if name="Name21" func="var" arg="dir" op="equ" val="norm">
                      <dgm:alg type="hierRoot">
                        <dgm:param type="hierAlign" val="lCtrCh"/>
                      </dgm:alg>
                    </dgm:if>
                    <dgm:else name="Name22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2" fact="NaN" max="NaN"/>
                    </dgm:ruleLst>
                  </dgm:layoutNode>
                  <dgm:layoutNode name="level3hierChild">
                    <dgm:choose name="Name23">
                      <dgm:if name="Name24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5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forEach name="Name26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9/3/layout/DescendingProcess">
  <dgm:title val=""/>
  <dgm:desc val=""/>
  <dgm:catLst>
    <dgm:cat type="process" pri="235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clrData>
  <dgm:layoutNode name="Name0">
    <dgm:varLst>
      <dgm:chMax val="7"/>
      <dgm:chPref val="5"/>
    </dgm:varLst>
    <dgm:alg type="composite">
      <dgm:param type="ar" val="1.1"/>
    </dgm:alg>
    <dgm:shape xmlns:r="http://schemas.openxmlformats.org/officeDocument/2006/relationships" r:blip="">
      <dgm:adjLst/>
    </dgm:shape>
    <dgm:choose name="Name1">
      <dgm:if name="Name2" axis="ch" ptType="node" func="cnt" op="equ" val="1">
        <dgm:constrLst>
          <dgm:constr type="primFontSz" for="ch" ptType="node" op="equ" val="65"/>
          <dgm:constr type="w" for="ch" forName="arrowNode" refType="w" fact="0.75"/>
          <dgm:constr type="h" for="ch" forName="arrowNode" refType="h"/>
          <dgm:constr type="l" for="ch" forName="arrowNode" refType="w" fact="0.07"/>
          <dgm:constr type="t" for="ch" forName="arrowNode"/>
          <dgm:constr type="l" for="ch" forName="txNode1" refType="w" fact="0"/>
          <dgm:constr type="t" for="ch" forName="txNode1" refType="h" fact="0"/>
          <dgm:constr type="r" for="ch" forName="txNode1" refType="w" fact="0.37"/>
          <dgm:constr type="h" for="ch" forName="txNode1" refType="h" fact="0.16"/>
        </dgm:constrLst>
      </dgm:if>
      <dgm:if name="Name3" axis="ch" ptType="node" func="cnt" op="equ" val="2">
        <dgm:constrLst>
          <dgm:constr type="primFontSz" for="ch" ptType="node" op="equ" val="65"/>
          <dgm:constr type="w" for="ch" forName="arrowNode" refType="w" fact="0.75"/>
          <dgm:constr type="h" for="ch" forName="arrowNode" refType="h"/>
          <dgm:constr type="l" for="ch" forName="arrowNode" refType="w" fact="0.07"/>
          <dgm:constr type="t" for="ch" forName="arrowNode"/>
          <dgm:constr type="l" for="ch" forName="txNode1" refType="w" fact="0"/>
          <dgm:constr type="t" for="ch" forName="txNode1" refType="h" fact="0"/>
          <dgm:constr type="r" for="ch" forName="txNode1" refType="w" fact="0.37"/>
          <dgm:constr type="h" for="ch" forName="txNode1" refType="h" fact="0.16"/>
          <dgm:constr type="l" for="ch" forName="txNode2" refType="w" fact="0.5"/>
          <dgm:constr type="b" for="ch" forName="txNode2" refType="h"/>
          <dgm:constr type="r" for="ch" forName="txNode2" refType="w"/>
          <dgm:constr type="h" for="ch" forName="txNode2" refType="h" fact="0.16"/>
        </dgm:constrLst>
      </dgm:if>
      <dgm:if name="Name4" axis="ch" ptType="node" func="cnt" op="equ" val="3">
        <dgm:constrLst>
          <dgm:constr type="primFontSz" for="ch" ptType="node" op="equ" val="65"/>
          <dgm:constr type="w" for="ch" forName="arrowNode" refType="w" fact="0.75"/>
          <dgm:constr type="h" for="ch" forName="arrowNode" refType="h"/>
          <dgm:constr type="l" for="ch" forName="arrowNode" refType="w" fact="0.07"/>
          <dgm:constr type="t" for="ch" forName="arrowNode"/>
          <dgm:constr type="l" for="ch" forName="txNode1" refType="w" fact="0"/>
          <dgm:constr type="t" for="ch" forName="txNode1" refType="h" fact="0"/>
          <dgm:constr type="r" for="ch" forName="txNode1" refType="w" fact="0.37"/>
          <dgm:constr type="h" for="ch" forName="txNode1" refType="h" fact="0.16"/>
          <dgm:constr type="l" for="ch" forName="txNode2" refType="w" fact="0.56"/>
          <dgm:constr type="ctrY" for="ch" forName="txNode2" refType="h" fact="0.3992"/>
          <dgm:constr type="r" for="ch" forName="txNode2" refType="w"/>
          <dgm:constr type="h" for="ch" forName="txNode2" refType="h" fact="0.16"/>
          <dgm:constr type="l" for="ch" forName="txNode3" refType="w" fact="0.5"/>
          <dgm:constr type="b" for="ch" forName="txNode3" refType="h"/>
          <dgm:constr type="r" for="ch" forName="txNode3" refType="w"/>
          <dgm:constr type="h" for="ch" forName="txNode3" refType="h" fact="0.16"/>
          <dgm:constr type="ctrX" for="ch" forName="dotNode2" refType="w" fact="0.4782"/>
          <dgm:constr type="ctrY" for="ch" forName="dotNode2" refType="h" fact="0.3992"/>
          <dgm:constr type="h" for="ch" forName="dotNode2" refType="h" fact="0.0218"/>
          <dgm:constr type="w" for="ch" forName="dotNode2" refType="h" refFor="ch" refForName="dotNode2"/>
        </dgm:constrLst>
      </dgm:if>
      <dgm:if name="Name5" axis="ch" ptType="node" func="cnt" op="equ" val="4">
        <dgm:constrLst>
          <dgm:constr type="primFontSz" for="ch" ptType="node" op="equ" val="65"/>
          <dgm:constr type="w" for="ch" forName="arrowNode" refType="w" fact="0.75"/>
          <dgm:constr type="h" for="ch" forName="arrowNode" refType="h"/>
          <dgm:constr type="l" for="ch" forName="arrowNode" refType="w" fact="0.07"/>
          <dgm:constr type="t" for="ch" forName="arrowNode"/>
          <dgm:constr type="l" for="ch" forName="txNode1" refType="w" fact="0"/>
          <dgm:constr type="t" for="ch" forName="txNode1" refType="h" fact="0"/>
          <dgm:constr type="r" for="ch" forName="txNode1" refType="w" fact="0.37"/>
          <dgm:constr type="h" for="ch" forName="txNode1" refType="h" fact="0.16"/>
          <dgm:constr type="l" for="ch" forName="txNode2" refType="w" fact="0.49"/>
          <dgm:constr type="ctrY" for="ch" forName="txNode2" refType="h" fact="0.3153"/>
          <dgm:constr type="r" for="ch" forName="txNode2" refType="w"/>
          <dgm:constr type="h" for="ch" forName="txNode2" refType="h" fact="0.16"/>
          <dgm:constr type="l" for="ch" forName="txNode3" refType="w" fact="0"/>
          <dgm:constr type="ctrY" for="ch" forName="txNode3" refType="h" fact="0.5004"/>
          <dgm:constr type="r" for="ch" forName="txNode3" refType="w" fact="0.5"/>
          <dgm:constr type="h" for="ch" forName="txNode3" refType="h" fact="0.16"/>
          <dgm:constr type="l" for="ch" forName="txNode4" refType="w" fact="0.5"/>
          <dgm:constr type="b" for="ch" forName="txNode4" refType="h"/>
          <dgm:constr type="r" for="ch" forName="txNode4" refType="w"/>
          <dgm:constr type="h" for="ch" forName="txNode4" refType="h" fact="0.16"/>
          <dgm:constr type="ctrX" for="ch" forName="dotNode2" refType="w" fact="0.39"/>
          <dgm:constr type="ctrY" for="ch" forName="dotNode2" refType="h" fact="0.3153"/>
          <dgm:constr type="h" for="ch" forName="dotNode2" refType="h" fact="0.0218"/>
          <dgm:constr type="w" for="ch" forName="dotNode2" refType="h" refFor="ch" refForName="dotNode2"/>
          <dgm:constr type="ctrX" for="ch" forName="dotNode3" refType="w" fact="0.5626"/>
          <dgm:constr type="ctrY" for="ch" forName="dotNode3" refType="h" fact="0.5004"/>
          <dgm:constr type="h" for="ch" forName="dotNode3" refType="h" fact="0.0218"/>
          <dgm:constr type="w" for="ch" forName="dotNode3" refType="h" refFor="ch" refForName="dotNode3"/>
        </dgm:constrLst>
      </dgm:if>
      <dgm:if name="Name6" axis="ch" ptType="node" func="cnt" op="equ" val="5">
        <dgm:constrLst>
          <dgm:constr type="primFontSz" for="ch" ptType="node" op="equ" val="65"/>
          <dgm:constr type="w" for="ch" forName="arrowNode" refType="w" fact="0.75"/>
          <dgm:constr type="h" for="ch" forName="arrowNode" refType="h"/>
          <dgm:constr type="l" for="ch" forName="arrowNode" refType="w" fact="0.07"/>
          <dgm:constr type="t" for="ch" forName="arrowNode"/>
          <dgm:constr type="l" for="ch" forName="txNode1" refType="w" fact="0"/>
          <dgm:constr type="t" for="ch" forName="txNode1" refType="h" fact="0"/>
          <dgm:constr type="r" for="ch" forName="txNode1" refType="w" fact="0.37"/>
          <dgm:constr type="h" for="ch" forName="txNode1" refType="h" fact="0.16"/>
          <dgm:constr type="l" for="ch" forName="txNode2" refType="w" fact="0.46"/>
          <dgm:constr type="ctrY" for="ch" forName="txNode2" refType="h" fact="0.2885"/>
          <dgm:constr type="r" for="ch" forName="txNode2" refType="w"/>
          <dgm:constr type="h" for="ch" forName="txNode2" refType="h" fact="0.16"/>
          <dgm:constr type="l" for="ch" forName="txNode3" refType="w" fact="0"/>
          <dgm:constr type="ctrY" for="ch" forName="txNode3" refType="h" fact="0.4089"/>
          <dgm:constr type="r" for="ch" forName="txNode3" refType="w" fact="0.43"/>
          <dgm:constr type="h" for="ch" forName="txNode3" refType="h" fact="0.16"/>
          <dgm:constr type="l" for="ch" forName="txNode4" refType="w" fact="0.67"/>
          <dgm:constr type="ctrY" for="ch" forName="txNode4" refType="h" fact="0.5497"/>
          <dgm:constr type="r" for="ch" forName="txNode4" refType="w"/>
          <dgm:constr type="h" for="ch" forName="txNode4" refType="h" fact="0.16"/>
          <dgm:constr type="l" for="ch" forName="txNode5" refType="w" fact="0.5"/>
          <dgm:constr type="b" for="ch" forName="txNode5" refType="h"/>
          <dgm:constr type="r" for="ch" forName="txNode5" refType="w"/>
          <dgm:constr type="h" for="ch" forName="txNode5" refType="h" fact="0.16"/>
          <dgm:constr type="ctrX" for="ch" forName="dotNode2" refType="w" fact="0.3565"/>
          <dgm:constr type="ctrY" for="ch" forName="dotNode2" refType="h" fact="0.2885"/>
          <dgm:constr type="h" for="ch" forName="dotNode2" refType="h" fact="0.0218"/>
          <dgm:constr type="w" for="ch" forName="dotNode2" refType="h" refFor="ch" refForName="dotNode2"/>
          <dgm:constr type="ctrX" for="ch" forName="dotNode3" refType="w" fact="0.4922"/>
          <dgm:constr type="ctrY" for="ch" forName="dotNode3" refType="h" fact="0.4089"/>
          <dgm:constr type="h" for="ch" forName="dotNode3" refType="h" fact="0.0218"/>
          <dgm:constr type="w" for="ch" forName="dotNode3" refType="h" refFor="ch" refForName="dotNode3"/>
          <dgm:constr type="ctrX" for="ch" forName="dotNode4" refType="w" fact="0.5939"/>
          <dgm:constr type="ctrY" for="ch" forName="dotNode4" refType="h" fact="0.5497"/>
          <dgm:constr type="h" for="ch" forName="dotNode4" refType="h" fact="0.0218"/>
          <dgm:constr type="w" for="ch" forName="dotNode4" refType="h" refFor="ch" refForName="dotNode4"/>
        </dgm:constrLst>
      </dgm:if>
      <dgm:if name="Name7" axis="ch" ptType="node" func="cnt" op="equ" val="6">
        <dgm:constrLst>
          <dgm:constr type="primFontSz" for="ch" ptType="node" op="equ" val="65"/>
          <dgm:constr type="w" for="ch" forName="arrowNode" refType="w" fact="0.75"/>
          <dgm:constr type="h" for="ch" forName="arrowNode" refType="h"/>
          <dgm:constr type="l" for="ch" forName="arrowNode" refType="w" fact="0.07"/>
          <dgm:constr type="t" for="ch" forName="arrowNode"/>
          <dgm:constr type="l" for="ch" forName="txNode1" refType="w" fact="0"/>
          <dgm:constr type="t" for="ch" forName="txNode1" refType="h" fact="0"/>
          <dgm:constr type="r" for="ch" forName="txNode1" refType="w" fact="0.37"/>
          <dgm:constr type="h" for="ch" forName="txNode1" refType="h" fact="0.16"/>
          <dgm:constr type="l" for="ch" forName="txNode2" refType="w" fact="0.45"/>
          <dgm:constr type="ctrY" for="ch" forName="txNode2" refType="h" fact="0.2693"/>
          <dgm:constr type="r" for="ch" forName="txNode2" refType="w"/>
          <dgm:constr type="h" for="ch" forName="txNode2" refType="h" fact="0.16"/>
          <dgm:constr type="l" for="ch" forName="txNode3" refType="w" fact="0"/>
          <dgm:constr type="ctrY" for="ch" forName="txNode3" refType="h" fact="0.3638"/>
          <dgm:constr type="r" for="ch" forName="txNode3" refType="w" fact="0.37"/>
          <dgm:constr type="h" for="ch" forName="txNode3" refType="h" fact="0.16"/>
          <dgm:constr type="l" for="ch" forName="txNode4" refType="w" fact="0.63"/>
          <dgm:constr type="ctrY" for="ch" forName="txNode4" refType="h" fact="0.4744"/>
          <dgm:constr type="r" for="ch" forName="txNode4" refType="w"/>
          <dgm:constr type="h" for="ch" forName="txNode4" refType="h" fact="0.16"/>
          <dgm:constr type="l" for="ch" forName="txNode5" refType="w" fact="0"/>
          <dgm:constr type="ctrY" for="ch" forName="txNode5" refType="h" fact="0.5961"/>
          <dgm:constr type="r" for="ch" forName="txNode5" refType="w" fact="0.55"/>
          <dgm:constr type="h" for="ch" forName="txNode5" refType="h" fact="0.16"/>
          <dgm:constr type="l" for="ch" forName="txNode6" refType="w" fact="0.5"/>
          <dgm:constr type="b" for="ch" forName="txNode6" refType="h"/>
          <dgm:constr type="r" for="ch" forName="txNode6" refType="w"/>
          <dgm:constr type="h" for="ch" forName="txNode6" refType="h" fact="0.16"/>
          <dgm:constr type="ctrX" for="ch" forName="dotNode2" refType="w" fact="0.33"/>
          <dgm:constr type="ctrY" for="ch" forName="dotNode2" refType="h" fact="0.2693"/>
          <dgm:constr type="h" for="ch" forName="dotNode2" refType="h" fact="0.0218"/>
          <dgm:constr type="w" for="ch" forName="dotNode2" refType="h" refFor="ch" refForName="dotNode2"/>
          <dgm:constr type="ctrX" for="ch" forName="dotNode3" refType="w" fact="0.4419"/>
          <dgm:constr type="ctrY" for="ch" forName="dotNode3" refType="h" fact="0.3638"/>
          <dgm:constr type="h" for="ch" forName="dotNode3" refType="h" fact="0.0218"/>
          <dgm:constr type="w" for="ch" forName="dotNode3" refType="h" refFor="ch" refForName="dotNode3"/>
          <dgm:constr type="ctrX" for="ch" forName="dotNode4" refType="w" fact="0.5425"/>
          <dgm:constr type="ctrY" for="ch" forName="dotNode4" refType="h" fact="0.4744"/>
          <dgm:constr type="h" for="ch" forName="dotNode4" refType="h" fact="0.0218"/>
          <dgm:constr type="w" for="ch" forName="dotNode4" refType="h" refFor="ch" refForName="dotNode4"/>
          <dgm:constr type="ctrX" for="ch" forName="dotNode5" refType="w" fact="0.6153"/>
          <dgm:constr type="ctrY" for="ch" forName="dotNode5" refType="h" fact="0.5961"/>
          <dgm:constr type="h" for="ch" forName="dotNode5" refType="h" fact="0.0218"/>
          <dgm:constr type="w" for="ch" forName="dotNode5" refType="h" refFor="ch" refForName="dotNode5"/>
        </dgm:constrLst>
      </dgm:if>
      <dgm:else name="Name8">
        <dgm:constrLst>
          <dgm:constr type="primFontSz" for="ch" ptType="node" op="equ" val="65"/>
          <dgm:constr type="w" for="ch" forName="arrowNode" refType="w" fact="0.75"/>
          <dgm:constr type="h" for="ch" forName="arrowNode" refType="h"/>
          <dgm:constr type="l" for="ch" forName="arrowNode" refType="w" fact="0.07"/>
          <dgm:constr type="t" for="ch" forName="arrowNode"/>
          <dgm:constr type="l" for="ch" forName="txNode1" refType="w" fact="0"/>
          <dgm:constr type="t" for="ch" forName="txNode1" refType="h" fact="0"/>
          <dgm:constr type="r" for="ch" forName="txNode1" refType="w" fact="0.37"/>
          <dgm:constr type="h" for="ch" forName="txNode1" refType="h" fact="0.16"/>
          <dgm:constr type="l" for="ch" forName="txNode2" refType="w" fact="0.44"/>
          <dgm:constr type="ctrY" for="ch" forName="txNode2" refType="h" fact="0.2693"/>
          <dgm:constr type="r" for="ch" forName="txNode2" refType="w"/>
          <dgm:constr type="h" for="ch" forName="txNode2" refType="h" fact="0.16"/>
          <dgm:constr type="l" for="ch" forName="txNode3" refType="w" fact="0"/>
          <dgm:constr type="ctrY" for="ch" forName="txNode3" refType="h" fact="0.3424"/>
          <dgm:constr type="r" for="ch" forName="txNode3" refType="w" fact="0.33"/>
          <dgm:constr type="h" for="ch" forName="txNode3" refType="h" fact="0.16"/>
          <dgm:constr type="l" for="ch" forName="txNode4" refType="w" fact="0.61"/>
          <dgm:constr type="ctrY" for="ch" forName="txNode4" refType="h" fact="0.4276"/>
          <dgm:constr type="r" for="ch" forName="txNode4" refType="w"/>
          <dgm:constr type="h" for="ch" forName="txNode4" refType="h" fact="0.16"/>
          <dgm:constr type="l" for="ch" forName="txNode5" refType="w" fact="0"/>
          <dgm:constr type="ctrY" for="ch" forName="txNode5" refType="h" fact="0.5218"/>
          <dgm:constr type="r" for="ch" forName="txNode5" refType="w" fact="0.5"/>
          <dgm:constr type="h" for="ch" forName="txNode5" refType="h" fact="0.16"/>
          <dgm:constr type="l" for="ch" forName="txNode6" refType="w" fact="0.71"/>
          <dgm:constr type="ctrY" for="ch" forName="txNode6" refType="h" fact="0.6179"/>
          <dgm:constr type="r" for="ch" forName="txNode6" refType="w"/>
          <dgm:constr type="h" for="ch" forName="txNode6" refType="h" fact="0.16"/>
          <dgm:constr type="l" for="ch" forName="txNode7" refType="w" fact="0.5"/>
          <dgm:constr type="b" for="ch" forName="txNode7" refType="h"/>
          <dgm:constr type="r" for="ch" forName="txNode7" refType="w"/>
          <dgm:constr type="h" for="ch" forName="txNode7" refType="h" fact="0.16"/>
          <dgm:constr type="ctrX" for="ch" forName="dotNode2" refType="w" fact="0.33"/>
          <dgm:constr type="ctrY" for="ch" forName="dotNode2" refType="h" fact="0.2693"/>
          <dgm:constr type="h" for="ch" forName="dotNode2" refType="h" fact="0.0218"/>
          <dgm:constr type="w" for="ch" forName="dotNode2" refType="h" refFor="ch" refForName="dotNode2"/>
          <dgm:constr type="ctrX" for="ch" forName="dotNode3" refType="w" fact="0.425"/>
          <dgm:constr type="ctrY" for="ch" forName="dotNode3" refType="h" fact="0.3424"/>
          <dgm:constr type="h" for="ch" forName="dotNode3" refType="h" fact="0.0218"/>
          <dgm:constr type="w" for="ch" forName="dotNode3" refType="h" refFor="ch" refForName="dotNode3"/>
          <dgm:constr type="ctrX" for="ch" forName="dotNode4" refType="w" fact="0.505"/>
          <dgm:constr type="ctrY" for="ch" forName="dotNode4" refType="h" fact="0.4276"/>
          <dgm:constr type="h" for="ch" forName="dotNode4" refType="h" fact="0.0218"/>
          <dgm:constr type="w" for="ch" forName="dotNode4" refType="h" refFor="ch" refForName="dotNode4"/>
          <dgm:constr type="ctrX" for="ch" forName="dotNode5" refType="w" fact="0.5742"/>
          <dgm:constr type="ctrY" for="ch" forName="dotNode5" refType="h" fact="0.5218"/>
          <dgm:constr type="h" for="ch" forName="dotNode5" refType="h" fact="0.0218"/>
          <dgm:constr type="w" for="ch" forName="dotNode5" refType="h" refFor="ch" refForName="dotNode5"/>
          <dgm:constr type="ctrX" for="ch" forName="dotNode6" refType="w" fact="0.63"/>
          <dgm:constr type="ctrY" for="ch" forName="dotNode6" refType="h" fact="0.6179"/>
          <dgm:constr type="h" for="ch" forName="dotNode6" refType="h" fact="0.0218"/>
          <dgm:constr type="w" for="ch" forName="dotNode6" refType="h" refFor="ch" refForName="dotNode6"/>
        </dgm:constrLst>
      </dgm:else>
    </dgm:choose>
    <dgm:forEach name="Name9" axis="self" ptType="parTrans">
      <dgm:forEach name="Name10" axis="self" ptType="sibTrans" st="2">
        <dgm:forEach name="dotRepeat" axis="self">
          <dgm:layoutNode name="dotRepeatNode" styleLbl="fgShp">
            <dgm:alg type="sp"/>
            <dgm:shape xmlns:r="http://schemas.openxmlformats.org/officeDocument/2006/relationships" type="ellipse" r:blip="">
              <dgm:adjLst/>
            </dgm:shape>
            <dgm:presOf axis="self"/>
          </dgm:layoutNode>
        </dgm:forEach>
      </dgm:forEach>
    </dgm:forEach>
    <dgm:choose name="Name11">
      <dgm:if name="Name12" axis="ch" ptType="node" func="cnt" op="gte" val="1">
        <dgm:layoutNode name="arrowNode" styleLbl="node1">
          <dgm:alg type="sp"/>
          <dgm:shape xmlns:r="http://schemas.openxmlformats.org/officeDocument/2006/relationships" rot="73.2729" type="swooshArrow" r:blip="">
            <dgm:adjLst>
              <dgm:adj idx="1" val="0.1631"/>
              <dgm:adj idx="2" val="0.3137"/>
            </dgm:adjLst>
          </dgm:shape>
          <dgm:presOf/>
        </dgm:layoutNode>
      </dgm:if>
      <dgm:else name="Name13"/>
    </dgm:choose>
    <dgm:forEach name="Name14" axis="ch" ptType="node" cnt="1">
      <dgm:layoutNode name="txNode1" styleLbl="revTx">
        <dgm:varLst>
          <dgm:bulletEnabled val="1"/>
        </dgm:varLst>
        <dgm:alg type="tx">
          <dgm:param type="txAnchorVert" val="b"/>
        </dgm:alg>
        <dgm:shape xmlns:r="http://schemas.openxmlformats.org/officeDocument/2006/relationships" type="rect" r:blip="" zOrderOff="10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15" axis="ch" ptType="node" st="2" cnt="1">
      <dgm:layoutNode name="txNode2" styleLbl="revTx">
        <dgm:varLst>
          <dgm:bulletEnabled val="1"/>
        </dgm:varLst>
        <dgm:choose name="Name16">
          <dgm:if name="Name17" axis="self" ptType="node" func="revPos" op="equ" val="1">
            <dgm:alg type="tx">
              <dgm:param type="txAnchorVert" val="t"/>
            </dgm:alg>
          </dgm:if>
          <dgm:if name="Name18" axis="self" ptType="node" func="posOdd" op="equ" val="1">
            <dgm:alg type="tx">
              <dgm:param type="parTxLTRAlign" val="r"/>
              <dgm:param type="parTxRTLAlign" val="r"/>
            </dgm:alg>
          </dgm:if>
          <dgm:else name="Name19">
            <dgm:alg type="tx">
              <dgm:param type="parTxLTRAlign" val="l"/>
              <dgm:param type="parTxRTLAlign" val="l"/>
            </dgm:alg>
          </dgm:else>
        </dgm:choose>
        <dgm:shape xmlns:r="http://schemas.openxmlformats.org/officeDocument/2006/relationships" type="rect" r:blip="" zOrderOff="10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20">
        <dgm:if name="Name21" axis="par ch" ptType="all node" func="cnt" op="neq" val="2">
          <dgm:forEach name="Name22" axis="follow" ptType="sibTrans" cnt="1">
            <dgm:layoutNode name="dotNode2">
              <dgm:alg type="sp"/>
              <dgm:shape xmlns:r="http://schemas.openxmlformats.org/officeDocument/2006/relationships" r:blip="">
                <dgm:adjLst/>
              </dgm:shape>
              <dgm:presOf/>
              <dgm:forEach name="Name23" ref="dotRepeat"/>
            </dgm:layoutNode>
          </dgm:forEach>
        </dgm:if>
        <dgm:else name="Name24"/>
      </dgm:choose>
    </dgm:forEach>
    <dgm:forEach name="Name25" axis="ch" ptType="node" st="3" cnt="1">
      <dgm:layoutNode name="txNode3" styleLbl="revTx">
        <dgm:varLst>
          <dgm:bulletEnabled val="1"/>
        </dgm:varLst>
        <dgm:choose name="Name26">
          <dgm:if name="Name27" axis="self" ptType="node" func="revPos" op="equ" val="1">
            <dgm:alg type="tx">
              <dgm:param type="txAnchorVert" val="t"/>
            </dgm:alg>
          </dgm:if>
          <dgm:if name="Name28" axis="self" ptType="node" func="posOdd" op="equ" val="1">
            <dgm:alg type="tx">
              <dgm:param type="parTxLTRAlign" val="r"/>
              <dgm:param type="parTxRTLAlign" val="r"/>
            </dgm:alg>
          </dgm:if>
          <dgm:else name="Name29">
            <dgm:alg type="tx">
              <dgm:param type="parTxLTRAlign" val="l"/>
              <dgm:param type="parTxRTLAlign" val="l"/>
            </dgm:alg>
          </dgm:else>
        </dgm:choose>
        <dgm:shape xmlns:r="http://schemas.openxmlformats.org/officeDocument/2006/relationships" type="rect" r:blip="" zOrderOff="10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30">
        <dgm:if name="Name31" axis="par ch" ptType="all node" func="cnt" op="neq" val="3">
          <dgm:forEach name="Name32" axis="follow" ptType="sibTrans" cnt="1">
            <dgm:layoutNode name="dotNode3">
              <dgm:alg type="sp"/>
              <dgm:shape xmlns:r="http://schemas.openxmlformats.org/officeDocument/2006/relationships" r:blip="">
                <dgm:adjLst/>
              </dgm:shape>
              <dgm:presOf/>
              <dgm:forEach name="Name33" ref="dotRepeat"/>
            </dgm:layoutNode>
          </dgm:forEach>
        </dgm:if>
        <dgm:else name="Name34"/>
      </dgm:choose>
    </dgm:forEach>
    <dgm:forEach name="Name35" axis="ch" ptType="node" st="4" cnt="1">
      <dgm:layoutNode name="txNode4" styleLbl="revTx">
        <dgm:varLst>
          <dgm:bulletEnabled val="1"/>
        </dgm:varLst>
        <dgm:choose name="Name36">
          <dgm:if name="Name37" axis="self" ptType="node" func="revPos" op="equ" val="1">
            <dgm:alg type="tx">
              <dgm:param type="txAnchorVert" val="t"/>
            </dgm:alg>
          </dgm:if>
          <dgm:if name="Name38" axis="self" ptType="node" func="posOdd" op="equ" val="1">
            <dgm:alg type="tx">
              <dgm:param type="parTxLTRAlign" val="r"/>
              <dgm:param type="parTxRTLAlign" val="r"/>
            </dgm:alg>
          </dgm:if>
          <dgm:else name="Name39">
            <dgm:alg type="tx">
              <dgm:param type="parTxLTRAlign" val="l"/>
              <dgm:param type="parTxRTLAlign" val="l"/>
            </dgm:alg>
          </dgm:else>
        </dgm:choose>
        <dgm:shape xmlns:r="http://schemas.openxmlformats.org/officeDocument/2006/relationships" type="rect" r:blip="" zOrderOff="10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40">
        <dgm:if name="Name41" axis="par ch" ptType="all node" func="cnt" op="neq" val="4">
          <dgm:forEach name="Name42" axis="follow" ptType="sibTrans" cnt="1">
            <dgm:layoutNode name="dotNode4">
              <dgm:alg type="sp"/>
              <dgm:shape xmlns:r="http://schemas.openxmlformats.org/officeDocument/2006/relationships" r:blip="">
                <dgm:adjLst/>
              </dgm:shape>
              <dgm:presOf/>
              <dgm:forEach name="Name43" ref="dotRepeat"/>
            </dgm:layoutNode>
          </dgm:forEach>
        </dgm:if>
        <dgm:else name="Name44"/>
      </dgm:choose>
    </dgm:forEach>
    <dgm:forEach name="Name45" axis="ch" ptType="node" st="5" cnt="1">
      <dgm:layoutNode name="txNode5" styleLbl="revTx">
        <dgm:varLst>
          <dgm:bulletEnabled val="1"/>
        </dgm:varLst>
        <dgm:choose name="Name46">
          <dgm:if name="Name47" axis="self" ptType="node" func="revPos" op="equ" val="1">
            <dgm:alg type="tx">
              <dgm:param type="txAnchorVert" val="t"/>
            </dgm:alg>
          </dgm:if>
          <dgm:if name="Name48" axis="self" ptType="node" func="posOdd" op="equ" val="1">
            <dgm:alg type="tx">
              <dgm:param type="parTxLTRAlign" val="r"/>
              <dgm:param type="parTxRTLAlign" val="r"/>
            </dgm:alg>
          </dgm:if>
          <dgm:else name="Name49">
            <dgm:alg type="tx">
              <dgm:param type="parTxLTRAlign" val="l"/>
              <dgm:param type="parTxRTLAlign" val="l"/>
            </dgm:alg>
          </dgm:else>
        </dgm:choose>
        <dgm:shape xmlns:r="http://schemas.openxmlformats.org/officeDocument/2006/relationships" type="rect" r:blip="" zOrderOff="10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50">
        <dgm:if name="Name51" axis="par ch" ptType="all node" func="cnt" op="neq" val="5">
          <dgm:forEach name="Name52" axis="follow" ptType="sibTrans" cnt="1">
            <dgm:layoutNode name="dotNode5">
              <dgm:alg type="sp"/>
              <dgm:shape xmlns:r="http://schemas.openxmlformats.org/officeDocument/2006/relationships" r:blip="">
                <dgm:adjLst/>
              </dgm:shape>
              <dgm:presOf/>
              <dgm:forEach name="Name53" ref="dotRepeat"/>
            </dgm:layoutNode>
          </dgm:forEach>
        </dgm:if>
        <dgm:else name="Name54"/>
      </dgm:choose>
    </dgm:forEach>
    <dgm:forEach name="Name55" axis="ch" ptType="node" st="6" cnt="1">
      <dgm:layoutNode name="txNode6" styleLbl="revTx">
        <dgm:varLst>
          <dgm:bulletEnabled val="1"/>
        </dgm:varLst>
        <dgm:choose name="Name56">
          <dgm:if name="Name57" axis="self" ptType="node" func="revPos" op="equ" val="1">
            <dgm:alg type="tx">
              <dgm:param type="txAnchorVert" val="t"/>
            </dgm:alg>
          </dgm:if>
          <dgm:if name="Name58" axis="self" ptType="node" func="posOdd" op="equ" val="1">
            <dgm:alg type="tx">
              <dgm:param type="parTxLTRAlign" val="r"/>
              <dgm:param type="parTxRTLAlign" val="r"/>
            </dgm:alg>
          </dgm:if>
          <dgm:else name="Name59">
            <dgm:alg type="tx">
              <dgm:param type="parTxLTRAlign" val="l"/>
              <dgm:param type="parTxRTLAlign" val="l"/>
            </dgm:alg>
          </dgm:else>
        </dgm:choose>
        <dgm:shape xmlns:r="http://schemas.openxmlformats.org/officeDocument/2006/relationships" type="rect" r:blip="" zOrderOff="10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60">
        <dgm:if name="Name61" axis="par ch" ptType="all node" func="cnt" op="neq" val="6">
          <dgm:forEach name="Name62" axis="follow" ptType="sibTrans" cnt="1">
            <dgm:layoutNode name="dotNode6">
              <dgm:alg type="sp"/>
              <dgm:shape xmlns:r="http://schemas.openxmlformats.org/officeDocument/2006/relationships" r:blip="">
                <dgm:adjLst/>
              </dgm:shape>
              <dgm:presOf/>
              <dgm:forEach name="Name63" ref="dotRepeat"/>
            </dgm:layoutNode>
          </dgm:forEach>
        </dgm:if>
        <dgm:else name="Name64"/>
      </dgm:choose>
    </dgm:forEach>
    <dgm:forEach name="Name65" axis="ch" ptType="node" st="7" cnt="1">
      <dgm:layoutNode name="txNode7" styleLbl="revTx">
        <dgm:varLst>
          <dgm:bulletEnabled val="1"/>
        </dgm:varLst>
        <dgm:alg type="tx">
          <dgm:param type="txAnchorVert" val="t"/>
        </dgm:alg>
        <dgm:shape xmlns:r="http://schemas.openxmlformats.org/officeDocument/2006/relationships" type="rect" r:blip="" zOrderOff="10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0.17736</cdr:x>
      <cdr:y>0.03625</cdr:y>
    </cdr:from>
    <cdr:to>
      <cdr:x>0.36075</cdr:x>
      <cdr:y>0.16088</cdr:y>
    </cdr:to>
    <cdr:cxnSp macro="">
      <cdr:nvCxnSpPr>
        <cdr:cNvPr id="8" name="Прямая со стрелкой 7"/>
        <cdr:cNvCxnSpPr/>
      </cdr:nvCxnSpPr>
      <cdr:spPr>
        <a:xfrm xmlns:a="http://schemas.openxmlformats.org/drawingml/2006/main" flipV="1">
          <a:off x="1570881" y="174000"/>
          <a:ext cx="1624254" cy="598155"/>
        </a:xfrm>
        <a:prstGeom xmlns:a="http://schemas.openxmlformats.org/drawingml/2006/main" prst="straightConnector1">
          <a:avLst/>
        </a:prstGeom>
        <a:ln xmlns:a="http://schemas.openxmlformats.org/drawingml/2006/main" w="28575">
          <a:solidFill>
            <a:schemeClr val="tx1"/>
          </a:solidFill>
          <a:prstDash val="dash"/>
          <a:tailEnd type="arrow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0.16851</cdr:x>
      <cdr:y>0.06483</cdr:y>
    </cdr:from>
    <cdr:to>
      <cdr:x>0.27175</cdr:x>
      <cdr:y>0.25535</cdr:y>
    </cdr:to>
    <cdr:sp macro="" textlink="">
      <cdr:nvSpPr>
        <cdr:cNvPr id="11" name="TextBox 10"/>
        <cdr:cNvSpPr txBox="1"/>
      </cdr:nvSpPr>
      <cdr:spPr>
        <a:xfrm xmlns:a="http://schemas.openxmlformats.org/drawingml/2006/main" rot="19879940">
          <a:off x="1086540" y="296970"/>
          <a:ext cx="665678" cy="87278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16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407,1 (11,6%)</a:t>
          </a:r>
          <a:endParaRPr lang="ru-RU" sz="1600" b="1" dirty="0">
            <a:solidFill>
              <a:srgbClr val="C0000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  <cdr:relSizeAnchor xmlns:cdr="http://schemas.openxmlformats.org/drawingml/2006/chartDrawing">
    <cdr:from>
      <cdr:x>0.43746</cdr:x>
      <cdr:y>0.18647</cdr:y>
    </cdr:from>
    <cdr:to>
      <cdr:x>0.62446</cdr:x>
      <cdr:y>0.34349</cdr:y>
    </cdr:to>
    <cdr:cxnSp macro="">
      <cdr:nvCxnSpPr>
        <cdr:cNvPr id="20" name="Прямая со стрелкой 19"/>
        <cdr:cNvCxnSpPr/>
      </cdr:nvCxnSpPr>
      <cdr:spPr>
        <a:xfrm xmlns:a="http://schemas.openxmlformats.org/drawingml/2006/main" flipV="1">
          <a:off x="2820658" y="800512"/>
          <a:ext cx="1205752" cy="674092"/>
        </a:xfrm>
        <a:prstGeom xmlns:a="http://schemas.openxmlformats.org/drawingml/2006/main" prst="straightConnector1">
          <a:avLst/>
        </a:prstGeom>
        <a:ln xmlns:a="http://schemas.openxmlformats.org/drawingml/2006/main" w="28575">
          <a:solidFill>
            <a:schemeClr val="tx1"/>
          </a:solidFill>
          <a:prstDash val="dash"/>
          <a:tailEnd type="arrow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0.43364</cdr:x>
      <cdr:y>0.22289</cdr:y>
    </cdr:from>
    <cdr:to>
      <cdr:x>0.53689</cdr:x>
      <cdr:y>0.41341</cdr:y>
    </cdr:to>
    <cdr:sp macro="" textlink="">
      <cdr:nvSpPr>
        <cdr:cNvPr id="26" name="TextBox 25"/>
        <cdr:cNvSpPr txBox="1"/>
      </cdr:nvSpPr>
      <cdr:spPr>
        <a:xfrm xmlns:a="http://schemas.openxmlformats.org/drawingml/2006/main" rot="19760480">
          <a:off x="2796048" y="1021084"/>
          <a:ext cx="665742" cy="87278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16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449,9 (18,1%)</a:t>
          </a:r>
          <a:endParaRPr lang="ru-RU" sz="1600" b="1" dirty="0">
            <a:solidFill>
              <a:srgbClr val="C0000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  <cdr:relSizeAnchor xmlns:cdr="http://schemas.openxmlformats.org/drawingml/2006/chartDrawing">
    <cdr:from>
      <cdr:x>0.78784</cdr:x>
      <cdr:y>0.6523</cdr:y>
    </cdr:from>
    <cdr:to>
      <cdr:x>0.89108</cdr:x>
      <cdr:y>0.84282</cdr:y>
    </cdr:to>
    <cdr:sp macro="" textlink="">
      <cdr:nvSpPr>
        <cdr:cNvPr id="27" name="TextBox 26"/>
        <cdr:cNvSpPr txBox="1"/>
      </cdr:nvSpPr>
      <cdr:spPr>
        <a:xfrm xmlns:a="http://schemas.openxmlformats.org/drawingml/2006/main" rot="16200000">
          <a:off x="4959266" y="3225703"/>
          <a:ext cx="906918" cy="66567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2200" b="1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973,0</a:t>
          </a:r>
          <a:endParaRPr lang="ru-RU" sz="2200" b="1" dirty="0">
            <a:solidFill>
              <a:schemeClr val="bg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0.6962</cdr:x>
      <cdr:y>0.05263</cdr:y>
    </cdr:from>
    <cdr:to>
      <cdr:x>0.95821</cdr:x>
      <cdr:y>0.15789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3960440" y="288032"/>
          <a:ext cx="1490464" cy="57606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0.08532</cdr:x>
      <cdr:y>0.53567</cdr:y>
    </cdr:from>
    <cdr:to>
      <cdr:x>0.14173</cdr:x>
      <cdr:y>0.72241</cdr:y>
    </cdr:to>
    <cdr:sp macro="" textlink="">
      <cdr:nvSpPr>
        <cdr:cNvPr id="2" name="TextBox 1"/>
        <cdr:cNvSpPr txBox="1"/>
      </cdr:nvSpPr>
      <cdr:spPr>
        <a:xfrm xmlns:a="http://schemas.openxmlformats.org/drawingml/2006/main" rot="16200000">
          <a:off x="262183" y="2901414"/>
          <a:ext cx="914400" cy="35740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18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21,8</a:t>
          </a:r>
          <a:endParaRPr lang="ru-RU" sz="18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DBCDB8A-758C-44DD-9CC0-CE57BC897E4B}" type="datetimeFigureOut">
              <a:rPr lang="ru-RU" smtClean="0"/>
              <a:t>30.05.2023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143125" y="685800"/>
            <a:ext cx="257175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68D4A54-FED8-43B6-9442-ED2D6174E6D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178416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8D4A54-FED8-43B6-9442-ED2D6174E6D5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418325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143125" y="685800"/>
            <a:ext cx="257175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7D1DE2-7A3A-4354-81A5-32261725EAF4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286156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2143125" y="685800"/>
            <a:ext cx="257175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174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143125" y="685800"/>
            <a:ext cx="257175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0D124C-D1D0-4D57-AAEC-9201EA4B9672}" type="slidenum">
              <a:rPr lang="ru-RU" smtClean="0"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342184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8D4A54-FED8-43B6-9442-ED2D6174E6D5}" type="slidenum">
              <a:rPr lang="ru-RU" smtClean="0"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097847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30.05.2023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30.05.2023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30.05.2023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34290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348615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30.05.2023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30.05.2023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30.05.2023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30.05.2023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30.05.2023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30.05.2023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30.05.2023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4972050" y="366185"/>
            <a:ext cx="1543050" cy="7802033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342900" y="366185"/>
            <a:ext cx="4514850" cy="7802033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30.05.2023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30.05.2023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Relationship Id="rId9" Type="http://schemas.microsoft.com/office/2007/relationships/hdphoto" Target="../media/hdphoto1.wdp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8" Type="http://schemas.microsoft.com/office/2007/relationships/diagramDrawing" Target="../diagrams/drawing3.xml"/><Relationship Id="rId3" Type="http://schemas.openxmlformats.org/officeDocument/2006/relationships/image" Target="../media/image6.jpeg"/><Relationship Id="rId7" Type="http://schemas.openxmlformats.org/officeDocument/2006/relationships/diagramColors" Target="../diagrams/colors3.xm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3.xml"/><Relationship Id="rId5" Type="http://schemas.openxmlformats.org/officeDocument/2006/relationships/diagramLayout" Target="../diagrams/layout3.xml"/><Relationship Id="rId4" Type="http://schemas.openxmlformats.org/officeDocument/2006/relationships/diagramData" Target="../diagrams/data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4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11.pn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microsoft.com/office/2007/relationships/hdphoto" Target="../media/hdphoto2.wdp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Relationship Id="rId5" Type="http://schemas.microsoft.com/office/2007/relationships/hdphoto" Target="../media/hdphoto4.wdp"/><Relationship Id="rId4" Type="http://schemas.openxmlformats.org/officeDocument/2006/relationships/image" Target="../media/image26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1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invest-eisk.ru/" TargetMode="External"/><Relationship Id="rId2" Type="http://schemas.openxmlformats.org/officeDocument/2006/relationships/hyperlink" Target="http://www.yeiskraion.ru/" TargetMode="Externa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Relationship Id="rId5" Type="http://schemas.microsoft.com/office/2007/relationships/hdphoto" Target="../media/hdphoto6.wdp"/><Relationship Id="rId4" Type="http://schemas.openxmlformats.org/officeDocument/2006/relationships/image" Target="../media/image3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88640" y="1763688"/>
            <a:ext cx="6552728" cy="1960033"/>
          </a:xfrm>
        </p:spPr>
        <p:txBody>
          <a:bodyPr/>
          <a:lstStyle/>
          <a:p>
            <a:r>
              <a:rPr lang="ru-RU" dirty="0">
                <a:solidFill>
                  <a:schemeClr val="bg1"/>
                </a:solidFill>
                <a:latin typeface="Arial Black" panose="020B0A04020102020204" pitchFamily="34" charset="0"/>
              </a:rPr>
              <a:t>Бюджет </a:t>
            </a:r>
            <a:r>
              <a:rPr lang="ru-RU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/>
            </a:r>
            <a:br>
              <a:rPr lang="ru-RU" dirty="0" smtClean="0">
                <a:solidFill>
                  <a:schemeClr val="bg1"/>
                </a:solidFill>
                <a:latin typeface="Arial Black" panose="020B0A04020102020204" pitchFamily="34" charset="0"/>
              </a:rPr>
            </a:br>
            <a:r>
              <a:rPr lang="ru-RU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для граждан</a:t>
            </a:r>
            <a:endParaRPr lang="ru-RU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48680" y="3563888"/>
            <a:ext cx="5832648" cy="2336800"/>
          </a:xfrm>
        </p:spPr>
        <p:txBody>
          <a:bodyPr>
            <a:normAutofit fontScale="47500" lnSpcReduction="20000"/>
          </a:bodyPr>
          <a:lstStyle/>
          <a:p>
            <a:r>
              <a:rPr lang="ru-RU" sz="5900" dirty="0">
                <a:solidFill>
                  <a:schemeClr val="bg1"/>
                </a:solidFill>
                <a:latin typeface="Arial Black" panose="020B0A04020102020204" pitchFamily="34" charset="0"/>
              </a:rPr>
              <a:t>по решению </a:t>
            </a:r>
          </a:p>
          <a:p>
            <a:r>
              <a:rPr lang="ru-RU" sz="5900" dirty="0">
                <a:solidFill>
                  <a:schemeClr val="bg1"/>
                </a:solidFill>
                <a:latin typeface="Arial Black" panose="020B0A04020102020204" pitchFamily="34" charset="0"/>
              </a:rPr>
              <a:t>об исполнении бюджета муниципального образования Ейский район </a:t>
            </a:r>
            <a:r>
              <a:rPr lang="ru-RU" sz="59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за </a:t>
            </a:r>
            <a:r>
              <a:rPr lang="ru-RU" sz="5900" dirty="0">
                <a:solidFill>
                  <a:schemeClr val="bg1"/>
                </a:solidFill>
                <a:latin typeface="Arial Black" panose="020B0A04020102020204" pitchFamily="34" charset="0"/>
              </a:rPr>
              <a:t>2022 год </a:t>
            </a:r>
          </a:p>
          <a:p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2636912" y="8743890"/>
            <a:ext cx="192854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i="1" dirty="0" smtClean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25 мая 2023 год</a:t>
            </a:r>
            <a:endParaRPr lang="ru-RU" sz="2000" b="1" i="1" dirty="0">
              <a:solidFill>
                <a:srgbClr val="00009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903433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196752" y="747132"/>
            <a:ext cx="50016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latin typeface="Arial Black" panose="020B0A04020102020204" pitchFamily="34" charset="0"/>
              </a:rPr>
              <a:t>Уважаемые жители Ейского района!</a:t>
            </a:r>
            <a:endParaRPr lang="ru-RU" dirty="0">
              <a:latin typeface="Arial Black" panose="020B0A04020102020204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94873" y="1307638"/>
            <a:ext cx="6588442" cy="75405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/>
              <a:t>	</a:t>
            </a:r>
            <a:r>
              <a:rPr lang="ru-RU" sz="2200" i="1" dirty="0"/>
              <a:t>Как и прежде  главным приоритетом нашей работы остается формирование благоприятных условий для развития территории и повышения уровня жизни населения Ейского района, а это </a:t>
            </a:r>
            <a:r>
              <a:rPr lang="ru-RU" sz="2200" i="1" dirty="0" smtClean="0"/>
              <a:t>     135  </a:t>
            </a:r>
            <a:r>
              <a:rPr lang="ru-RU" sz="2200" i="1" dirty="0"/>
              <a:t>тысяч его жителей. </a:t>
            </a:r>
          </a:p>
          <a:p>
            <a:pPr algn="just"/>
            <a:r>
              <a:rPr lang="ru-RU" sz="2200" i="1" dirty="0" smtClean="0"/>
              <a:t>	В </a:t>
            </a:r>
            <a:r>
              <a:rPr lang="ru-RU" sz="2200" i="1" dirty="0"/>
              <a:t>условиях нынешней геополитической ситуации у населения особенно велик запрос на прямой диалог с властью. Для нас очень важно сохранить связь с жителями района, их доверие и поддержку.</a:t>
            </a:r>
          </a:p>
          <a:p>
            <a:pPr algn="just"/>
            <a:r>
              <a:rPr lang="ru-RU" sz="2200" i="1" dirty="0" smtClean="0"/>
              <a:t>	Открытость и доступность информации являются одними из важных аспектов формирования и </a:t>
            </a:r>
            <a:r>
              <a:rPr lang="ru-RU" sz="2200" i="1" dirty="0"/>
              <a:t>исполнения </a:t>
            </a:r>
            <a:r>
              <a:rPr lang="ru-RU" sz="2200" i="1" dirty="0" smtClean="0"/>
              <a:t>бюджета муниципального района. В открытом доступе для всех желающих предлагается широкий круг вопросов, связанных с основами бюджетной политики, с основными характеристиками бюджета и результатами его исполнения. </a:t>
            </a:r>
          </a:p>
          <a:p>
            <a:pPr algn="just"/>
            <a:r>
              <a:rPr lang="ru-RU" sz="2200" i="1" dirty="0"/>
              <a:t>	</a:t>
            </a:r>
            <a:r>
              <a:rPr lang="ru-RU" sz="2200" i="1" dirty="0" smtClean="0"/>
              <a:t>Мы постарались в доступной и понятной форме для граждан довести основные показатели исполнения районного бюджета за 2022 год.</a:t>
            </a:r>
          </a:p>
          <a:p>
            <a:pPr algn="just"/>
            <a:r>
              <a:rPr lang="ru-RU" sz="2200" i="1" dirty="0"/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25893928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val="2581428979"/>
              </p:ext>
            </p:extLst>
          </p:nvPr>
        </p:nvGraphicFramePr>
        <p:xfrm>
          <a:off x="80628" y="2088790"/>
          <a:ext cx="6588732" cy="66593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80628" y="1211627"/>
            <a:ext cx="664273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000" b="1" u="sng" dirty="0" smtClean="0"/>
              <a:t>Исполнение бюджета </a:t>
            </a:r>
            <a:r>
              <a:rPr lang="ru-RU" sz="2000" dirty="0" smtClean="0"/>
              <a:t>– </a:t>
            </a:r>
            <a:r>
              <a:rPr lang="ru-RU" sz="2000" dirty="0"/>
              <a:t>это этап бюджетного </a:t>
            </a:r>
            <a:r>
              <a:rPr lang="ru-RU" sz="2000" dirty="0" smtClean="0"/>
              <a:t>процесса, </a:t>
            </a:r>
            <a:r>
              <a:rPr lang="ru-RU" sz="2000" dirty="0"/>
              <a:t>который начинается </a:t>
            </a:r>
            <a:r>
              <a:rPr lang="ru-RU" sz="2000" dirty="0" smtClean="0"/>
              <a:t>с момента </a:t>
            </a:r>
            <a:r>
              <a:rPr lang="ru-RU" sz="2000" dirty="0"/>
              <a:t>утверждения решения о бюджете </a:t>
            </a:r>
            <a:r>
              <a:rPr lang="ru-RU" sz="2000" dirty="0" smtClean="0"/>
              <a:t>представительным органом </a:t>
            </a:r>
            <a:r>
              <a:rPr lang="ru-RU" sz="2000" dirty="0"/>
              <a:t>местного самоуправления и продолжается в </a:t>
            </a:r>
            <a:r>
              <a:rPr lang="ru-RU" sz="2000" dirty="0" smtClean="0"/>
              <a:t>течение финансового </a:t>
            </a:r>
            <a:r>
              <a:rPr lang="ru-RU" sz="2000" dirty="0"/>
              <a:t>года. Его содержание заключается в </a:t>
            </a:r>
            <a:r>
              <a:rPr lang="ru-RU" sz="2000" dirty="0" smtClean="0"/>
              <a:t>выполнении доходной </a:t>
            </a:r>
            <a:r>
              <a:rPr lang="ru-RU" sz="2000" dirty="0"/>
              <a:t>и расходной </a:t>
            </a:r>
            <a:r>
              <a:rPr lang="ru-RU" sz="2000" dirty="0" smtClean="0"/>
              <a:t>части бюджета.</a:t>
            </a:r>
            <a:endParaRPr lang="ru-RU" sz="2000" dirty="0"/>
          </a:p>
        </p:txBody>
      </p:sp>
      <p:sp>
        <p:nvSpPr>
          <p:cNvPr id="4" name="TextBox 3"/>
          <p:cNvSpPr txBox="1"/>
          <p:nvPr/>
        </p:nvSpPr>
        <p:spPr>
          <a:xfrm>
            <a:off x="575900" y="251520"/>
            <a:ext cx="593944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solidFill>
                  <a:srgbClr val="0000FF"/>
                </a:solidFill>
                <a:latin typeface="Arial Black" panose="020B0A04020102020204" pitchFamily="34" charset="0"/>
              </a:rPr>
              <a:t>Что такое исполнение бюджета?</a:t>
            </a:r>
            <a:endParaRPr lang="ru-RU" sz="2400" b="1" dirty="0">
              <a:solidFill>
                <a:srgbClr val="0000FF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235054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34634" y="60"/>
            <a:ext cx="658873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>
                <a:solidFill>
                  <a:srgbClr val="0000FF"/>
                </a:solidFill>
                <a:latin typeface="Arial Black" panose="020B0A04020102020204" pitchFamily="34" charset="0"/>
              </a:rPr>
              <a:t>Основные показатели социально-экономического </a:t>
            </a:r>
            <a:r>
              <a:rPr lang="ru-RU" dirty="0" smtClean="0">
                <a:solidFill>
                  <a:srgbClr val="0000FF"/>
                </a:solidFill>
                <a:latin typeface="Arial Black" panose="020B0A04020102020204" pitchFamily="34" charset="0"/>
              </a:rPr>
              <a:t>развития муниципального </a:t>
            </a:r>
            <a:r>
              <a:rPr lang="ru-RU" dirty="0">
                <a:solidFill>
                  <a:srgbClr val="0000FF"/>
                </a:solidFill>
                <a:latin typeface="Arial Black" panose="020B0A04020102020204" pitchFamily="34" charset="0"/>
              </a:rPr>
              <a:t>образования  Ейский район </a:t>
            </a:r>
            <a:r>
              <a:rPr lang="ru-RU" dirty="0" smtClean="0">
                <a:solidFill>
                  <a:srgbClr val="0000FF"/>
                </a:solidFill>
                <a:latin typeface="Arial Black" panose="020B0A04020102020204" pitchFamily="34" charset="0"/>
              </a:rPr>
              <a:t>за 2022 </a:t>
            </a:r>
            <a:r>
              <a:rPr lang="ru-RU" dirty="0">
                <a:solidFill>
                  <a:srgbClr val="0000FF"/>
                </a:solidFill>
                <a:latin typeface="Arial Black" panose="020B0A04020102020204" pitchFamily="34" charset="0"/>
              </a:rPr>
              <a:t>год </a:t>
            </a: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09644695"/>
              </p:ext>
            </p:extLst>
          </p:nvPr>
        </p:nvGraphicFramePr>
        <p:xfrm>
          <a:off x="154968" y="950864"/>
          <a:ext cx="6588732" cy="8126431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41404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8797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4807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2008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2008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2008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578396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240076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</a:rPr>
                        <a:t>№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094" marR="3094" marT="3094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</a:rPr>
                        <a:t>Наименование показателя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094" marR="3094" marT="3094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</a:rPr>
                        <a:t>Единица измерения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094" marR="3094" marT="3094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2021 год факт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094" marR="3094" marT="3094" marB="0" anchor="ctr"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2022 год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094" marR="3094" marT="3094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ru-RU" sz="900" u="none" strike="noStrike">
                          <a:effectLst/>
                        </a:rPr>
                        <a:t>Динамика к 2021 году, в %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094" marR="3094" marT="3094" marB="0" anchor="b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131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план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094" marR="3094" marT="309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факт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094" marR="3094" marT="3094" marB="0" anchor="ctr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131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1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094" marR="3094" marT="309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2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094" marR="3094" marT="309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3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094" marR="3094" marT="309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</a:rPr>
                        <a:t>4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094" marR="3094" marT="309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5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094" marR="3094" marT="309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6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094" marR="3094" marT="309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u="none" strike="noStrike">
                          <a:effectLst/>
                        </a:rPr>
                        <a:t>7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094" marR="3094" marT="3094" marB="0" anchor="b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7424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1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094" marR="3094" marT="3094" marB="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900" u="none" strike="noStrike" dirty="0">
                          <a:effectLst/>
                        </a:rPr>
                        <a:t>Среднегодовая численность постоянного населения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094" marR="3094" marT="309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тыс. чел.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094" marR="3094" marT="309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</a:rPr>
                        <a:t>134,803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094" marR="3094" marT="309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</a:rPr>
                        <a:t>134,306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094" marR="3094" marT="309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</a:rPr>
                        <a:t>134,624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094" marR="3094" marT="309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</a:rPr>
                        <a:t>99,9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094" marR="3094" marT="3094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041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2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094" marR="3094" marT="3094" marB="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900" u="none" strike="noStrike" dirty="0">
                          <a:effectLst/>
                        </a:rPr>
                        <a:t>Общий объем инвестиций крупных и средних организаций за счет всех источников финансирования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094" marR="3094" marT="309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млн. руб.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094" marR="3094" marT="309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</a:rPr>
                        <a:t>2045,8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094" marR="3094" marT="309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1960,0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094" marR="3094" marT="309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2031,0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094" marR="3094" marT="309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99,3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094" marR="3094" marT="3094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4849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3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094" marR="3094" marT="309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u="none" strike="noStrike">
                          <a:effectLst/>
                        </a:rPr>
                        <a:t>Количество субъектов малого и среднего предпринимательства, которым оказана государственная поддержка(консультационна)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094" marR="3094" marT="309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</a:rPr>
                        <a:t>ед.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094" marR="3094" marT="309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</a:rPr>
                        <a:t>480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094" marR="3094" marT="309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</a:rPr>
                        <a:t>480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094" marR="3094" marT="309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</a:rPr>
                        <a:t>480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094" marR="3094" marT="309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100,0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094" marR="3094" marT="3094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7105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4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094" marR="3094" marT="3094" marB="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900" u="none" strike="noStrike" dirty="0">
                          <a:effectLst/>
                        </a:rPr>
                        <a:t>Сальдированный финансовый результат (прибыль минус убыток) крупных и средних предприятий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094" marR="3094" marT="309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млн. руб.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094" marR="3094" marT="309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</a:rPr>
                        <a:t>3507,5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094" marR="3094" marT="309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</a:rPr>
                        <a:t>3954,0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094" marR="3094" marT="309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</a:rPr>
                        <a:t>3845,9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094" marR="3094" marT="309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109,6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094" marR="3094" marT="3094" marB="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6263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5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094" marR="3094" marT="3094" marB="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900" u="none" strike="noStrike">
                          <a:effectLst/>
                        </a:rPr>
                        <a:t>Прибыль прибыльных крупных и средних  организаций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094" marR="3094" marT="309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млн. руб.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094" marR="3094" marT="309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3925,4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094" marR="3094" marT="309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</a:rPr>
                        <a:t>4416,6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094" marR="3094" marT="309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</a:rPr>
                        <a:t>3914,4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094" marR="3094" marT="309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99,7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094" marR="3094" marT="3094" marB="0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6263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6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094" marR="3094" marT="309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u="none" strike="noStrike" dirty="0">
                          <a:effectLst/>
                        </a:rPr>
                        <a:t>Убытки убыточных крупных и средних организаций 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094" marR="3094" marT="309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млн. руб.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094" marR="3094" marT="309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417,9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094" marR="3094" marT="309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</a:rPr>
                        <a:t>462,5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094" marR="3094" marT="309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</a:rPr>
                        <a:t>68,5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094" marR="3094" marT="309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16,4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094" marR="3094" marT="3094" marB="0"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6263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7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094" marR="3094" marT="309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u="none" strike="noStrike">
                          <a:effectLst/>
                        </a:rPr>
                        <a:t>Удельный вес убыточных организаций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094" marR="3094" marT="309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%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3094" marR="3094" marT="309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20,5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094" marR="3094" marT="309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18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094" marR="3094" marT="309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</a:rPr>
                        <a:t>14,7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094" marR="3094" marT="309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71,7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094" marR="3094" marT="3094" marB="0" anchor="ctr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2139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8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094" marR="3094" marT="309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u="none" strike="noStrike" dirty="0">
                          <a:effectLst/>
                        </a:rPr>
                        <a:t>Численность безработных граждан, зарегистрированных в государственных учреждениях службы занятости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094" marR="3094" marT="309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чел.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094" marR="3094" marT="309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882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094" marR="3094" marT="309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</a:rPr>
                        <a:t>553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094" marR="3094" marT="309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441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094" marR="3094" marT="309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</a:rPr>
                        <a:t>50,0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094" marR="3094" marT="3094" marB="0" anchor="ctr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2846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9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094" marR="3094" marT="309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u="none" strike="noStrike">
                          <a:effectLst/>
                        </a:rPr>
                        <a:t>Уровень регистрируемой безработицы (на конец периода)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094" marR="3094" marT="309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%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3094" marR="3094" marT="309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1,3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094" marR="3094" marT="309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</a:rPr>
                        <a:t>0,8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094" marR="3094" marT="309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0,6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094" marR="3094" marT="309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46,2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094" marR="3094" marT="3094" marB="0" anchor="ctr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9748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10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094" marR="3094" marT="309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u="none" strike="noStrike" dirty="0">
                          <a:effectLst/>
                        </a:rPr>
                        <a:t>Фонд заработной </a:t>
                      </a:r>
                      <a:r>
                        <a:rPr lang="ru-RU" sz="900" u="none" strike="noStrike" dirty="0" smtClean="0">
                          <a:effectLst/>
                        </a:rPr>
                        <a:t>платы крупных </a:t>
                      </a:r>
                      <a:r>
                        <a:rPr lang="ru-RU" sz="900" u="none" strike="noStrike" dirty="0">
                          <a:effectLst/>
                        </a:rPr>
                        <a:t>и средних организаций 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094" marR="3094" marT="309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млн. руб.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094" marR="3094" marT="309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7 870,7  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094" marR="3094" marT="309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</a:rPr>
                        <a:t>8 818,00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094" marR="3094" marT="309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8 514,9  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094" marR="3094" marT="309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108,2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094" marR="3094" marT="3094" marB="0" anchor="ctr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2913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11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094" marR="3094" marT="309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u="none" strike="noStrike" dirty="0">
                          <a:effectLst/>
                        </a:rPr>
                        <a:t>Численность работающих  для расчета среднемесячной заработной платы крупных и средних организаций)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094" marR="3094" marT="309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тыс. чел.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094" marR="3094" marT="309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19,018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094" marR="3094" marT="309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18,69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094" marR="3094" marT="309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18,073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094" marR="3094" marT="309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</a:rPr>
                        <a:t>95,0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094" marR="3094" marT="3094" marB="0" anchor="ctr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5169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12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094" marR="3094" marT="309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u="none" strike="noStrike" dirty="0">
                          <a:effectLst/>
                        </a:rPr>
                        <a:t>Среднемесячная заработная плата  по крупным и средним организациям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094" marR="3094" marT="309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руб.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094" marR="3094" marT="309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34488,4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094" marR="3094" marT="309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39316,9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094" marR="3094" marT="309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39261,4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094" marR="3094" marT="309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</a:rPr>
                        <a:t>113,8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094" marR="3094" marT="3094" marB="0" anchor="ctr"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6330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13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094" marR="3094" marT="309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u="none" strike="noStrike" dirty="0">
                          <a:effectLst/>
                        </a:rPr>
                        <a:t>Доля населения с доходами ниже прожиточного минимума в % ко всему населению 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094" marR="3094" marT="309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%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094" marR="3094" marT="309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15,3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094" marR="3094" marT="309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</a:rPr>
                        <a:t>14,4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094" marR="3094" marT="309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14,4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094" marR="3094" marT="309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</a:rPr>
                        <a:t>94,1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094" marR="3094" marT="3094" marB="0" anchor="ctr"/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64665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14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094" marR="3094" marT="309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u="none" strike="noStrike" dirty="0">
                          <a:effectLst/>
                        </a:rPr>
                        <a:t>Объем отгруженных товаров собственного производства, выполненных работ и услуг собственными силами по чистым видам экономической деятельности (промышленное производство (объем отгруженной продукции) по крупным и средним организациям)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094" marR="3094" marT="309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млн. руб.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094" marR="3094" marT="309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3396,8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094" marR="3094" marT="309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</a:rPr>
                        <a:t>6235,3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094" marR="3094" marT="309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7148,3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094" marR="3094" marT="309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</a:rPr>
                        <a:t>210,4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094" marR="3094" marT="3094" marB="0" anchor="ctr"/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57308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15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094" marR="3094" marT="309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u="none" strike="noStrike" dirty="0">
                          <a:effectLst/>
                        </a:rPr>
                        <a:t>Объем отгруженной продукции собственного производства, выполненных работ и услуг собственными силами по чистым видам экономической деятельности по крупным и средним организациям 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094" marR="3094" marT="309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тыс. руб.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094" marR="3094" marT="309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8366700,0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094" marR="3094" marT="309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</a:rPr>
                        <a:t>8509600,0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094" marR="3094" marT="309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8438000,0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094" marR="3094" marT="309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</a:rPr>
                        <a:t>100,9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094" marR="3094" marT="3094" marB="0" anchor="ctr"/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38721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16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094" marR="3094" marT="309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u="none" strike="noStrike" dirty="0">
                          <a:effectLst/>
                        </a:rPr>
                        <a:t>Оборот розничной торговли по крупным и средним организациям всех видов деятельности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094" marR="3094" marT="309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тыс. руб.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094" marR="3094" marT="309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11 783 097,0  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094" marR="3094" marT="309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13 668 000,0  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094" marR="3094" marT="309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</a:rPr>
                        <a:t>12 850 500,0  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094" marR="3094" marT="309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</a:rPr>
                        <a:t>109,1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094" marR="3094" marT="3094" marB="0" anchor="ctr"/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59864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17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094" marR="3094" marT="309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u="none" strike="noStrike" dirty="0">
                          <a:effectLst/>
                        </a:rPr>
                        <a:t>Объем отгруженной продукции, выполненных услуг собственными силами по хозяйственным видам экономической деятельности по крупным и средним организациям курортно-туристского комплекса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094" marR="3094" marT="309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тыс. руб.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094" marR="3094" marT="309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226 683,4  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094" marR="3094" marT="309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227 000,0  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094" marR="3094" marT="309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</a:rPr>
                        <a:t>228 343,5  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094" marR="3094" marT="309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</a:rPr>
                        <a:t>100,7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094" marR="3094" marT="3094" marB="0" anchor="ctr"/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24394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18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094" marR="3094" marT="309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u="none" strike="noStrike" dirty="0">
                          <a:effectLst/>
                        </a:rPr>
                        <a:t>Численность населения в возрасте от 1 до 6 лет (за исключением школьников)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094" marR="3094" marT="309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человек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094" marR="3094" marT="309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6884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094" marR="3094" marT="309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6884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094" marR="3094" marT="309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</a:rPr>
                        <a:t>6577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094" marR="3094" marT="309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</a:rPr>
                        <a:t>95,5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094" marR="3094" marT="3094" marB="0" anchor="ctr"/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32526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19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094" marR="3094" marT="309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u="none" strike="noStrike" dirty="0">
                          <a:effectLst/>
                        </a:rPr>
                        <a:t>Среднегодовое количество обучающихся в муниципальных общеобразовательных организациях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094" marR="3094" marT="309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человек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094" marR="3094" marT="309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12 682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094" marR="3094" marT="309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12 852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094" marR="3094" marT="309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</a:rPr>
                        <a:t>12 683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094" marR="3094" marT="309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</a:rPr>
                        <a:t>100,0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094" marR="3094" marT="3094" marB="0" anchor="ctr"/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24394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20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094" marR="3094" marT="309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u="none" strike="noStrike" dirty="0">
                          <a:effectLst/>
                        </a:rPr>
                        <a:t>Среднегодовое количество воспитанников в дошкольных образовательных организациях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094" marR="3094" marT="309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человек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094" marR="3094" marT="309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4982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094" marR="3094" marT="309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4 986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094" marR="3094" marT="309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</a:rPr>
                        <a:t>4931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094" marR="3094" marT="309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99,0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094" marR="3094" marT="3094" marB="0" anchor="ctr"/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15256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21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094" marR="3094" marT="309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u="none" strike="noStrike" dirty="0">
                          <a:effectLst/>
                        </a:rPr>
                        <a:t>Детские дошкольные учреждения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094" marR="3094" marT="309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мест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094" marR="3094" marT="309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6003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094" marR="3094" marT="309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6003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094" marR="3094" marT="309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</a:rPr>
                        <a:t>6003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094" marR="3094" marT="309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</a:rPr>
                        <a:t>100,0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094" marR="3094" marT="3094" marB="0" anchor="ctr"/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  <a:tr h="40658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22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094" marR="3094" marT="309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u="none" strike="noStrike" dirty="0">
                          <a:effectLst/>
                        </a:rPr>
                        <a:t>Среднемесячная номинальная начисленная заработная плата работников муниципальных общеобразовательных учреждений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094" marR="3094" marT="309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руб.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094" marR="3094" marT="309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37331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094" marR="3094" marT="309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37700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094" marR="3094" marT="309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</a:rPr>
                        <a:t>41664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094" marR="3094" marT="309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</a:rPr>
                        <a:t>111,6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094" marR="3094" marT="3094" marB="0" anchor="ctr"/>
                </a:tc>
                <a:extLst>
                  <a:ext uri="{0D108BD9-81ED-4DB2-BD59-A6C34878D82A}">
                    <a16:rowId xmlns:a16="http://schemas.microsoft.com/office/drawing/2014/main" val="10024"/>
                  </a:ext>
                </a:extLst>
              </a:tr>
              <a:tr h="40658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23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094" marR="3094" marT="309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u="none" strike="noStrike" dirty="0">
                          <a:effectLst/>
                        </a:rPr>
                        <a:t>Среднемесячная номинальная начисленная заработная плата работников муниципальных дошкольных образовательных учреждений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094" marR="3094" marT="309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руб.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094" marR="3094" marT="309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32822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094" marR="3094" marT="309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36555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094" marR="3094" marT="309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</a:rPr>
                        <a:t>36447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094" marR="3094" marT="309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</a:rPr>
                        <a:t>111,0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094" marR="3094" marT="3094" marB="0" anchor="ctr"/>
                </a:tc>
                <a:extLst>
                  <a:ext uri="{0D108BD9-81ED-4DB2-BD59-A6C34878D82A}">
                    <a16:rowId xmlns:a16="http://schemas.microsoft.com/office/drawing/2014/main" val="1002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433363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04664" y="39772"/>
            <a:ext cx="610267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>
                <a:solidFill>
                  <a:srgbClr val="0000FF"/>
                </a:solidFill>
                <a:latin typeface="Arial Black" panose="020B0A04020102020204" pitchFamily="34" charset="0"/>
              </a:rPr>
              <a:t>Основные показатели исполнения районного бюджета за </a:t>
            </a:r>
            <a:r>
              <a:rPr lang="ru-RU" sz="2000" dirty="0" smtClean="0">
                <a:solidFill>
                  <a:srgbClr val="0000FF"/>
                </a:solidFill>
                <a:latin typeface="Arial Black" panose="020B0A04020102020204" pitchFamily="34" charset="0"/>
              </a:rPr>
              <a:t>2022</a:t>
            </a:r>
            <a:endParaRPr lang="ru-RU" sz="2000" dirty="0">
              <a:solidFill>
                <a:srgbClr val="0000FF"/>
              </a:solidFill>
              <a:latin typeface="Arial Black" panose="020B0A04020102020204" pitchFamily="34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28575878"/>
              </p:ext>
            </p:extLst>
          </p:nvPr>
        </p:nvGraphicFramePr>
        <p:xfrm>
          <a:off x="179639" y="899592"/>
          <a:ext cx="6552727" cy="3465408"/>
        </p:xfrm>
        <a:graphic>
          <a:graphicData uri="http://schemas.openxmlformats.org/drawingml/2006/table">
            <a:tbl>
              <a:tblPr>
                <a:tableStyleId>{3C2FFA5D-87B4-456A-9821-1D502468CF0F}</a:tableStyleId>
              </a:tblPr>
              <a:tblGrid>
                <a:gridCol w="138307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0415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5115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1080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9393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0960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708060"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показателя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12700" marB="0" anchor="ctr"/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2021 год (отчет)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12700" marB="0" anchor="ctr"/>
                </a:tc>
                <a:tc gridSpan="3">
                  <a:txBody>
                    <a:bodyPr/>
                    <a:lstStyle/>
                    <a:p>
                      <a:pPr algn="ctr" rtl="0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 год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1270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Динамика к 2021 году, %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12700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6409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Утвержденные плановые показатели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1270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Исполнено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1270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 исполнения к плановым показателям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12700" marB="0" anchor="ctr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2060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Доходы, всего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12700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2601,7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12700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2823,4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12700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2966,2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12700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105,1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12700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114,0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12700" marB="0" anchor="b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0040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Налоговые и неналоговые доходы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12700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1012,0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12700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992,9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12700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1161,1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12700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116,9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12700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114,7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12700" marB="0" anchor="b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69612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Безвозмездные поступления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12700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1589,7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12700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1830,5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12700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1805,1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12700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98,6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12700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113,5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12700" marB="0" anchor="b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51192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Расходы, всего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12700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2489,3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12700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3010,2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12700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2939,2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12700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97,6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12700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118,1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12700" marB="0" anchor="b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13080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Дефицит (-),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l" rtl="0" fontAlgn="b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Профицит (+)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12700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112,4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12700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-186,8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12700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27,0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12700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12700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12700" marB="0" anchor="b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5517232" y="562992"/>
            <a:ext cx="11528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latin typeface="Monotype Corsiva" panose="03010101010201010101" pitchFamily="66" charset="0"/>
              </a:rPr>
              <a:t>млн рублей</a:t>
            </a:r>
            <a:endParaRPr lang="ru-RU" dirty="0">
              <a:latin typeface="Monotype Corsiva" panose="03010101010201010101" pitchFamily="66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91779" y="4427984"/>
            <a:ext cx="65662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rgbClr val="0000FF"/>
                </a:solidFill>
                <a:latin typeface="Arial Black" panose="020B0A04020102020204" pitchFamily="34" charset="0"/>
              </a:rPr>
              <a:t>Источники финансирования дефицита бюджета</a:t>
            </a:r>
            <a:endParaRPr lang="ru-RU" b="1" dirty="0">
              <a:solidFill>
                <a:srgbClr val="0000FF"/>
              </a:solidFill>
              <a:latin typeface="Arial Black" panose="020B0A04020102020204" pitchFamily="34" charset="0"/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620688" y="4814446"/>
            <a:ext cx="5760640" cy="837674"/>
          </a:xfrm>
          <a:prstGeom prst="round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Источники финансирования дефицита бюджета, всего:</a:t>
            </a:r>
          </a:p>
          <a:p>
            <a:pPr algn="ctr"/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27,0 млн рублей</a:t>
            </a:r>
            <a:endParaRPr lang="ru-RU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172892" y="5796136"/>
            <a:ext cx="3283110" cy="1008112"/>
          </a:xfrm>
          <a:prstGeom prst="round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27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Погашение бюджетами муниципальных районов кредитов от кредитных организаций</a:t>
            </a:r>
          </a:p>
          <a:p>
            <a:pPr algn="ctr"/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41,3 млн рублей</a:t>
            </a:r>
            <a:endParaRPr lang="ru-RU" sz="1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172892" y="6948264"/>
            <a:ext cx="3283110" cy="914400"/>
          </a:xfrm>
          <a:prstGeom prst="round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Предоставление бюджетных кредитов из бюджетов муниципальных районов</a:t>
            </a:r>
          </a:p>
          <a:p>
            <a:pPr algn="ctr"/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10,0 млн рублей</a:t>
            </a:r>
            <a:endParaRPr lang="ru-RU" sz="1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172892" y="7984976"/>
            <a:ext cx="3283110" cy="914400"/>
          </a:xfrm>
          <a:prstGeom prst="round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Увеличение прочих остатков денежных средств бюджета</a:t>
            </a:r>
          </a:p>
          <a:p>
            <a:pPr algn="ctr"/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муниципального района</a:t>
            </a:r>
          </a:p>
          <a:p>
            <a:pPr algn="ctr"/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3064,5 млн  рублей</a:t>
            </a:r>
            <a:endParaRPr lang="ru-RU" sz="1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3645024" y="5796136"/>
            <a:ext cx="3076384" cy="1008112"/>
          </a:xfrm>
          <a:prstGeom prst="round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27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Привлечение кредитов из других 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бюджетов бюджетной системы РФ</a:t>
            </a:r>
          </a:p>
          <a:p>
            <a:pPr algn="ctr"/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41,3 млн  рублей</a:t>
            </a:r>
            <a:endParaRPr lang="ru-RU" sz="1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3645024" y="6948264"/>
            <a:ext cx="3076384" cy="914400"/>
          </a:xfrm>
          <a:prstGeom prst="round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27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Возврат бюджетных кредитов, предоставленных другим бюджетам бюджетной 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системы</a:t>
            </a:r>
          </a:p>
          <a:p>
            <a:pPr algn="ctr"/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1,6 млн  рублей</a:t>
            </a:r>
            <a:endParaRPr lang="ru-RU" sz="1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3645024" y="7984976"/>
            <a:ext cx="3076384" cy="914400"/>
          </a:xfrm>
          <a:prstGeom prst="round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08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Уменьшение прочих остатков денежных средств бюджетами муниципального района</a:t>
            </a:r>
          </a:p>
          <a:p>
            <a:pPr algn="ctr"/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3045,9 млн рублей</a:t>
            </a:r>
            <a:endParaRPr lang="ru-RU" sz="1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7" name="Прямая со стрелкой 16"/>
          <p:cNvCxnSpPr/>
          <p:nvPr/>
        </p:nvCxnSpPr>
        <p:spPr>
          <a:xfrm flipV="1">
            <a:off x="1814447" y="5657820"/>
            <a:ext cx="0" cy="14401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единительная линия 20"/>
          <p:cNvCxnSpPr>
            <a:stCxn id="9" idx="2"/>
            <a:endCxn id="10" idx="0"/>
          </p:cNvCxnSpPr>
          <p:nvPr/>
        </p:nvCxnSpPr>
        <p:spPr>
          <a:xfrm>
            <a:off x="1814447" y="6804248"/>
            <a:ext cx="0" cy="14401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единительная линия 24"/>
          <p:cNvCxnSpPr>
            <a:stCxn id="10" idx="2"/>
            <a:endCxn id="12" idx="0"/>
          </p:cNvCxnSpPr>
          <p:nvPr/>
        </p:nvCxnSpPr>
        <p:spPr>
          <a:xfrm>
            <a:off x="1814447" y="7862664"/>
            <a:ext cx="0" cy="12231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Прямая соединительная линия 28"/>
          <p:cNvCxnSpPr>
            <a:stCxn id="12" idx="3"/>
            <a:endCxn id="15" idx="1"/>
          </p:cNvCxnSpPr>
          <p:nvPr/>
        </p:nvCxnSpPr>
        <p:spPr>
          <a:xfrm>
            <a:off x="3456002" y="8442176"/>
            <a:ext cx="18902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Прямая соединительная линия 32"/>
          <p:cNvCxnSpPr>
            <a:stCxn id="13" idx="2"/>
            <a:endCxn id="14" idx="0"/>
          </p:cNvCxnSpPr>
          <p:nvPr/>
        </p:nvCxnSpPr>
        <p:spPr>
          <a:xfrm>
            <a:off x="5183216" y="6804248"/>
            <a:ext cx="0" cy="14401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Прямая соединительная линия 35"/>
          <p:cNvCxnSpPr>
            <a:stCxn id="14" idx="2"/>
            <a:endCxn id="15" idx="0"/>
          </p:cNvCxnSpPr>
          <p:nvPr/>
        </p:nvCxnSpPr>
        <p:spPr>
          <a:xfrm>
            <a:off x="5183216" y="7862664"/>
            <a:ext cx="0" cy="12231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Прямая со стрелкой 38"/>
          <p:cNvCxnSpPr>
            <a:stCxn id="13" idx="0"/>
          </p:cNvCxnSpPr>
          <p:nvPr/>
        </p:nvCxnSpPr>
        <p:spPr>
          <a:xfrm flipV="1">
            <a:off x="5183216" y="5652120"/>
            <a:ext cx="0" cy="14401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879173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4674" y="107504"/>
            <a:ext cx="662473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/>
            <a:r>
              <a:rPr lang="ru-RU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Консолидированный бюджет муниципального образования </a:t>
            </a:r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это районный бюджет и свод бюджетов сельских поселений, входящих в состав муниципального образования (без учета межбюджетных трансфертов между этими бюджетами</a:t>
            </a:r>
            <a:r>
              <a:rPr lang="ru-RU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  <a:endParaRPr lang="ru-RU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Диаграмма 4"/>
          <p:cNvGraphicFramePr/>
          <p:nvPr>
            <p:extLst>
              <p:ext uri="{D42A27DB-BD31-4B8C-83A1-F6EECF244321}">
                <p14:modId xmlns:p14="http://schemas.microsoft.com/office/powerpoint/2010/main" val="508137810"/>
              </p:ext>
            </p:extLst>
          </p:nvPr>
        </p:nvGraphicFramePr>
        <p:xfrm>
          <a:off x="120678" y="1307833"/>
          <a:ext cx="6552728" cy="320250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4509120" y="3785523"/>
            <a:ext cx="145424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 smtClean="0">
                <a:latin typeface="Monotype Corsiva" panose="03010101010201010101" pitchFamily="66" charset="0"/>
              </a:rPr>
              <a:t>2963,9 млн. рублей</a:t>
            </a:r>
            <a:endParaRPr lang="ru-RU" sz="1400" b="1" dirty="0">
              <a:latin typeface="Monotype Corsiva" panose="03010101010201010101" pitchFamily="66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365104" y="3278158"/>
            <a:ext cx="145424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 smtClean="0">
                <a:latin typeface="Monotype Corsiva" panose="03010101010201010101" pitchFamily="66" charset="0"/>
              </a:rPr>
              <a:t>2874,9 млн. рублей</a:t>
            </a:r>
            <a:endParaRPr lang="ru-RU" sz="1400" b="1" dirty="0">
              <a:latin typeface="Monotype Corsiva" panose="03010101010201010101" pitchFamily="66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013176" y="2755707"/>
            <a:ext cx="145424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 smtClean="0">
                <a:latin typeface="Monotype Corsiva" panose="03010101010201010101" pitchFamily="66" charset="0"/>
              </a:rPr>
              <a:t>3383,9 млн. рублей</a:t>
            </a:r>
            <a:endParaRPr lang="ru-RU" sz="1400" b="1" dirty="0">
              <a:latin typeface="Monotype Corsiva" panose="03010101010201010101" pitchFamily="66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309978" y="2325951"/>
            <a:ext cx="16562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latin typeface="Monotype Corsiva" panose="03010101010201010101" pitchFamily="66" charset="0"/>
              </a:rPr>
              <a:t>3618,6 млн. рублей </a:t>
            </a:r>
            <a:endParaRPr lang="ru-RU" sz="1400" b="1" dirty="0">
              <a:latin typeface="Monotype Corsiva" panose="03010101010201010101" pitchFamily="66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728051" y="1734191"/>
            <a:ext cx="98135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400" b="1" dirty="0" smtClean="0">
                <a:latin typeface="Monotype Corsiva" panose="03010101010201010101" pitchFamily="66" charset="0"/>
              </a:rPr>
              <a:t>3923,3 </a:t>
            </a:r>
          </a:p>
          <a:p>
            <a:pPr algn="ctr"/>
            <a:r>
              <a:rPr lang="ru-RU" sz="1400" b="1" dirty="0" smtClean="0">
                <a:latin typeface="Monotype Corsiva" panose="03010101010201010101" pitchFamily="66" charset="0"/>
              </a:rPr>
              <a:t>млн. рублей</a:t>
            </a:r>
            <a:endParaRPr lang="ru-RU" sz="1400" b="1" dirty="0">
              <a:latin typeface="Monotype Corsiva" panose="03010101010201010101" pitchFamily="66" charset="0"/>
            </a:endParaRPr>
          </a:p>
        </p:txBody>
      </p:sp>
      <p:graphicFrame>
        <p:nvGraphicFramePr>
          <p:cNvPr id="14" name="Диаграмма 13"/>
          <p:cNvGraphicFramePr/>
          <p:nvPr>
            <p:extLst>
              <p:ext uri="{D42A27DB-BD31-4B8C-83A1-F6EECF244321}">
                <p14:modId xmlns:p14="http://schemas.microsoft.com/office/powerpoint/2010/main" val="1496887105"/>
              </p:ext>
            </p:extLst>
          </p:nvPr>
        </p:nvGraphicFramePr>
        <p:xfrm>
          <a:off x="0" y="4932040"/>
          <a:ext cx="6858000" cy="33843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5000929" y="7590164"/>
            <a:ext cx="145424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 smtClean="0">
                <a:latin typeface="Monotype Corsiva" panose="03010101010201010101" pitchFamily="66" charset="0"/>
              </a:rPr>
              <a:t>2962,1 млн. рублей</a:t>
            </a:r>
            <a:endParaRPr lang="ru-RU" sz="1400" b="1" dirty="0">
              <a:latin typeface="Monotype Corsiva" panose="03010101010201010101" pitchFamily="66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982407" y="7026363"/>
            <a:ext cx="145424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 smtClean="0">
                <a:latin typeface="Monotype Corsiva" panose="03010101010201010101" pitchFamily="66" charset="0"/>
              </a:rPr>
              <a:t>2940,0 млн. рублей</a:t>
            </a:r>
            <a:endParaRPr lang="ru-RU" sz="1400" b="1" dirty="0">
              <a:latin typeface="Monotype Corsiva" panose="03010101010201010101" pitchFamily="66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445224" y="6516215"/>
            <a:ext cx="197238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latin typeface="Monotype Corsiva" panose="03010101010201010101" pitchFamily="66" charset="0"/>
              </a:rPr>
              <a:t>3279,3 млн. рублей</a:t>
            </a:r>
            <a:endParaRPr lang="ru-RU" sz="1400" b="1" dirty="0">
              <a:latin typeface="Monotype Corsiva" panose="03010101010201010101" pitchFamily="66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728051" y="6012160"/>
            <a:ext cx="102143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400" b="1" dirty="0" smtClean="0">
                <a:latin typeface="Monotype Corsiva" panose="03010101010201010101" pitchFamily="66" charset="0"/>
              </a:rPr>
              <a:t>3490,8</a:t>
            </a:r>
          </a:p>
          <a:p>
            <a:pPr algn="ctr"/>
            <a:r>
              <a:rPr lang="ru-RU" sz="1400" b="1" dirty="0" smtClean="0">
                <a:latin typeface="Monotype Corsiva" panose="03010101010201010101" pitchFamily="66" charset="0"/>
              </a:rPr>
              <a:t> млн. рублей</a:t>
            </a:r>
            <a:endParaRPr lang="ru-RU" sz="1400" b="1" dirty="0">
              <a:latin typeface="Monotype Corsiva" panose="03010101010201010101" pitchFamily="66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315314" y="5229944"/>
            <a:ext cx="145424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 smtClean="0">
                <a:latin typeface="Monotype Corsiva" panose="03010101010201010101" pitchFamily="66" charset="0"/>
              </a:rPr>
              <a:t>3871,2 млн. рублей</a:t>
            </a:r>
            <a:endParaRPr lang="ru-RU" sz="1400" b="1" dirty="0">
              <a:latin typeface="Monotype Corsiva" panose="03010101010201010101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478892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4589" y="1"/>
            <a:ext cx="618149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000" b="1" dirty="0">
                <a:solidFill>
                  <a:srgbClr val="0000FF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Объем финансовой помощи поселениям</a:t>
            </a:r>
          </a:p>
          <a:p>
            <a:pPr algn="ctr"/>
            <a:r>
              <a:rPr lang="ru-RU" sz="2000" b="1" dirty="0">
                <a:solidFill>
                  <a:srgbClr val="0000FF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 из районного бюджета</a:t>
            </a:r>
          </a:p>
        </p:txBody>
      </p:sp>
      <p:graphicFrame>
        <p:nvGraphicFramePr>
          <p:cNvPr id="3" name="Схема 2"/>
          <p:cNvGraphicFramePr/>
          <p:nvPr>
            <p:extLst>
              <p:ext uri="{D42A27DB-BD31-4B8C-83A1-F6EECF244321}">
                <p14:modId xmlns:p14="http://schemas.microsoft.com/office/powerpoint/2010/main" val="2372922100"/>
              </p:ext>
            </p:extLst>
          </p:nvPr>
        </p:nvGraphicFramePr>
        <p:xfrm>
          <a:off x="116632" y="683568"/>
          <a:ext cx="6569456" cy="59046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8" cstate="email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0" b="89816" l="2000" r="944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96752" y="5951446"/>
            <a:ext cx="4968552" cy="31902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152685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55132523"/>
              </p:ext>
            </p:extLst>
          </p:nvPr>
        </p:nvGraphicFramePr>
        <p:xfrm>
          <a:off x="116632" y="683568"/>
          <a:ext cx="6624735" cy="8329819"/>
        </p:xfrm>
        <a:graphic>
          <a:graphicData uri="http://schemas.openxmlformats.org/drawingml/2006/table">
            <a:tbl>
              <a:tblPr>
                <a:tableStyleId>{3C2FFA5D-87B4-456A-9821-1D502468CF0F}</a:tableStyleId>
              </a:tblPr>
              <a:tblGrid>
                <a:gridCol w="3600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3655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1171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4397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0815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5008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582957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542046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544603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544603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142313"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 dirty="0">
                          <a:effectLst/>
                        </a:rPr>
                        <a:t>№ п/п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469" marR="6469" marT="6469" marB="0" anchor="ctr"/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 dirty="0">
                          <a:effectLst/>
                        </a:rPr>
                        <a:t>Наименование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469" marR="6469" marT="6469" marB="0" anchor="ctr"/>
                </a:tc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ru-RU" sz="900" u="none" strike="noStrike" dirty="0">
                          <a:effectLst/>
                        </a:rPr>
                        <a:t>2021 год (отчет)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469" marR="6469" marT="6469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 rtl="0" fontAlgn="ctr"/>
                      <a:r>
                        <a:rPr lang="ru-RU" sz="900" u="none" strike="noStrike" dirty="0">
                          <a:effectLst/>
                        </a:rPr>
                        <a:t>2022 год 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469" marR="6469" marT="6469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Динамика к 2021 году, %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469" marR="6469" marT="6469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5852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всего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469" marR="6469" marT="6469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 dirty="0">
                          <a:effectLst/>
                        </a:rPr>
                        <a:t>уд. вес в общем объеме, %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469" marR="6469" marT="6469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 dirty="0">
                          <a:effectLst/>
                        </a:rPr>
                        <a:t>Уточненная сводная бюджетная роспись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469" marR="6469" marT="6469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 dirty="0">
                          <a:effectLst/>
                        </a:rPr>
                        <a:t>уд. вес в общем объеме, %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469" marR="6469" marT="6469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 dirty="0">
                          <a:effectLst/>
                        </a:rPr>
                        <a:t>Исполнено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469" marR="6469" marT="6469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 dirty="0">
                          <a:effectLst/>
                        </a:rPr>
                        <a:t>уд. вес в общем объеме, %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469" marR="6469" marT="6469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</a:rPr>
                        <a:t>% исполнения к уточненной сводной бюджетной росписи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469" marR="6469" marT="6469" marB="0" anchor="b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9376"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РАСХОДЫ ВСЕГО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469" marR="6469" marT="6469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 2 489 257,0   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469" marR="6469" marT="6469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   100,0   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469" marR="6469" marT="6469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 3 010 264,1   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469" marR="6469" marT="6469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         100,0   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469" marR="6469" marT="6469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 2 939 162,3   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469" marR="6469" marT="6469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 dirty="0">
                          <a:effectLst/>
                        </a:rPr>
                        <a:t>     100,0   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469" marR="6469" marT="646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</a:rPr>
                        <a:t>97,6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469" marR="6469" marT="6469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</a:rPr>
                        <a:t>118,1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469" marR="6469" marT="6469" marB="0" anchor="b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29376">
                <a:tc gridSpan="10"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 dirty="0">
                          <a:effectLst/>
                        </a:rPr>
                        <a:t>в том числе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469" marR="6469" marT="6469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1096"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 dirty="0">
                          <a:effectLst/>
                        </a:rPr>
                        <a:t>Расходы в рамках муниципальных программ</a:t>
                      </a:r>
                      <a:endParaRPr lang="ru-RU" sz="800" b="1" i="1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469" marR="6469" marT="6469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 2 350 808,8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469" marR="6469" marT="6469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 dirty="0">
                          <a:effectLst/>
                        </a:rPr>
                        <a:t>     94,4  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469" marR="6469" marT="6469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 2 834 188,7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469" marR="6469" marT="6469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           94,2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469" marR="6469" marT="6469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 2 770 542,6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469" marR="6469" marT="6469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       94,3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469" marR="6469" marT="6469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 dirty="0">
                          <a:effectLst/>
                        </a:rPr>
                        <a:t>97,8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469" marR="6469" marT="6469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 dirty="0">
                          <a:effectLst/>
                        </a:rPr>
                        <a:t>117,9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469" marR="6469" marT="6469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29376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1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469" marR="6469" marT="6469" marB="0" anchor="ctr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u="none" strike="noStrike" dirty="0">
                          <a:effectLst/>
                        </a:rPr>
                        <a:t>Развитие образования 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469" marR="6469" marT="6469" marB="0" anchor="b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 1 556 232,1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469" marR="6469" marT="6469" marB="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800" u="none" strike="noStrike">
                          <a:effectLst/>
                        </a:rPr>
                        <a:t>     62,5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469" marR="6469" marT="6469" marB="0" anchor="b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 1 807 887,0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469" marR="6469" marT="6469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           60,1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469" marR="6469" marT="6469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 1 794 720,8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469" marR="6469" marT="6469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       61,1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469" marR="6469" marT="6469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 dirty="0">
                          <a:effectLst/>
                        </a:rPr>
                        <a:t>99,3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469" marR="6469" marT="6469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115,3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469" marR="6469" marT="6469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29376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2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469" marR="6469" marT="6469" marB="0" anchor="ctr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u="none" strike="noStrike" dirty="0">
                          <a:effectLst/>
                        </a:rPr>
                        <a:t>Социальная поддержка граждан 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469" marR="6469" marT="6469" marB="0" anchor="b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      63 734,3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469" marR="6469" marT="6469" marB="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800" u="none" strike="noStrike">
                          <a:effectLst/>
                        </a:rPr>
                        <a:t>       2,6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469" marR="6469" marT="6469" marB="0" anchor="b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      73 158,3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469" marR="6469" marT="6469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             2,4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469" marR="6469" marT="6469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      71 117,4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469" marR="6469" marT="6469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         2,4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469" marR="6469" marT="6469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97,2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469" marR="6469" marT="6469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 dirty="0">
                          <a:effectLst/>
                        </a:rPr>
                        <a:t>111,6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469" marR="6469" marT="6469" marB="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29376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3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469" marR="6469" marT="6469" marB="0" anchor="ctr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u="none" strike="noStrike" dirty="0">
                          <a:effectLst/>
                        </a:rPr>
                        <a:t>Дети Ейского района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469" marR="6469" marT="6469" marB="0" anchor="b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      54 267,3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469" marR="6469" marT="6469" marB="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800" u="none" strike="noStrike">
                          <a:effectLst/>
                        </a:rPr>
                        <a:t>       2,2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469" marR="6469" marT="6469" marB="0" anchor="b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      72 837,8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469" marR="6469" marT="6469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             2,4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469" marR="6469" marT="6469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      72 073,4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469" marR="6469" marT="6469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         2,5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469" marR="6469" marT="6469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 dirty="0">
                          <a:effectLst/>
                        </a:rPr>
                        <a:t>99,0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469" marR="6469" marT="6469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 dirty="0">
                          <a:effectLst/>
                        </a:rPr>
                        <a:t>132,8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469" marR="6469" marT="6469" marB="0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7564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4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469" marR="6469" marT="6469" marB="0" anchor="ctr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u="none" strike="noStrike" dirty="0">
                          <a:effectLst/>
                        </a:rPr>
                        <a:t>Комплексное и устойчивое развитие Ейского района в сфере строительства и архитектуры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469" marR="6469" marT="6469" marB="0" anchor="b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        6 794,1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469" marR="6469" marT="6469" marB="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800" u="none" strike="noStrike">
                          <a:effectLst/>
                        </a:rPr>
                        <a:t>       0,3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469" marR="6469" marT="6469" marB="0" anchor="b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        8 198,7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469" marR="6469" marT="6469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             0,3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469" marR="6469" marT="6469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        8 122,9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469" marR="6469" marT="6469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         0,3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469" marR="6469" marT="6469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 dirty="0">
                          <a:effectLst/>
                        </a:rPr>
                        <a:t>99,1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469" marR="6469" marT="6469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 dirty="0">
                          <a:effectLst/>
                        </a:rPr>
                        <a:t>119,6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469" marR="6469" marT="6469" marB="0"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29376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5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469" marR="6469" marT="6469" marB="0" anchor="ctr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u="none" strike="noStrike" dirty="0">
                          <a:effectLst/>
                        </a:rPr>
                        <a:t>Обеспечение безопасности населения 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469" marR="6469" marT="6469" marB="0" anchor="b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      59 627,3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469" marR="6469" marT="6469" marB="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800" u="none" strike="noStrike">
                          <a:effectLst/>
                        </a:rPr>
                        <a:t>       2,4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469" marR="6469" marT="6469" marB="0" anchor="b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      79 233,2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469" marR="6469" marT="6469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             2,6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469" marR="6469" marT="6469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      77 982,0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469" marR="6469" marT="6469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         2,7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469" marR="6469" marT="6469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 dirty="0">
                          <a:effectLst/>
                        </a:rPr>
                        <a:t>98,4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469" marR="6469" marT="6469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 dirty="0">
                          <a:effectLst/>
                        </a:rPr>
                        <a:t>130,8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469" marR="6469" marT="6469" marB="0" anchor="ctr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29376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6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469" marR="6469" marT="6469" marB="0" anchor="ctr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u="none" strike="noStrike" dirty="0">
                          <a:effectLst/>
                        </a:rPr>
                        <a:t>Развитие культуры 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469" marR="6469" marT="6469" marB="0" anchor="b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    158 166,9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469" marR="6469" marT="6469" marB="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800" u="none" strike="noStrike">
                          <a:effectLst/>
                        </a:rPr>
                        <a:t>       6,4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469" marR="6469" marT="6469" marB="0" anchor="b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    166 364,2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469" marR="6469" marT="6469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             5,5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469" marR="6469" marT="6469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    166 122,3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469" marR="6469" marT="6469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         5,7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469" marR="6469" marT="6469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 dirty="0">
                          <a:effectLst/>
                        </a:rPr>
                        <a:t>99,9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469" marR="6469" marT="6469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105,0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469" marR="6469" marT="6469" marB="0" anchor="ctr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00533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7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469" marR="6469" marT="6469" marB="0" anchor="ctr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u="none" strike="noStrike" dirty="0">
                          <a:effectLst/>
                        </a:rPr>
                        <a:t>Развитие санаторно-курортного и туристского комплекса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469" marR="6469" marT="6469" marB="0" anchor="b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           161,1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469" marR="6469" marT="6469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       0,0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469" marR="6469" marT="6469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           100,0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469" marR="6469" marT="6469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             0,0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469" marR="6469" marT="6469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             99,2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469" marR="6469" marT="6469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         0,0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469" marR="6469" marT="6469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 dirty="0">
                          <a:effectLst/>
                        </a:rPr>
                        <a:t>99,2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469" marR="6469" marT="6469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 dirty="0">
                          <a:effectLst/>
                        </a:rPr>
                        <a:t>61,6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469" marR="6469" marT="6469" marB="0" anchor="ctr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00533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8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469" marR="6469" marT="6469" marB="0" anchor="ctr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u="none" strike="noStrike" dirty="0">
                          <a:effectLst/>
                        </a:rPr>
                        <a:t>Развитие физической культуры и спорта 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469" marR="6469" marT="6469" marB="0" anchor="b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    149 886,4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469" marR="6469" marT="6469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       6,0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469" marR="6469" marT="6469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    318 309,8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469" marR="6469" marT="6469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           10,6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469" marR="6469" marT="6469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    300 507,8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469" marR="6469" marT="6469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       10,2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469" marR="6469" marT="6469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 dirty="0">
                          <a:effectLst/>
                        </a:rPr>
                        <a:t>94,4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469" marR="6469" marT="6469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 dirty="0">
                          <a:effectLst/>
                        </a:rPr>
                        <a:t>200,5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469" marR="6469" marT="6469" marB="0" anchor="ctr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00533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9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469" marR="6469" marT="6469" marB="0" anchor="ctr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u="none" strike="noStrike">
                          <a:effectLst/>
                        </a:rPr>
                        <a:t>Развитие жилищно-коммунального и дорожного хозяйства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469" marR="6469" marT="6469" marB="0" anchor="b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    164 541,5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469" marR="6469" marT="6469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       6,6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469" marR="6469" marT="6469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      93 861,2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469" marR="6469" marT="6469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             3,1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469" marR="6469" marT="6469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      75 970,2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469" marR="6469" marT="6469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         2,6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469" marR="6469" marT="6469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 dirty="0">
                          <a:effectLst/>
                        </a:rPr>
                        <a:t>80,9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469" marR="6469" marT="6469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 dirty="0">
                          <a:effectLst/>
                        </a:rPr>
                        <a:t>46,2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469" marR="6469" marT="6469" marB="0" anchor="ctr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94064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10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469" marR="6469" marT="6469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900" u="none" strike="noStrike" dirty="0">
                          <a:effectLst/>
                        </a:rPr>
                        <a:t>Развитие топливно-энергетического комплекса 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469" marR="6469" marT="6469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      17 899,4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469" marR="6469" marT="6469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       0,7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469" marR="6469" marT="6469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        2 000,0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469" marR="6469" marT="6469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             0,1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469" marR="6469" marT="6469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           627,2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469" marR="6469" marT="6469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         0,0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469" marR="6469" marT="6469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31,4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469" marR="6469" marT="6469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 dirty="0">
                          <a:effectLst/>
                        </a:rPr>
                        <a:t>3,5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469" marR="6469" marT="6469" marB="0" anchor="ctr"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00533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11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469" marR="6469" marT="6469" marB="0" anchor="ctr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u="none" strike="noStrike" dirty="0">
                          <a:effectLst/>
                        </a:rPr>
                        <a:t>Поддержка Ейского районного казачьего общества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469" marR="6469" marT="6469" marB="0" anchor="b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        7 000,0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469" marR="6469" marT="6469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       0,3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469" marR="6469" marT="6469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        7 000,0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469" marR="6469" marT="6469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             0,2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469" marR="6469" marT="6469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        7 000,0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469" marR="6469" marT="6469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         0,2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469" marR="6469" marT="6469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100,0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469" marR="6469" marT="6469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100,0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469" marR="6469" marT="6469" marB="0" anchor="ctr"/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97564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12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469" marR="6469" marT="6469" marB="0" anchor="ctr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u="none" strike="noStrike">
                          <a:effectLst/>
                        </a:rPr>
                        <a:t>Эффективное управление муниципальным имуществом и земельными ресурсами 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469" marR="6469" marT="6469" marB="0" anchor="b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      14 437,2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469" marR="6469" marT="6469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       0,6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469" marR="6469" marT="6469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      16 684,4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469" marR="6469" marT="6469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             0,6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469" marR="6469" marT="6469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      16 226,6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469" marR="6469" marT="6469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         0,6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469" marR="6469" marT="6469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97,3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469" marR="6469" marT="6469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 dirty="0">
                          <a:effectLst/>
                        </a:rPr>
                        <a:t>112,4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469" marR="6469" marT="6469" marB="0" anchor="ctr"/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97564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13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469" marR="6469" marT="6469" marB="0" anchor="ctr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u="none" strike="noStrike" dirty="0">
                          <a:effectLst/>
                        </a:rPr>
                        <a:t>Поддержка деятельности социально-ориентированных общественных организаций 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469" marR="6469" marT="6469" marB="0" anchor="b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        2 000,0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469" marR="6469" marT="6469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       0,1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469" marR="6469" marT="6469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        2 225,0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469" marR="6469" marT="6469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             0,1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469" marR="6469" marT="6469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        2 145,0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469" marR="6469" marT="6469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         0,1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469" marR="6469" marT="6469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96,4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469" marR="6469" marT="6469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 dirty="0">
                          <a:effectLst/>
                        </a:rPr>
                        <a:t>107,3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469" marR="6469" marT="6469" marB="0" anchor="ctr"/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394596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14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469" marR="6469" marT="6469" marB="0" anchor="ctr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u="none" strike="noStrike" dirty="0">
                          <a:effectLst/>
                        </a:rPr>
                        <a:t>Развитие сельского хозяйства  и регулирование рынков сельскохозяйственной продукции, сырья и продовольствия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469" marR="6469" marT="6469" marB="0" anchor="b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      16 859,0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469" marR="6469" marT="6469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       0,7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469" marR="6469" marT="6469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      22 339,2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469" marR="6469" marT="6469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             0,7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469" marR="6469" marT="6469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      22 250,6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469" marR="6469" marT="6469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         0,8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469" marR="6469" marT="6469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99,6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469" marR="6469" marT="6469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 dirty="0">
                          <a:effectLst/>
                        </a:rPr>
                        <a:t>132,0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469" marR="6469" marT="6469" marB="0" anchor="ctr"/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129376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15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469" marR="6469" marT="6469" marB="0" anchor="ctr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u="none" strike="noStrike" dirty="0">
                          <a:effectLst/>
                        </a:rPr>
                        <a:t>Молодежь Ейского района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469" marR="6469" marT="6469" marB="0" anchor="b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      10 202,4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469" marR="6469" marT="6469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       0,4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469" marR="6469" marT="6469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      11 531,3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469" marR="6469" marT="6469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             0,4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469" marR="6469" marT="6469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      11 453,0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469" marR="6469" marT="6469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         0,4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469" marR="6469" marT="6469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99,3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469" marR="6469" marT="6469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 dirty="0">
                          <a:effectLst/>
                        </a:rPr>
                        <a:t>112,3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469" marR="6469" marT="6469" marB="0" anchor="ctr"/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491628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16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469" marR="6469" marT="6469" marB="0" anchor="ctr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u="none" strike="noStrike" dirty="0">
                          <a:effectLst/>
                        </a:rPr>
                        <a:t>Профилактика терроризма и экстремизма, усиление борьбы с преступностью, профилактика правонарушений  и противодействие коррупции в Ейском районе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469" marR="6469" marT="6469" marB="0" anchor="b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30 688,4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469" marR="6469" marT="6469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       1,2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469" marR="6469" marT="6469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      13 186,3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469" marR="6469" marT="6469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             0,4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469" marR="6469" marT="6469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13 186,1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469" marR="6469" marT="6469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0,4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469" marR="6469" marT="6469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100,0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469" marR="6469" marT="6469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 dirty="0">
                          <a:effectLst/>
                        </a:rPr>
                        <a:t>43,0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469" marR="6469" marT="6469" marB="0" anchor="ctr"/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194064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17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469" marR="6469" marT="6469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900" u="none" strike="noStrike" dirty="0">
                          <a:effectLst/>
                        </a:rPr>
                        <a:t>Управление муниципальными финансами 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469" marR="6469" marT="6469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      31 262,6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469" marR="6469" marT="6469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       1,3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469" marR="6469" marT="6469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      54 522,9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469" marR="6469" marT="6469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             1,8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469" marR="6469" marT="6469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      53 749,8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469" marR="6469" marT="6469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         1,8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469" marR="6469" marT="6469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98,6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469" marR="6469" marT="6469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 dirty="0">
                          <a:effectLst/>
                        </a:rPr>
                        <a:t>171,9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469" marR="6469" marT="6469" marB="0" anchor="ctr"/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129376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18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469" marR="6469" marT="6469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900" u="none" strike="noStrike" dirty="0">
                          <a:effectLst/>
                        </a:rPr>
                        <a:t> </a:t>
                      </a:r>
                      <a:r>
                        <a:rPr lang="ru-RU" sz="900" u="none" strike="noStrike" dirty="0" err="1">
                          <a:effectLst/>
                        </a:rPr>
                        <a:t>Медиасреда</a:t>
                      </a:r>
                      <a:r>
                        <a:rPr lang="ru-RU" sz="900" u="none" strike="noStrike" dirty="0">
                          <a:effectLst/>
                        </a:rPr>
                        <a:t> Ейского района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469" marR="6469" marT="6469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        2 641,9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469" marR="6469" marT="6469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       0,1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469" marR="6469" marT="6469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        3 000,0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469" marR="6469" marT="6469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             0,1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469" marR="6469" marT="6469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        2 998,3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469" marR="6469" marT="6469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         0,1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469" marR="6469" marT="6469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99,9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469" marR="6469" marT="6469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 dirty="0">
                          <a:effectLst/>
                        </a:rPr>
                        <a:t>113,5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469" marR="6469" marT="6469" marB="0" anchor="ctr"/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194064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19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469" marR="6469" marT="6469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900" u="none" strike="noStrike" dirty="0">
                          <a:effectLst/>
                        </a:rPr>
                        <a:t>Социально-экономическое развитие Ейского района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469" marR="6469" marT="6469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           642,9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469" marR="6469" marT="6469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       0,0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469" marR="6469" marT="6469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           604,0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469" marR="6469" marT="6469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             0,0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469" marR="6469" marT="6469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           602,4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469" marR="6469" marT="6469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         0,0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469" marR="6469" marT="6469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99,7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469" marR="6469" marT="6469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 dirty="0">
                          <a:effectLst/>
                        </a:rPr>
                        <a:t>93,7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469" marR="6469" marT="6469" marB="0" anchor="ctr"/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  <a:tr h="129376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20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469" marR="6469" marT="6469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900" u="none" strike="noStrike" dirty="0">
                          <a:effectLst/>
                        </a:rPr>
                        <a:t>Информатизация Ейского района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469" marR="6469" marT="6469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        1 833,5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469" marR="6469" marT="6469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       0,1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469" marR="6469" marT="6469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        1 879,0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469" marR="6469" marT="6469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             0,1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469" marR="6469" marT="6469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        1 873,7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469" marR="6469" marT="6469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         0,1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469" marR="6469" marT="6469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99,7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469" marR="6469" marT="6469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 dirty="0">
                          <a:effectLst/>
                        </a:rPr>
                        <a:t>102,2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469" marR="6469" marT="6469" marB="0" anchor="ctr"/>
                </a:tc>
                <a:extLst>
                  <a:ext uri="{0D108BD9-81ED-4DB2-BD59-A6C34878D82A}">
                    <a16:rowId xmlns:a16="http://schemas.microsoft.com/office/drawing/2014/main" val="10024"/>
                  </a:ext>
                </a:extLst>
              </a:tr>
              <a:tr h="291096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21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469" marR="6469" marT="6469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900" u="none" strike="noStrike" dirty="0">
                          <a:effectLst/>
                        </a:rPr>
                        <a:t>Строительство (создание) объектов государственной и муниципальной собственности в Ейском районе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469" marR="6469" marT="6469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        1 930,5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469" marR="6469" marT="6469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       0,1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469" marR="6469" marT="6469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      79 266,4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469" marR="6469" marT="6469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             2,6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469" marR="6469" marT="6469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      71 713,9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469" marR="6469" marT="6469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         2,4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469" marR="6469" marT="6469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90,5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469" marR="6469" marT="6469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 dirty="0">
                          <a:effectLst/>
                        </a:rPr>
                        <a:t>3714,8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469" marR="6469" marT="6469" marB="0" anchor="ctr"/>
                </a:tc>
                <a:extLst>
                  <a:ext uri="{0D108BD9-81ED-4DB2-BD59-A6C34878D82A}">
                    <a16:rowId xmlns:a16="http://schemas.microsoft.com/office/drawing/2014/main" val="10025"/>
                  </a:ext>
                </a:extLst>
              </a:tr>
              <a:tr h="194064"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ru-RU" sz="900" u="none" strike="noStrike" dirty="0">
                          <a:effectLst/>
                        </a:rPr>
                        <a:t>Непрограммные расходы</a:t>
                      </a:r>
                      <a:endParaRPr lang="ru-RU" sz="900" b="1" i="1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469" marR="6469" marT="6469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    138 448,2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469" marR="6469" marT="6469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       5,6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469" marR="6469" marT="6469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    176 075,4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469" marR="6469" marT="6469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             5,8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469" marR="6469" marT="6469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    168 619,7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469" marR="6469" marT="6469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         5,7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469" marR="6469" marT="6469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95,8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469" marR="6469" marT="6469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 dirty="0">
                          <a:effectLst/>
                        </a:rPr>
                        <a:t>121,8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469" marR="6469" marT="6469" marB="0" anchor="ctr"/>
                </a:tc>
                <a:extLst>
                  <a:ext uri="{0D108BD9-81ED-4DB2-BD59-A6C34878D82A}">
                    <a16:rowId xmlns:a16="http://schemas.microsoft.com/office/drawing/2014/main" val="10026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233263" y="-28164"/>
            <a:ext cx="662473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ru-RU" sz="1400" b="1" dirty="0">
                <a:solidFill>
                  <a:srgbClr val="0000FF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Распределение  бюджетных  ассигнований по муниципальным программам </a:t>
            </a:r>
            <a:r>
              <a:rPr lang="ru-RU" sz="1400" b="1" dirty="0" smtClean="0">
                <a:solidFill>
                  <a:srgbClr val="0000FF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и </a:t>
            </a:r>
            <a:r>
              <a:rPr lang="ru-RU" sz="1400" b="1" dirty="0">
                <a:solidFill>
                  <a:srgbClr val="0000FF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непрограммным направлениям </a:t>
            </a:r>
            <a:r>
              <a:rPr lang="ru-RU" sz="1400" b="1" dirty="0" smtClean="0">
                <a:solidFill>
                  <a:srgbClr val="0000FF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деятельности</a:t>
            </a:r>
            <a:r>
              <a:rPr lang="ru-RU" sz="1400" b="1" dirty="0">
                <a:solidFill>
                  <a:srgbClr val="0000FF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 Ейского района</a:t>
            </a:r>
            <a:r>
              <a:rPr lang="ru-RU" sz="1400" b="1" dirty="0" smtClean="0">
                <a:solidFill>
                  <a:srgbClr val="0000FF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 </a:t>
            </a:r>
            <a:r>
              <a:rPr lang="ru-RU" sz="1400" b="1" dirty="0">
                <a:solidFill>
                  <a:srgbClr val="0000FF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за </a:t>
            </a:r>
            <a:r>
              <a:rPr lang="ru-RU" sz="1400" b="1" dirty="0" smtClean="0">
                <a:solidFill>
                  <a:srgbClr val="0000FF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202</a:t>
            </a:r>
            <a:r>
              <a:rPr lang="en-US" sz="1400" b="1" dirty="0" smtClean="0">
                <a:solidFill>
                  <a:srgbClr val="0000FF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2</a:t>
            </a:r>
            <a:r>
              <a:rPr lang="ru-RU" sz="1400" b="1" dirty="0" smtClean="0">
                <a:solidFill>
                  <a:srgbClr val="0000FF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 </a:t>
            </a:r>
            <a:r>
              <a:rPr lang="ru-RU" sz="1400" b="1" dirty="0">
                <a:solidFill>
                  <a:srgbClr val="0000FF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год</a:t>
            </a:r>
            <a:endParaRPr lang="ru-RU" sz="1400" dirty="0">
              <a:solidFill>
                <a:srgbClr val="0000FF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890476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 rot="16200000">
            <a:off x="-415642" y="4991862"/>
            <a:ext cx="111235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млн. рублей</a:t>
            </a:r>
            <a:endParaRPr lang="ru-RU" sz="14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185084" y="8492238"/>
            <a:ext cx="432048" cy="400007"/>
          </a:xfrm>
          <a:prstGeom prst="rect">
            <a:avLst/>
          </a:prstGeom>
          <a:solidFill>
            <a:srgbClr val="000099"/>
          </a:solidFill>
          <a:ln>
            <a:solidFill>
              <a:srgbClr val="000099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4750664" y="8353850"/>
            <a:ext cx="168552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2022 год</a:t>
            </a:r>
            <a:endParaRPr lang="ru-RU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944724" y="8492237"/>
            <a:ext cx="453552" cy="457867"/>
          </a:xfrm>
          <a:prstGeom prst="rect">
            <a:avLst/>
          </a:prstGeom>
          <a:solidFill>
            <a:srgbClr val="FFC000"/>
          </a:solidFill>
          <a:ln>
            <a:solidFill>
              <a:srgbClr val="FFC000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TextBox 7"/>
          <p:cNvSpPr txBox="1"/>
          <p:nvPr/>
        </p:nvSpPr>
        <p:spPr>
          <a:xfrm>
            <a:off x="1460475" y="8365330"/>
            <a:ext cx="168552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2021 год</a:t>
            </a:r>
            <a:endParaRPr lang="ru-RU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890718" y="77499"/>
            <a:ext cx="5616624" cy="942107"/>
          </a:xfrm>
          <a:prstGeom prst="roundRect">
            <a:avLst/>
          </a:prstGeom>
          <a:solidFill>
            <a:srgbClr val="0000FF"/>
          </a:solidFill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2400" b="1" dirty="0">
                <a:solidFill>
                  <a:schemeClr val="bg1"/>
                </a:solidFill>
                <a:latin typeface="Arial Black" panose="020B0A04020102020204" pitchFamily="34" charset="0"/>
              </a:rPr>
              <a:t>РАСХОДЫ БЮДЖЕТА ЕЙСКОГО РАЙОНА</a:t>
            </a:r>
          </a:p>
        </p:txBody>
      </p:sp>
      <p:graphicFrame>
        <p:nvGraphicFramePr>
          <p:cNvPr id="9" name="Диаграмма 8"/>
          <p:cNvGraphicFramePr/>
          <p:nvPr>
            <p:extLst>
              <p:ext uri="{D42A27DB-BD31-4B8C-83A1-F6EECF244321}">
                <p14:modId xmlns:p14="http://schemas.microsoft.com/office/powerpoint/2010/main" val="3848076663"/>
              </p:ext>
            </p:extLst>
          </p:nvPr>
        </p:nvGraphicFramePr>
        <p:xfrm>
          <a:off x="275496" y="3491880"/>
          <a:ext cx="6447869" cy="45810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1" name="TextBox 10"/>
          <p:cNvSpPr txBox="1"/>
          <p:nvPr/>
        </p:nvSpPr>
        <p:spPr>
          <a:xfrm rot="16200000">
            <a:off x="1225452" y="5848528"/>
            <a:ext cx="10310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3505,1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 rot="16200000">
            <a:off x="1798859" y="5362004"/>
            <a:ext cx="10310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3912,2</a:t>
            </a:r>
            <a:endParaRPr lang="ru-RU" sz="24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 rot="16200000">
            <a:off x="2888891" y="6024886"/>
            <a:ext cx="10310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2489,3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 rot="16200000">
            <a:off x="3473667" y="5738197"/>
            <a:ext cx="10310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2939,2</a:t>
            </a:r>
            <a:endParaRPr lang="ru-RU" sz="24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 rot="16200000">
            <a:off x="4485847" y="6749371"/>
            <a:ext cx="960519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1015,8</a:t>
            </a:r>
            <a:endParaRPr lang="ru-RU" sz="2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42" name="Прямая со стрелкой 41"/>
          <p:cNvCxnSpPr/>
          <p:nvPr/>
        </p:nvCxnSpPr>
        <p:spPr>
          <a:xfrm>
            <a:off x="4750663" y="6079360"/>
            <a:ext cx="1225806" cy="253847"/>
          </a:xfrm>
          <a:prstGeom prst="straightConnector1">
            <a:avLst/>
          </a:prstGeom>
          <a:ln w="28575">
            <a:solidFill>
              <a:schemeClr val="tx1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TextBox 43"/>
          <p:cNvSpPr txBox="1"/>
          <p:nvPr/>
        </p:nvSpPr>
        <p:spPr>
          <a:xfrm rot="809783">
            <a:off x="4798702" y="5768996"/>
            <a:ext cx="126348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-42,8 (4,2%)</a:t>
            </a:r>
            <a:endParaRPr lang="ru-RU" sz="16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510145" y="183569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40173" y="1189365"/>
            <a:ext cx="6728485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/>
              <a:t>       </a:t>
            </a:r>
            <a:r>
              <a:rPr lang="ru-RU" dirty="0" smtClean="0">
                <a:latin typeface="Bahnschrift SemiCondensed" panose="020B0502040204020203" pitchFamily="34" charset="0"/>
              </a:rPr>
              <a:t>Расходы </a:t>
            </a:r>
            <a:r>
              <a:rPr lang="ru-RU" dirty="0">
                <a:latin typeface="Bahnschrift SemiCondensed" panose="020B0502040204020203" pitchFamily="34" charset="0"/>
              </a:rPr>
              <a:t>консолидированного бюджета Ейского района за </a:t>
            </a:r>
            <a:r>
              <a:rPr lang="ru-RU" dirty="0" smtClean="0">
                <a:latin typeface="Bahnschrift SemiCondensed" panose="020B0502040204020203" pitchFamily="34" charset="0"/>
              </a:rPr>
              <a:t>       2022 </a:t>
            </a:r>
            <a:r>
              <a:rPr lang="ru-RU" dirty="0">
                <a:latin typeface="Bahnschrift SemiCondensed" panose="020B0502040204020203" pitchFamily="34" charset="0"/>
              </a:rPr>
              <a:t>год с учетом внутренних оборотов составили 3 912,2 млн. рублей, из них: районного бюджета – 2 939,2 млн. рублей, бюджетов поселений – 973 млн. рублей. По сравнению с 2021 годом расходы бюджета в целом увеличились на 407,1 млн. рублей (или 11,6%), в том числе: районного бюджета – на 449,9 млн. рублей (18,1%), бюджетов поселений, наоборот, сократились на 42,8 млн. рублей (4,2%).  </a:t>
            </a:r>
          </a:p>
        </p:txBody>
      </p:sp>
    </p:spTree>
    <p:extLst>
      <p:ext uri="{BB962C8B-B14F-4D97-AF65-F5344CB8AC3E}">
        <p14:creationId xmlns:p14="http://schemas.microsoft.com/office/powerpoint/2010/main" val="28577672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230981" y="41461"/>
            <a:ext cx="6438379" cy="1219200"/>
          </a:xfrm>
          <a:prstGeom prst="roundRect">
            <a:avLst/>
          </a:prstGeom>
          <a:solidFill>
            <a:srgbClr val="0000FF"/>
          </a:solidFill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chemeClr val="bg1"/>
                </a:solidFill>
                <a:latin typeface="Arial Black" panose="020B0A04020102020204" pitchFamily="34" charset="0"/>
              </a:rPr>
              <a:t>РАСХОДЫ НА СОЦИАЛЬНУЮ СФЕРУ В </a:t>
            </a:r>
            <a:r>
              <a:rPr lang="ru-RU" sz="2000" b="1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2022 ГОДУ </a:t>
            </a:r>
          </a:p>
        </p:txBody>
      </p:sp>
      <p:sp>
        <p:nvSpPr>
          <p:cNvPr id="12" name="AutoShape 2" descr="https://static.tildacdn.com/tild6335-3462-4634-b535-353963636332/Curved-Arrow-PNG-Tra.png"/>
          <p:cNvSpPr>
            <a:spLocks noChangeAspect="1" noChangeArrowheads="1"/>
          </p:cNvSpPr>
          <p:nvPr/>
        </p:nvSpPr>
        <p:spPr bwMode="auto">
          <a:xfrm>
            <a:off x="116681" y="-192617"/>
            <a:ext cx="228600" cy="4064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3" name="TextBox 12"/>
          <p:cNvSpPr txBox="1"/>
          <p:nvPr/>
        </p:nvSpPr>
        <p:spPr>
          <a:xfrm rot="16200000">
            <a:off x="314158" y="5462516"/>
            <a:ext cx="119135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>
                <a:solidFill>
                  <a:schemeClr val="bg1"/>
                </a:solidFill>
              </a:rPr>
              <a:t>1500,9</a:t>
            </a:r>
            <a:endParaRPr lang="ru-RU" sz="2800" b="1" dirty="0">
              <a:solidFill>
                <a:schemeClr val="bg1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 rot="16200000">
            <a:off x="869291" y="4035989"/>
            <a:ext cx="119135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>
                <a:solidFill>
                  <a:schemeClr val="bg1"/>
                </a:solidFill>
              </a:rPr>
              <a:t>1571,7</a:t>
            </a:r>
            <a:endParaRPr lang="ru-RU" sz="2800" b="1" dirty="0">
              <a:solidFill>
                <a:schemeClr val="bg1"/>
              </a:solidFill>
            </a:endParaRP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80629" y="1595669"/>
            <a:ext cx="2646293" cy="7296811"/>
          </a:xfrm>
          <a:prstGeom prst="roundRect">
            <a:avLst/>
          </a:prstGeom>
          <a:solidFill>
            <a:srgbClr val="000099"/>
          </a:solidFill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latin typeface="+mj-lt"/>
                <a:cs typeface="Times New Roman" panose="02020603050405020304" pitchFamily="18" charset="0"/>
              </a:rPr>
              <a:t>Как и в предыдущие годы, в отчетном году наибольший </a:t>
            </a:r>
            <a:r>
              <a:rPr lang="ru-RU" sz="2000" b="1" dirty="0" smtClean="0">
                <a:latin typeface="+mj-lt"/>
                <a:cs typeface="Times New Roman" panose="02020603050405020304" pitchFamily="18" charset="0"/>
              </a:rPr>
              <a:t>удельный</a:t>
            </a:r>
          </a:p>
          <a:p>
            <a:pPr algn="ctr"/>
            <a:r>
              <a:rPr lang="ru-RU" sz="2000" b="1" dirty="0" smtClean="0">
                <a:latin typeface="+mj-lt"/>
                <a:cs typeface="Times New Roman" panose="02020603050405020304" pitchFamily="18" charset="0"/>
              </a:rPr>
              <a:t> </a:t>
            </a:r>
            <a:r>
              <a:rPr lang="ru-RU" sz="2000" b="1" dirty="0">
                <a:latin typeface="+mj-lt"/>
                <a:cs typeface="Times New Roman" panose="02020603050405020304" pitchFamily="18" charset="0"/>
              </a:rPr>
              <a:t>вес – 85,7% общего объема расходов районного бюджета или </a:t>
            </a:r>
            <a:endParaRPr lang="ru-RU" sz="2000" b="1" dirty="0" smtClean="0">
              <a:latin typeface="+mj-lt"/>
              <a:cs typeface="Times New Roman" panose="02020603050405020304" pitchFamily="18" charset="0"/>
            </a:endParaRPr>
          </a:p>
          <a:p>
            <a:pPr algn="ctr"/>
            <a:r>
              <a:rPr lang="ru-RU" sz="2000" b="1" dirty="0" smtClean="0">
                <a:latin typeface="+mj-lt"/>
                <a:cs typeface="Times New Roman" panose="02020603050405020304" pitchFamily="18" charset="0"/>
              </a:rPr>
              <a:t>2 </a:t>
            </a:r>
            <a:r>
              <a:rPr lang="ru-RU" sz="2000" b="1" dirty="0">
                <a:latin typeface="+mj-lt"/>
                <a:cs typeface="Times New Roman" panose="02020603050405020304" pitchFamily="18" charset="0"/>
              </a:rPr>
              <a:t>519,9 млн. рублей было направлено на финансирование отраслей социальной сферы</a:t>
            </a:r>
          </a:p>
        </p:txBody>
      </p:sp>
      <p:graphicFrame>
        <p:nvGraphicFramePr>
          <p:cNvPr id="5" name="Диаграмма 4"/>
          <p:cNvGraphicFramePr/>
          <p:nvPr>
            <p:extLst>
              <p:ext uri="{D42A27DB-BD31-4B8C-83A1-F6EECF244321}">
                <p14:modId xmlns:p14="http://schemas.microsoft.com/office/powerpoint/2010/main" val="2111740804"/>
              </p:ext>
            </p:extLst>
          </p:nvPr>
        </p:nvGraphicFramePr>
        <p:xfrm>
          <a:off x="2132856" y="1595669"/>
          <a:ext cx="4644517" cy="729681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5413446" y="2674625"/>
            <a:ext cx="137659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200" b="1" dirty="0" smtClean="0">
                <a:cs typeface="Times New Roman" panose="02020603050405020304" pitchFamily="18" charset="0"/>
              </a:rPr>
              <a:t>Здравоохранение</a:t>
            </a:r>
          </a:p>
          <a:p>
            <a:pPr algn="ctr"/>
            <a:r>
              <a:rPr lang="ru-RU" sz="1200" b="1" dirty="0" smtClean="0">
                <a:cs typeface="Times New Roman" panose="02020603050405020304" pitchFamily="18" charset="0"/>
              </a:rPr>
              <a:t>9,8</a:t>
            </a:r>
          </a:p>
          <a:p>
            <a:pPr algn="ctr"/>
            <a:r>
              <a:rPr lang="ru-RU" sz="1200" b="1" dirty="0" smtClean="0">
                <a:cs typeface="Times New Roman" panose="02020603050405020304" pitchFamily="18" charset="0"/>
              </a:rPr>
              <a:t>млн рублей</a:t>
            </a:r>
          </a:p>
          <a:p>
            <a:pPr algn="ctr"/>
            <a:r>
              <a:rPr lang="ru-RU" sz="1200" b="1" dirty="0" smtClean="0">
                <a:cs typeface="Times New Roman" panose="02020603050405020304" pitchFamily="18" charset="0"/>
              </a:rPr>
              <a:t>0,4 %</a:t>
            </a:r>
            <a:endParaRPr lang="ru-RU" sz="1200" b="1" dirty="0">
              <a:cs typeface="Times New Roman" panose="02020603050405020304" pitchFamily="18" charset="0"/>
            </a:endParaRP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 flipV="1">
            <a:off x="5126163" y="3491880"/>
            <a:ext cx="594066" cy="96010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596088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кругленный прямоугольник 2"/>
          <p:cNvSpPr/>
          <p:nvPr/>
        </p:nvSpPr>
        <p:spPr>
          <a:xfrm>
            <a:off x="116632" y="41463"/>
            <a:ext cx="6660740" cy="1074154"/>
          </a:xfrm>
          <a:prstGeom prst="roundRect">
            <a:avLst/>
          </a:prstGeom>
          <a:solidFill>
            <a:srgbClr val="000099"/>
          </a:solidFill>
          <a:ln>
            <a:solidFill>
              <a:srgbClr val="6600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latin typeface="Arial Black" panose="020B0A04020102020204" pitchFamily="34" charset="0"/>
              </a:rPr>
              <a:t>Показатели среднемесячной заработной платы работников учреждений социальной сферы по указам Президента Российской Федерации</a:t>
            </a:r>
            <a:endParaRPr lang="ru-RU" b="1" dirty="0">
              <a:latin typeface="Arial Black" panose="020B0A04020102020204" pitchFamily="34" charset="0"/>
            </a:endParaRPr>
          </a:p>
        </p:txBody>
      </p:sp>
      <p:sp>
        <p:nvSpPr>
          <p:cNvPr id="2" name="Скругленный прямоугольник 1"/>
          <p:cNvSpPr/>
          <p:nvPr/>
        </p:nvSpPr>
        <p:spPr>
          <a:xfrm>
            <a:off x="2634776" y="1171635"/>
            <a:ext cx="4142595" cy="1662395"/>
          </a:xfrm>
          <a:prstGeom prst="roundRect">
            <a:avLst/>
          </a:prstGeom>
          <a:noFill/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6" name="Диаграмма 5"/>
          <p:cNvGraphicFramePr/>
          <p:nvPr>
            <p:extLst>
              <p:ext uri="{D42A27DB-BD31-4B8C-83A1-F6EECF244321}">
                <p14:modId xmlns:p14="http://schemas.microsoft.com/office/powerpoint/2010/main" val="3917637244"/>
              </p:ext>
            </p:extLst>
          </p:nvPr>
        </p:nvGraphicFramePr>
        <p:xfrm>
          <a:off x="80629" y="3635896"/>
          <a:ext cx="6696743" cy="52565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84798" y="3410973"/>
            <a:ext cx="124316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тыс. рублей</a:t>
            </a:r>
            <a:endParaRPr lang="ru-RU" sz="16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 rot="16200000">
            <a:off x="2090449" y="6883472"/>
            <a:ext cx="5886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15,2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 rot="16200000">
            <a:off x="3607387" y="7065950"/>
            <a:ext cx="5886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13,6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 rot="16200000">
            <a:off x="5249271" y="7177784"/>
            <a:ext cx="4732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9,5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 rot="16200000">
            <a:off x="959001" y="5479427"/>
            <a:ext cx="5886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38,1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 rot="16200000">
            <a:off x="2459782" y="6000537"/>
            <a:ext cx="5886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32,8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 rot="16200000">
            <a:off x="4042431" y="5576725"/>
            <a:ext cx="5886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33,4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 rot="16200000">
            <a:off x="5560895" y="6294848"/>
            <a:ext cx="5886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27,7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 rot="16200000">
            <a:off x="1328334" y="4507483"/>
            <a:ext cx="5886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42,4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 rot="16200000">
            <a:off x="2838688" y="4923787"/>
            <a:ext cx="5886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36,5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 rot="16200000">
            <a:off x="4411763" y="4986381"/>
            <a:ext cx="5886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35,4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 rot="16200000">
            <a:off x="5955026" y="5507997"/>
            <a:ext cx="5886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30,5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634776" y="1162447"/>
            <a:ext cx="4142596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latin typeface="Bahnschrift SemiCondensed" panose="020B0502040204020203" pitchFamily="34" charset="0"/>
              </a:rPr>
              <a:t>Основную долю бюджетных расходов – 61,9% </a:t>
            </a:r>
            <a:endParaRPr lang="ru-RU" sz="1400" b="1" dirty="0" smtClean="0">
              <a:latin typeface="Bahnschrift SemiCondensed" panose="020B0502040204020203" pitchFamily="34" charset="0"/>
            </a:endParaRPr>
          </a:p>
          <a:p>
            <a:pPr algn="ctr"/>
            <a:r>
              <a:rPr lang="ru-RU" sz="1400" b="1" dirty="0" smtClean="0">
                <a:latin typeface="Bahnschrift SemiCondensed" panose="020B0502040204020203" pitchFamily="34" charset="0"/>
              </a:rPr>
              <a:t>(</a:t>
            </a:r>
            <a:r>
              <a:rPr lang="ru-RU" sz="1400" b="1" dirty="0">
                <a:latin typeface="Bahnschrift SemiCondensed" panose="020B0502040204020203" pitchFamily="34" charset="0"/>
              </a:rPr>
              <a:t>1 820,3 млн. рублей) составляют расходы </a:t>
            </a:r>
            <a:endParaRPr lang="ru-RU" sz="1400" b="1" dirty="0" smtClean="0">
              <a:latin typeface="Bahnschrift SemiCondensed" panose="020B0502040204020203" pitchFamily="34" charset="0"/>
            </a:endParaRPr>
          </a:p>
          <a:p>
            <a:pPr algn="ctr"/>
            <a:r>
              <a:rPr lang="ru-RU" sz="1400" b="1" dirty="0" smtClean="0">
                <a:latin typeface="Bahnschrift SemiCondensed" panose="020B0502040204020203" pitchFamily="34" charset="0"/>
              </a:rPr>
              <a:t>на </a:t>
            </a:r>
            <a:r>
              <a:rPr lang="ru-RU" sz="1400" b="1" dirty="0">
                <a:latin typeface="Bahnschrift SemiCondensed" panose="020B0502040204020203" pitchFamily="34" charset="0"/>
              </a:rPr>
              <a:t>оплату труда. </a:t>
            </a:r>
          </a:p>
          <a:p>
            <a:pPr algn="ctr"/>
            <a:r>
              <a:rPr lang="ru-RU" sz="1400" b="1" dirty="0">
                <a:latin typeface="Bahnschrift SemiCondensed" panose="020B0502040204020203" pitchFamily="34" charset="0"/>
              </a:rPr>
              <a:t>По сравнению с прошлым годом расходы на заработную плату работников возросли на 171,5 млн. рублей, или 10,4</a:t>
            </a:r>
            <a:r>
              <a:rPr lang="ru-RU" sz="1400" b="1" dirty="0" smtClean="0">
                <a:latin typeface="Bahnschrift SemiCondensed" panose="020B0502040204020203" pitchFamily="34" charset="0"/>
              </a:rPr>
              <a:t>%.</a:t>
            </a:r>
          </a:p>
          <a:p>
            <a:pPr algn="ctr"/>
            <a:endParaRPr lang="ru-RU" sz="1400" b="1" dirty="0" smtClean="0">
              <a:latin typeface="Bahnschrift SemiCondensed" panose="020B0502040204020203" pitchFamily="34" charset="0"/>
            </a:endParaRPr>
          </a:p>
          <a:p>
            <a:pPr algn="ctr"/>
            <a:endParaRPr lang="ru-RU" sz="1400" b="1" dirty="0">
              <a:latin typeface="Bahnschrift SemiCondensed" panose="020B0502040204020203" pitchFamily="34" charset="0"/>
            </a:endParaRPr>
          </a:p>
          <a:p>
            <a:pPr algn="ctr"/>
            <a:endParaRPr lang="ru-RU" sz="1400" b="1" dirty="0">
              <a:latin typeface="Bahnschrift SemiCondensed" panose="020B0502040204020203" pitchFamily="34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60648" y="1323885"/>
            <a:ext cx="2729750" cy="20239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657448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789040" y="3275856"/>
            <a:ext cx="2965188" cy="315958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60648" y="3167070"/>
            <a:ext cx="3096344" cy="326837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499152" y="6759701"/>
            <a:ext cx="22953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solidFill>
                  <a:srgbClr val="0070C0"/>
                </a:solidFill>
              </a:rPr>
              <a:t> </a:t>
            </a:r>
            <a:endParaRPr lang="ru-RU" sz="24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7" name="Схема 6"/>
          <p:cNvGraphicFramePr/>
          <p:nvPr>
            <p:extLst>
              <p:ext uri="{D42A27DB-BD31-4B8C-83A1-F6EECF244321}">
                <p14:modId xmlns:p14="http://schemas.microsoft.com/office/powerpoint/2010/main" val="1436042814"/>
              </p:ext>
            </p:extLst>
          </p:nvPr>
        </p:nvGraphicFramePr>
        <p:xfrm>
          <a:off x="-1053498" y="7305485"/>
          <a:ext cx="4572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28" name="TextBox 27"/>
          <p:cNvSpPr txBox="1"/>
          <p:nvPr/>
        </p:nvSpPr>
        <p:spPr>
          <a:xfrm>
            <a:off x="2985115" y="4091947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ru-RU" dirty="0">
              <a:solidFill>
                <a:srgbClr val="0070C0"/>
              </a:solidFill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34634" y="41461"/>
            <a:ext cx="6588732" cy="1074155"/>
          </a:xfrm>
          <a:prstGeom prst="roundRect">
            <a:avLst/>
          </a:prstGeom>
          <a:solidFill>
            <a:srgbClr val="000099"/>
          </a:solidFill>
          <a:ln>
            <a:solidFill>
              <a:srgbClr val="0000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bg1"/>
                </a:solidFill>
                <a:latin typeface="Arial Black" panose="020B0A04020102020204" pitchFamily="34" charset="0"/>
              </a:rPr>
              <a:t>УЧАСТИЕ ЕЙСКОГО РАЙОНА В РЕАЛИЗАЦИИ ГОСУДАРСТВЕННЫХ  ПРОГРАММ КРАСНОДАРСКОГО КРАЯ В 2022 ГОДУ</a:t>
            </a: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524627" y="1259631"/>
            <a:ext cx="5942405" cy="1800201"/>
          </a:xfrm>
          <a:prstGeom prst="roundRect">
            <a:avLst/>
          </a:prstGeom>
          <a:solidFill>
            <a:schemeClr val="bg1"/>
          </a:solidFill>
          <a:ln>
            <a:solidFill>
              <a:srgbClr val="0000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1"/>
                </a:solidFill>
                <a:latin typeface="Bahnschrift SemiCondensed" panose="020B0502040204020203" pitchFamily="34" charset="0"/>
              </a:rPr>
              <a:t>Как и в предыдущие годы, комплексное решение экономических и социальных вопросов развития Ейского района осуществлялось через механизм реализации муниципальных программ и участия в исполнении мероприятий государственных программ </a:t>
            </a:r>
            <a:endParaRPr lang="ru-RU" b="1" dirty="0" smtClean="0">
              <a:solidFill>
                <a:schemeClr val="tx1"/>
              </a:solidFill>
              <a:latin typeface="Bahnschrift SemiCondensed" panose="020B0502040204020203" pitchFamily="34" charset="0"/>
            </a:endParaRPr>
          </a:p>
          <a:p>
            <a:pPr algn="ctr"/>
            <a:r>
              <a:rPr lang="ru-RU" b="1" dirty="0" smtClean="0">
                <a:solidFill>
                  <a:schemeClr val="tx1"/>
                </a:solidFill>
                <a:latin typeface="Bahnschrift SemiCondensed" panose="020B0502040204020203" pitchFamily="34" charset="0"/>
              </a:rPr>
              <a:t>Краснодарского края </a:t>
            </a:r>
            <a:endParaRPr lang="ru-RU" b="1" dirty="0">
              <a:solidFill>
                <a:schemeClr val="tx1"/>
              </a:solidFill>
              <a:latin typeface="Bahnschrift SemiCondensed" panose="020B0502040204020203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99152" y="6581182"/>
            <a:ext cx="1973690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 smtClean="0">
                <a:latin typeface="Arial Black" panose="020B0A04020102020204" pitchFamily="34" charset="0"/>
              </a:rPr>
              <a:t>21 </a:t>
            </a:r>
          </a:p>
          <a:p>
            <a:pPr algn="ctr"/>
            <a:r>
              <a:rPr lang="ru-RU" sz="1400" b="1" dirty="0" smtClean="0">
                <a:latin typeface="Arial Black" panose="020B0A04020102020204" pitchFamily="34" charset="0"/>
              </a:rPr>
              <a:t>муниципальная программа</a:t>
            </a:r>
          </a:p>
          <a:p>
            <a:pPr algn="ctr"/>
            <a:r>
              <a:rPr lang="ru-RU" sz="1400" b="1" dirty="0" smtClean="0">
                <a:latin typeface="Arial Black" panose="020B0A04020102020204" pitchFamily="34" charset="0"/>
              </a:rPr>
              <a:t>2770,5 млн рублей</a:t>
            </a:r>
          </a:p>
          <a:p>
            <a:pPr algn="ctr"/>
            <a:r>
              <a:rPr lang="ru-RU" sz="1400" b="1" dirty="0" smtClean="0">
                <a:latin typeface="Arial Black" panose="020B0A04020102020204" pitchFamily="34" charset="0"/>
              </a:rPr>
              <a:t>95,0 %</a:t>
            </a:r>
            <a:endParaRPr lang="ru-RU" sz="1400" b="1" dirty="0">
              <a:latin typeface="Arial Black" panose="020B0A0402010202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212515" y="6627463"/>
            <a:ext cx="2080586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 smtClean="0">
                <a:latin typeface="Arial Black" panose="020B0A04020102020204" pitchFamily="34" charset="0"/>
              </a:rPr>
              <a:t>11</a:t>
            </a:r>
          </a:p>
          <a:p>
            <a:pPr algn="ctr"/>
            <a:r>
              <a:rPr lang="ru-RU" sz="1400" b="1" dirty="0" smtClean="0">
                <a:latin typeface="Arial Black" panose="020B0A04020102020204" pitchFamily="34" charset="0"/>
              </a:rPr>
              <a:t>государственных программ КК</a:t>
            </a:r>
          </a:p>
          <a:p>
            <a:pPr algn="ctr"/>
            <a:r>
              <a:rPr lang="ru-RU" sz="1400" b="1" dirty="0" smtClean="0">
                <a:latin typeface="Arial Black" panose="020B0A04020102020204" pitchFamily="34" charset="0"/>
              </a:rPr>
              <a:t>1811,1 млн рублей</a:t>
            </a:r>
            <a:endParaRPr lang="ru-RU" sz="1400" b="1" dirty="0">
              <a:latin typeface="Arial Black" panose="020B0A04020102020204" pitchFamily="34" charset="0"/>
            </a:endParaRPr>
          </a:p>
        </p:txBody>
      </p:sp>
      <p:cxnSp>
        <p:nvCxnSpPr>
          <p:cNvPr id="16" name="Прямая со стрелкой 15"/>
          <p:cNvCxnSpPr/>
          <p:nvPr/>
        </p:nvCxnSpPr>
        <p:spPr>
          <a:xfrm flipH="1">
            <a:off x="4365104" y="7981680"/>
            <a:ext cx="216024" cy="384043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3054468" y="8137304"/>
            <a:ext cx="188404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/>
              <a:t>265,4</a:t>
            </a:r>
            <a:r>
              <a:rPr lang="ru-RU" sz="1400" b="1" dirty="0" smtClean="0"/>
              <a:t> </a:t>
            </a:r>
          </a:p>
          <a:p>
            <a:pPr algn="ctr"/>
            <a:r>
              <a:rPr lang="ru-RU" sz="1200" dirty="0" smtClean="0"/>
              <a:t>млн рублей</a:t>
            </a:r>
          </a:p>
          <a:p>
            <a:pPr algn="ctr"/>
            <a:r>
              <a:rPr lang="ru-RU" sz="1200" dirty="0" smtClean="0"/>
              <a:t>(федеральный + региональный бюджет)</a:t>
            </a:r>
            <a:endParaRPr lang="ru-RU" sz="1200" dirty="0"/>
          </a:p>
        </p:txBody>
      </p:sp>
      <p:cxnSp>
        <p:nvCxnSpPr>
          <p:cNvPr id="24" name="Прямая со стрелкой 23"/>
          <p:cNvCxnSpPr/>
          <p:nvPr/>
        </p:nvCxnSpPr>
        <p:spPr>
          <a:xfrm>
            <a:off x="5743272" y="7981680"/>
            <a:ext cx="134000" cy="240317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5274678" y="8137304"/>
            <a:ext cx="155146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/>
              <a:t>30,2</a:t>
            </a:r>
          </a:p>
          <a:p>
            <a:pPr algn="ctr"/>
            <a:r>
              <a:rPr lang="ru-RU" sz="1200" dirty="0" smtClean="0"/>
              <a:t> млн рублей</a:t>
            </a:r>
          </a:p>
          <a:p>
            <a:pPr algn="ctr"/>
            <a:r>
              <a:rPr lang="ru-RU" sz="1200" dirty="0" smtClean="0"/>
              <a:t>(средства районного бюджета)</a:t>
            </a:r>
            <a:endParaRPr lang="ru-RU" sz="1200" dirty="0"/>
          </a:p>
        </p:txBody>
      </p:sp>
    </p:spTree>
    <p:extLst>
      <p:ext uri="{BB962C8B-B14F-4D97-AF65-F5344CB8AC3E}">
        <p14:creationId xmlns:p14="http://schemas.microsoft.com/office/powerpoint/2010/main" val="35940441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20689" y="0"/>
            <a:ext cx="70880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 smtClean="0">
                <a:solidFill>
                  <a:schemeClr val="bg1"/>
                </a:solidFill>
              </a:rPr>
              <a:t>ОСНОВНЫЕ НАПРАВЛЕНИЯ РАСХОДОВ РАЙОННОГО БЮДЖЕТА</a:t>
            </a:r>
            <a:endParaRPr lang="ru-RU" sz="2000" b="1" dirty="0">
              <a:solidFill>
                <a:schemeClr val="bg1"/>
              </a:solidFill>
            </a:endParaRPr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80628" y="102538"/>
            <a:ext cx="6688708" cy="917068"/>
          </a:xfrm>
          <a:prstGeom prst="roundRect">
            <a:avLst/>
          </a:prstGeom>
          <a:solidFill>
            <a:srgbClr val="000099"/>
          </a:solidFill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latin typeface="Arial Black" panose="020B0A04020102020204" pitchFamily="34" charset="0"/>
              </a:rPr>
              <a:t>ПРОГРАММА</a:t>
            </a:r>
          </a:p>
          <a:p>
            <a:pPr algn="ctr"/>
            <a:r>
              <a:rPr lang="ru-RU" sz="2400" b="1" dirty="0" smtClean="0">
                <a:latin typeface="Arial Black" panose="020B0A04020102020204" pitchFamily="34" charset="0"/>
              </a:rPr>
              <a:t> </a:t>
            </a:r>
            <a:r>
              <a:rPr lang="ru-RU" sz="2400" b="1" dirty="0">
                <a:latin typeface="Arial Black" panose="020B0A04020102020204" pitchFamily="34" charset="0"/>
              </a:rPr>
              <a:t>«Развитие </a:t>
            </a:r>
            <a:r>
              <a:rPr lang="ru-RU" sz="2400" b="1" dirty="0" smtClean="0">
                <a:latin typeface="Arial Black" panose="020B0A04020102020204" pitchFamily="34" charset="0"/>
              </a:rPr>
              <a:t>образования»</a:t>
            </a:r>
            <a:endParaRPr lang="ru-RU" sz="2400" b="1" dirty="0">
              <a:latin typeface="Arial Black" panose="020B0A04020102020204" pitchFamily="34" charset="0"/>
            </a:endParaRP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113801" y="1187624"/>
            <a:ext cx="6655535" cy="2445952"/>
          </a:xfrm>
          <a:prstGeom prst="roundRect">
            <a:avLst/>
          </a:prstGeom>
          <a:solidFill>
            <a:schemeClr val="bg1"/>
          </a:solidFill>
          <a:ln>
            <a:solidFill>
              <a:srgbClr val="0000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chemeClr val="tx1"/>
                </a:solidFill>
                <a:latin typeface="Bahnschrift SemiLight" panose="020B0502040204020203" pitchFamily="34" charset="0"/>
              </a:rPr>
              <a:t>Реализация программных мероприятий в области образования с участием средства краевого и федерального бюджетов позволили: </a:t>
            </a:r>
          </a:p>
          <a:p>
            <a:pPr algn="ctr"/>
            <a:r>
              <a:rPr lang="ru-RU" sz="1600" b="1" dirty="0">
                <a:solidFill>
                  <a:schemeClr val="tx1"/>
                </a:solidFill>
                <a:latin typeface="Bahnschrift SemiLight" panose="020B0502040204020203" pitchFamily="34" charset="0"/>
              </a:rPr>
              <a:t>осуществить капитальный ремонт в 12 </a:t>
            </a:r>
            <a:r>
              <a:rPr lang="ru-RU" sz="1600" b="1" dirty="0" smtClean="0">
                <a:solidFill>
                  <a:schemeClr val="tx1"/>
                </a:solidFill>
                <a:latin typeface="Bahnschrift SemiLight" panose="020B0502040204020203" pitchFamily="34" charset="0"/>
              </a:rPr>
              <a:t>дошкольных</a:t>
            </a:r>
          </a:p>
          <a:p>
            <a:pPr algn="ctr"/>
            <a:r>
              <a:rPr lang="ru-RU" sz="1600" b="1" dirty="0" smtClean="0">
                <a:solidFill>
                  <a:schemeClr val="tx1"/>
                </a:solidFill>
                <a:latin typeface="Bahnschrift SemiLight" panose="020B0502040204020203" pitchFamily="34" charset="0"/>
              </a:rPr>
              <a:t> 9 </a:t>
            </a:r>
            <a:r>
              <a:rPr lang="ru-RU" sz="1600" b="1" dirty="0">
                <a:solidFill>
                  <a:schemeClr val="tx1"/>
                </a:solidFill>
                <a:latin typeface="Bahnschrift SemiLight" panose="020B0502040204020203" pitchFamily="34" charset="0"/>
              </a:rPr>
              <a:t>общеобразовательных организациях </a:t>
            </a:r>
            <a:r>
              <a:rPr lang="ru-RU" sz="1600" b="1" dirty="0" smtClean="0">
                <a:solidFill>
                  <a:schemeClr val="tx1"/>
                </a:solidFill>
                <a:latin typeface="Bahnschrift SemiLight" panose="020B0502040204020203" pitchFamily="34" charset="0"/>
              </a:rPr>
              <a:t>на </a:t>
            </a:r>
            <a:r>
              <a:rPr lang="ru-RU" sz="1600" b="1" dirty="0">
                <a:solidFill>
                  <a:schemeClr val="tx1"/>
                </a:solidFill>
                <a:latin typeface="Bahnschrift SemiLight" panose="020B0502040204020203" pitchFamily="34" charset="0"/>
              </a:rPr>
              <a:t>общую сумму </a:t>
            </a:r>
            <a:endParaRPr lang="ru-RU" sz="1600" b="1" dirty="0" smtClean="0">
              <a:solidFill>
                <a:schemeClr val="tx1"/>
              </a:solidFill>
              <a:latin typeface="Bahnschrift SemiLight" panose="020B0502040204020203" pitchFamily="34" charset="0"/>
            </a:endParaRPr>
          </a:p>
          <a:p>
            <a:pPr algn="ctr"/>
            <a:r>
              <a:rPr lang="ru-RU" sz="1600" b="1" dirty="0" smtClean="0">
                <a:solidFill>
                  <a:schemeClr val="tx1"/>
                </a:solidFill>
                <a:latin typeface="Bahnschrift SemiLight" panose="020B0502040204020203" pitchFamily="34" charset="0"/>
              </a:rPr>
              <a:t>64 </a:t>
            </a:r>
            <a:r>
              <a:rPr lang="ru-RU" sz="1600" b="1" dirty="0">
                <a:solidFill>
                  <a:schemeClr val="tx1"/>
                </a:solidFill>
                <a:latin typeface="Bahnschrift SemiLight" panose="020B0502040204020203" pitchFamily="34" charset="0"/>
              </a:rPr>
              <a:t>млн. рублей;</a:t>
            </a:r>
          </a:p>
          <a:p>
            <a:pPr algn="ctr"/>
            <a:r>
              <a:rPr lang="ru-RU" sz="1600" b="1" dirty="0">
                <a:solidFill>
                  <a:schemeClr val="tx1"/>
                </a:solidFill>
                <a:latin typeface="Bahnschrift SemiLight" panose="020B0502040204020203" pitchFamily="34" charset="0"/>
              </a:rPr>
              <a:t>приобрести оборудование, мебель, оргтехнику, учебную литературу и прочие основные средства </a:t>
            </a:r>
            <a:endParaRPr lang="ru-RU" sz="1600" b="1" dirty="0" smtClean="0">
              <a:solidFill>
                <a:schemeClr val="tx1"/>
              </a:solidFill>
              <a:latin typeface="Bahnschrift SemiLight" panose="020B0502040204020203" pitchFamily="34" charset="0"/>
            </a:endParaRPr>
          </a:p>
          <a:p>
            <a:pPr algn="ctr"/>
            <a:r>
              <a:rPr lang="ru-RU" sz="1600" b="1" dirty="0" smtClean="0">
                <a:solidFill>
                  <a:schemeClr val="tx1"/>
                </a:solidFill>
                <a:latin typeface="Bahnschrift SemiLight" panose="020B0502040204020203" pitchFamily="34" charset="0"/>
              </a:rPr>
              <a:t>на сумму  </a:t>
            </a:r>
            <a:r>
              <a:rPr lang="ru-RU" sz="1600" b="1" dirty="0">
                <a:solidFill>
                  <a:schemeClr val="tx1"/>
                </a:solidFill>
                <a:latin typeface="Bahnschrift SemiLight" panose="020B0502040204020203" pitchFamily="34" charset="0"/>
              </a:rPr>
              <a:t>70 млн. </a:t>
            </a:r>
            <a:r>
              <a:rPr lang="ru-RU" sz="1600" b="1" dirty="0" smtClean="0">
                <a:solidFill>
                  <a:schemeClr val="tx1"/>
                </a:solidFill>
                <a:latin typeface="Bahnschrift SemiLight" panose="020B0502040204020203" pitchFamily="34" charset="0"/>
              </a:rPr>
              <a:t>рублей</a:t>
            </a:r>
            <a:endParaRPr lang="ru-RU" sz="1600" b="1" dirty="0">
              <a:solidFill>
                <a:schemeClr val="tx1"/>
              </a:solidFill>
              <a:latin typeface="Bahnschrift SemiLight" panose="020B0502040204020203" pitchFamily="34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3801" y="3830196"/>
            <a:ext cx="2523111" cy="256368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223" y="6393883"/>
            <a:ext cx="2591690" cy="264261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636913" y="3830196"/>
            <a:ext cx="4132423" cy="270770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636913" y="6393883"/>
            <a:ext cx="4132423" cy="264261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429195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20689" y="0"/>
            <a:ext cx="70880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 smtClean="0">
                <a:solidFill>
                  <a:schemeClr val="bg1"/>
                </a:solidFill>
              </a:rPr>
              <a:t>ОСНОВНЫЕ НАПРАВЛЕНИЯ РАСХОДОВ РАЙОННОГО БЮДЖЕТА</a:t>
            </a:r>
            <a:endParaRPr lang="ru-RU" sz="2000" b="1" dirty="0">
              <a:solidFill>
                <a:schemeClr val="bg1"/>
              </a:solidFill>
            </a:endParaRP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80628" y="102539"/>
            <a:ext cx="6588732" cy="1219200"/>
          </a:xfrm>
          <a:prstGeom prst="roundRect">
            <a:avLst/>
          </a:prstGeom>
          <a:solidFill>
            <a:srgbClr val="000099"/>
          </a:solidFill>
          <a:ln>
            <a:solidFill>
              <a:srgbClr val="0000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latin typeface="Arial Black" panose="020B0A04020102020204" pitchFamily="34" charset="0"/>
              </a:rPr>
              <a:t>ПРОГРАММА </a:t>
            </a:r>
            <a:endParaRPr lang="ru-RU" sz="2400" b="1" dirty="0" smtClean="0">
              <a:latin typeface="Arial Black" panose="020B0A04020102020204" pitchFamily="34" charset="0"/>
            </a:endParaRPr>
          </a:p>
          <a:p>
            <a:pPr algn="ctr"/>
            <a:r>
              <a:rPr lang="ru-RU" sz="2400" b="1" dirty="0" smtClean="0">
                <a:latin typeface="Arial Black" panose="020B0A04020102020204" pitchFamily="34" charset="0"/>
              </a:rPr>
              <a:t>«</a:t>
            </a:r>
            <a:r>
              <a:rPr lang="ru-RU" sz="2400" b="1" dirty="0">
                <a:latin typeface="Arial Black" panose="020B0A04020102020204" pitchFamily="34" charset="0"/>
              </a:rPr>
              <a:t>Развитие культуры»</a:t>
            </a: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4347102" y="1673880"/>
            <a:ext cx="2322258" cy="7218600"/>
          </a:xfrm>
          <a:prstGeom prst="roundRect">
            <a:avLst/>
          </a:prstGeom>
          <a:solidFill>
            <a:schemeClr val="bg1"/>
          </a:solidFill>
          <a:ln>
            <a:solidFill>
              <a:srgbClr val="0000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1"/>
                </a:solidFill>
                <a:latin typeface="Bahnschrift SemiCondensed" panose="020B0502040204020203" pitchFamily="34" charset="0"/>
              </a:rPr>
              <a:t>В рамках муниципальной программы «Развитие культуры в Ейском районе» приобретены книги для библиотечного фонда на </a:t>
            </a:r>
            <a:r>
              <a:rPr lang="ru-RU" b="1" dirty="0" smtClean="0">
                <a:solidFill>
                  <a:schemeClr val="tx1"/>
                </a:solidFill>
                <a:latin typeface="Bahnschrift SemiCondensed" panose="020B0502040204020203" pitchFamily="34" charset="0"/>
              </a:rPr>
              <a:t>сумму</a:t>
            </a:r>
          </a:p>
          <a:p>
            <a:pPr algn="ctr"/>
            <a:r>
              <a:rPr lang="ru-RU" b="1" dirty="0" smtClean="0">
                <a:solidFill>
                  <a:schemeClr val="tx1"/>
                </a:solidFill>
                <a:latin typeface="Bahnschrift SemiCondensed" panose="020B0502040204020203" pitchFamily="34" charset="0"/>
              </a:rPr>
              <a:t> </a:t>
            </a:r>
            <a:r>
              <a:rPr lang="ru-RU" b="1" dirty="0">
                <a:solidFill>
                  <a:schemeClr val="tx1"/>
                </a:solidFill>
                <a:latin typeface="Bahnschrift SemiCondensed" panose="020B0502040204020203" pitchFamily="34" charset="0"/>
              </a:rPr>
              <a:t>0,5 млн. рублей.</a:t>
            </a:r>
          </a:p>
          <a:p>
            <a:pPr algn="ctr"/>
            <a:r>
              <a:rPr lang="ru-RU" b="1" dirty="0">
                <a:solidFill>
                  <a:schemeClr val="tx1"/>
                </a:solidFill>
                <a:latin typeface="Bahnschrift SemiCondensed" panose="020B0502040204020203" pitchFamily="34" charset="0"/>
              </a:rPr>
              <a:t>На организацию и проведение районных мероприятий направлено 5,5 млн. </a:t>
            </a:r>
            <a:r>
              <a:rPr lang="ru-RU" b="1" dirty="0" smtClean="0">
                <a:solidFill>
                  <a:schemeClr val="tx1"/>
                </a:solidFill>
                <a:latin typeface="Bahnschrift SemiCondensed" panose="020B0502040204020203" pitchFamily="34" charset="0"/>
              </a:rPr>
              <a:t>рублей</a:t>
            </a:r>
            <a:endParaRPr lang="ru-RU" dirty="0">
              <a:solidFill>
                <a:schemeClr val="tx1"/>
              </a:solidFill>
              <a:latin typeface="Bahnschrift SemiCondensed" panose="020B0502040204020203" pitchFamily="34" charset="0"/>
            </a:endParaRPr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628" y="1763688"/>
            <a:ext cx="3012570" cy="2746368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268760" y="5364088"/>
            <a:ext cx="2997333" cy="3083664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2" name="Picture 6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644" b="95494" l="0" r="99046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963109" y="2555776"/>
            <a:ext cx="1476843" cy="23348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4" name="Picture 8"/>
          <p:cNvPicPr>
            <a:picLocks noChangeAspect="1" noChangeArrowheads="1"/>
          </p:cNvPicPr>
          <p:nvPr/>
        </p:nvPicPr>
        <p:blipFill>
          <a:blip r:embed="rId7" cstate="email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404" b="89942" l="10000" r="94333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108691" y="5605073"/>
            <a:ext cx="1364317" cy="23041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948105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20689" y="0"/>
            <a:ext cx="70880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 smtClean="0">
                <a:solidFill>
                  <a:schemeClr val="bg1"/>
                </a:solidFill>
              </a:rPr>
              <a:t>ОСНОВНЫЕ НАПРАВЛЕНИЯ РАСХОДОВ РАЙОННОГО БЮДЖЕТА</a:t>
            </a:r>
            <a:endParaRPr lang="ru-RU" sz="2000" b="1" dirty="0">
              <a:solidFill>
                <a:schemeClr val="bg1"/>
              </a:solidFill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80628" y="63139"/>
            <a:ext cx="6642738" cy="1219200"/>
          </a:xfrm>
          <a:prstGeom prst="roundRect">
            <a:avLst/>
          </a:prstGeom>
          <a:solidFill>
            <a:srgbClr val="000099"/>
          </a:solidFill>
          <a:ln>
            <a:solidFill>
              <a:srgbClr val="0000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latin typeface="Arial Black" panose="020B0A04020102020204" pitchFamily="34" charset="0"/>
              </a:rPr>
              <a:t>ПРОГРАММА </a:t>
            </a:r>
            <a:endParaRPr lang="ru-RU" sz="2400" b="1" dirty="0" smtClean="0">
              <a:latin typeface="Arial Black" panose="020B0A04020102020204" pitchFamily="34" charset="0"/>
            </a:endParaRPr>
          </a:p>
          <a:p>
            <a:pPr algn="ctr"/>
            <a:r>
              <a:rPr lang="ru-RU" sz="2400" b="1" dirty="0" smtClean="0">
                <a:latin typeface="Arial Black" panose="020B0A04020102020204" pitchFamily="34" charset="0"/>
              </a:rPr>
              <a:t>«</a:t>
            </a:r>
            <a:r>
              <a:rPr lang="ru-RU" sz="2400" b="1" dirty="0">
                <a:latin typeface="Arial Black" panose="020B0A04020102020204" pitchFamily="34" charset="0"/>
              </a:rPr>
              <a:t>Развитие </a:t>
            </a:r>
            <a:r>
              <a:rPr lang="ru-RU" sz="2400" b="1" dirty="0" smtClean="0">
                <a:latin typeface="Arial Black" panose="020B0A04020102020204" pitchFamily="34" charset="0"/>
              </a:rPr>
              <a:t>физической</a:t>
            </a:r>
          </a:p>
          <a:p>
            <a:pPr algn="ctr"/>
            <a:r>
              <a:rPr lang="ru-RU" sz="2400" b="1" dirty="0" smtClean="0">
                <a:latin typeface="Arial Black" panose="020B0A04020102020204" pitchFamily="34" charset="0"/>
              </a:rPr>
              <a:t> культуры</a:t>
            </a:r>
            <a:r>
              <a:rPr lang="en-US" sz="2400" b="1" dirty="0" smtClean="0">
                <a:latin typeface="Arial Black" panose="020B0A04020102020204" pitchFamily="34" charset="0"/>
              </a:rPr>
              <a:t> </a:t>
            </a:r>
            <a:r>
              <a:rPr lang="ru-RU" sz="2400" b="1" dirty="0" smtClean="0">
                <a:latin typeface="Arial Black" panose="020B0A04020102020204" pitchFamily="34" charset="0"/>
              </a:rPr>
              <a:t>и спорта»</a:t>
            </a:r>
            <a:endParaRPr lang="ru-RU" sz="2400" b="1" dirty="0">
              <a:latin typeface="Arial Black" panose="020B0A04020102020204" pitchFamily="34" charset="0"/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80627" y="1333961"/>
            <a:ext cx="6642739" cy="2733984"/>
          </a:xfrm>
          <a:prstGeom prst="roundRect">
            <a:avLst/>
          </a:prstGeom>
          <a:solidFill>
            <a:schemeClr val="bg1"/>
          </a:solidFill>
          <a:ln>
            <a:solidFill>
              <a:srgbClr val="0000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 smtClean="0"/>
          </a:p>
          <a:p>
            <a:pPr algn="ctr"/>
            <a:endParaRPr lang="ru-RU" sz="1400" dirty="0"/>
          </a:p>
          <a:p>
            <a:pPr algn="ctr"/>
            <a:endParaRPr lang="ru-RU" sz="1400" dirty="0" smtClean="0"/>
          </a:p>
          <a:p>
            <a:pPr algn="ctr"/>
            <a:r>
              <a:rPr lang="ru-RU" sz="1400" b="1" dirty="0" smtClean="0">
                <a:solidFill>
                  <a:schemeClr val="tx1"/>
                </a:solidFill>
                <a:latin typeface="Bahnschrift SemiCondensed" panose="020B0502040204020203" pitchFamily="34" charset="0"/>
              </a:rPr>
              <a:t>В </a:t>
            </a:r>
            <a:r>
              <a:rPr lang="ru-RU" sz="1400" b="1" dirty="0">
                <a:solidFill>
                  <a:schemeClr val="tx1"/>
                </a:solidFill>
                <a:latin typeface="Bahnschrift SemiCondensed" panose="020B0502040204020203" pitchFamily="34" charset="0"/>
              </a:rPr>
              <a:t>части исполнения мероприятий муниципальной программы «Развитие физической культуры и спорта» с участием средств краевого бюджета:</a:t>
            </a:r>
          </a:p>
          <a:p>
            <a:pPr algn="ctr"/>
            <a:r>
              <a:rPr lang="ru-RU" sz="1400" b="1" dirty="0">
                <a:solidFill>
                  <a:schemeClr val="tx1"/>
                </a:solidFill>
                <a:latin typeface="Bahnschrift SemiCondensed" panose="020B0502040204020203" pitchFamily="34" charset="0"/>
              </a:rPr>
              <a:t>завершено строительство спортивного зала в ст. Должанской с объемом финансирования 57,3 млн. рублей;</a:t>
            </a:r>
          </a:p>
          <a:p>
            <a:pPr algn="ctr"/>
            <a:r>
              <a:rPr lang="ru-RU" sz="1400" b="1" dirty="0">
                <a:solidFill>
                  <a:schemeClr val="tx1"/>
                </a:solidFill>
                <a:latin typeface="Bahnschrift SemiCondensed" panose="020B0502040204020203" pitchFamily="34" charset="0"/>
              </a:rPr>
              <a:t>произведен капитальный ремонт кровли и фасада спортивного комплекса «Юность», жесткой кровли спортивного комплекса  «Солнечный» на общую сумму 68,6 млн. рублей;</a:t>
            </a:r>
          </a:p>
          <a:p>
            <a:pPr algn="ctr"/>
            <a:r>
              <a:rPr lang="ru-RU" sz="1400" b="1" dirty="0">
                <a:solidFill>
                  <a:schemeClr val="tx1"/>
                </a:solidFill>
                <a:latin typeface="Bahnschrift SemiCondensed" panose="020B0502040204020203" pitchFamily="34" charset="0"/>
              </a:rPr>
              <a:t>подготовлена проектно-сметная документация на проведение капитального ремонта СШ «Рассвет», произведены работы по обследованию технического состояния здания спортивного комплекса «Снежинка» общей стоимостью </a:t>
            </a:r>
            <a:endParaRPr lang="ru-RU" sz="1400" b="1" dirty="0" smtClean="0">
              <a:solidFill>
                <a:schemeClr val="tx1"/>
              </a:solidFill>
              <a:latin typeface="Bahnschrift SemiCondensed" panose="020B0502040204020203" pitchFamily="34" charset="0"/>
            </a:endParaRPr>
          </a:p>
          <a:p>
            <a:pPr algn="ctr"/>
            <a:r>
              <a:rPr lang="ru-RU" sz="1400" b="1" dirty="0" smtClean="0">
                <a:solidFill>
                  <a:schemeClr val="tx1"/>
                </a:solidFill>
                <a:latin typeface="Bahnschrift SemiCondensed" panose="020B0502040204020203" pitchFamily="34" charset="0"/>
              </a:rPr>
              <a:t>2,5 </a:t>
            </a:r>
            <a:r>
              <a:rPr lang="ru-RU" sz="1400" b="1" dirty="0">
                <a:solidFill>
                  <a:schemeClr val="tx1"/>
                </a:solidFill>
                <a:latin typeface="Bahnschrift SemiCondensed" panose="020B0502040204020203" pitchFamily="34" charset="0"/>
              </a:rPr>
              <a:t>млн. рублей;</a:t>
            </a:r>
          </a:p>
          <a:p>
            <a:pPr algn="ctr"/>
            <a:r>
              <a:rPr lang="ru-RU" sz="1400" b="1" dirty="0">
                <a:solidFill>
                  <a:schemeClr val="tx1"/>
                </a:solidFill>
                <a:latin typeface="Bahnschrift SemiCondensed" panose="020B0502040204020203" pitchFamily="34" charset="0"/>
              </a:rPr>
              <a:t>на проведение спортивных мероприятий направлено </a:t>
            </a:r>
            <a:r>
              <a:rPr lang="ru-RU" sz="1400" b="1" dirty="0" smtClean="0">
                <a:solidFill>
                  <a:schemeClr val="tx1"/>
                </a:solidFill>
                <a:latin typeface="Bahnschrift SemiCondensed" panose="020B0502040204020203" pitchFamily="34" charset="0"/>
              </a:rPr>
              <a:t>более</a:t>
            </a:r>
          </a:p>
          <a:p>
            <a:pPr algn="ctr"/>
            <a:endParaRPr lang="ru-RU" sz="1400" b="1" dirty="0">
              <a:solidFill>
                <a:schemeClr val="tx1"/>
              </a:solidFill>
              <a:latin typeface="Bahnschrift SemiCondensed" panose="020B0502040204020203" pitchFamily="34" charset="0"/>
            </a:endParaRPr>
          </a:p>
          <a:p>
            <a:pPr algn="ctr"/>
            <a:r>
              <a:rPr lang="ru-RU" sz="1400" b="1" dirty="0" smtClean="0">
                <a:solidFill>
                  <a:schemeClr val="tx1"/>
                </a:solidFill>
                <a:latin typeface="Bahnschrift SemiCondensed" panose="020B0502040204020203" pitchFamily="34" charset="0"/>
              </a:rPr>
              <a:t>      </a:t>
            </a:r>
          </a:p>
          <a:p>
            <a:pPr algn="ctr"/>
            <a:r>
              <a:rPr lang="ru-RU" sz="1400" b="1" dirty="0" smtClean="0"/>
              <a:t>   </a:t>
            </a:r>
            <a:r>
              <a:rPr lang="ru-RU" sz="1400" b="1" dirty="0"/>
              <a:t>5 млн. рублей.</a:t>
            </a:r>
          </a:p>
        </p:txBody>
      </p:sp>
      <p:pic>
        <p:nvPicPr>
          <p:cNvPr id="5123" name="Picture 3" descr="U:\Отделы\Бюджетный\N0sNBLHDezU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268760" y="6012160"/>
            <a:ext cx="4536504" cy="302433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7" name="Picture 7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628" y="4200861"/>
            <a:ext cx="3321368" cy="231535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8" name="Picture 8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501008" y="4200861"/>
            <a:ext cx="3222357" cy="231535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510024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20689" y="0"/>
            <a:ext cx="70880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 smtClean="0">
                <a:solidFill>
                  <a:schemeClr val="bg1"/>
                </a:solidFill>
              </a:rPr>
              <a:t>ОСНОВНЫЕ НАПРАВЛЕНИЯ РАСХОДОВ РАЙОННОГО БЮДЖЕТА</a:t>
            </a:r>
            <a:endParaRPr lang="ru-RU" sz="2000" b="1" dirty="0">
              <a:solidFill>
                <a:schemeClr val="bg1"/>
              </a:solidFill>
            </a:endParaRP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116632" y="59499"/>
            <a:ext cx="6660740" cy="1159701"/>
          </a:xfrm>
          <a:prstGeom prst="roundRect">
            <a:avLst/>
          </a:prstGeom>
          <a:solidFill>
            <a:srgbClr val="000099"/>
          </a:solidFill>
          <a:ln>
            <a:solidFill>
              <a:srgbClr val="0000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latin typeface="Arial Black" panose="020B0A04020102020204" pitchFamily="34" charset="0"/>
              </a:rPr>
              <a:t>ПРОГРАММА </a:t>
            </a:r>
            <a:endParaRPr lang="ru-RU" sz="2400" b="1" dirty="0" smtClean="0">
              <a:latin typeface="Arial Black" panose="020B0A04020102020204" pitchFamily="34" charset="0"/>
            </a:endParaRPr>
          </a:p>
          <a:p>
            <a:pPr algn="ctr"/>
            <a:r>
              <a:rPr lang="ru-RU" sz="2400" b="1" dirty="0" smtClean="0">
                <a:latin typeface="Arial Black" panose="020B0A04020102020204" pitchFamily="34" charset="0"/>
              </a:rPr>
              <a:t>«</a:t>
            </a:r>
            <a:r>
              <a:rPr lang="ru-RU" sz="2400" b="1" dirty="0">
                <a:latin typeface="Arial Black" panose="020B0A04020102020204" pitchFamily="34" charset="0"/>
              </a:rPr>
              <a:t>Дети Ейского района»</a:t>
            </a: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116632" y="1333960"/>
            <a:ext cx="6660740" cy="1725872"/>
          </a:xfrm>
          <a:prstGeom prst="roundRect">
            <a:avLst/>
          </a:prstGeom>
          <a:solidFill>
            <a:schemeClr val="bg1"/>
          </a:solidFill>
          <a:ln>
            <a:solidFill>
              <a:srgbClr val="0000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 smtClean="0">
              <a:solidFill>
                <a:schemeClr val="tx1"/>
              </a:solidFill>
              <a:latin typeface="Bahnschrift SemiLight SemiConde" panose="020B0502040204020203" pitchFamily="34" charset="0"/>
            </a:endParaRPr>
          </a:p>
          <a:p>
            <a:pPr algn="ctr"/>
            <a:r>
              <a:rPr lang="ru-RU" b="1" dirty="0" smtClean="0">
                <a:solidFill>
                  <a:schemeClr val="tx1"/>
                </a:solidFill>
                <a:latin typeface="Bahnschrift SemiLight SemiConde" panose="020B0502040204020203" pitchFamily="34" charset="0"/>
              </a:rPr>
              <a:t>В </a:t>
            </a:r>
            <a:r>
              <a:rPr lang="ru-RU" b="1" dirty="0">
                <a:solidFill>
                  <a:schemeClr val="tx1"/>
                </a:solidFill>
                <a:latin typeface="Bahnschrift SemiLight SemiConde" panose="020B0502040204020203" pitchFamily="34" charset="0"/>
              </a:rPr>
              <a:t>рамках исполнения муниципальной программы </a:t>
            </a:r>
            <a:endParaRPr lang="ru-RU" b="1" dirty="0" smtClean="0">
              <a:solidFill>
                <a:schemeClr val="tx1"/>
              </a:solidFill>
              <a:latin typeface="Bahnschrift SemiLight SemiConde" panose="020B0502040204020203" pitchFamily="34" charset="0"/>
            </a:endParaRPr>
          </a:p>
          <a:p>
            <a:pPr algn="ctr"/>
            <a:r>
              <a:rPr lang="ru-RU" b="1" dirty="0" smtClean="0">
                <a:solidFill>
                  <a:schemeClr val="tx1"/>
                </a:solidFill>
                <a:latin typeface="Bahnschrift SemiLight SemiConde" panose="020B0502040204020203" pitchFamily="34" charset="0"/>
              </a:rPr>
              <a:t>«</a:t>
            </a:r>
            <a:r>
              <a:rPr lang="ru-RU" b="1" dirty="0">
                <a:solidFill>
                  <a:schemeClr val="tx1"/>
                </a:solidFill>
                <a:latin typeface="Bahnschrift SemiLight SemiConde" panose="020B0502040204020203" pitchFamily="34" charset="0"/>
              </a:rPr>
              <a:t>Дети Ейского района»:</a:t>
            </a:r>
          </a:p>
          <a:p>
            <a:pPr algn="ctr"/>
            <a:r>
              <a:rPr lang="ru-RU" b="1" dirty="0">
                <a:solidFill>
                  <a:schemeClr val="tx1"/>
                </a:solidFill>
                <a:latin typeface="Bahnschrift SemiLight SemiConde" panose="020B0502040204020203" pitchFamily="34" charset="0"/>
              </a:rPr>
              <a:t>приобретено жилье для </a:t>
            </a:r>
            <a:endParaRPr lang="ru-RU" b="1" dirty="0" smtClean="0">
              <a:solidFill>
                <a:schemeClr val="tx1"/>
              </a:solidFill>
              <a:latin typeface="Bahnschrift SemiLight SemiConde" panose="020B0502040204020203" pitchFamily="34" charset="0"/>
            </a:endParaRPr>
          </a:p>
          <a:p>
            <a:pPr algn="ctr"/>
            <a:r>
              <a:rPr lang="ru-RU" b="1" dirty="0" smtClean="0">
                <a:solidFill>
                  <a:schemeClr val="tx1"/>
                </a:solidFill>
                <a:latin typeface="Bahnschrift SemiLight SemiConde" panose="020B0502040204020203" pitchFamily="34" charset="0"/>
              </a:rPr>
              <a:t>24 </a:t>
            </a:r>
            <a:r>
              <a:rPr lang="ru-RU" b="1" dirty="0">
                <a:solidFill>
                  <a:schemeClr val="tx1"/>
                </a:solidFill>
                <a:latin typeface="Bahnschrift SemiLight SemiConde" panose="020B0502040204020203" pitchFamily="34" charset="0"/>
              </a:rPr>
              <a:t>детей-сирот на сумму 64,5 млн. рублей;</a:t>
            </a:r>
          </a:p>
          <a:p>
            <a:pPr algn="ctr"/>
            <a:r>
              <a:rPr lang="ru-RU" b="1" dirty="0">
                <a:solidFill>
                  <a:schemeClr val="tx1"/>
                </a:solidFill>
                <a:latin typeface="Bahnschrift SemiLight SemiConde" panose="020B0502040204020203" pitchFamily="34" charset="0"/>
              </a:rPr>
              <a:t>на организацию отдыха и оздоровления детей направлено      </a:t>
            </a:r>
            <a:endParaRPr lang="ru-RU" b="1" dirty="0" smtClean="0">
              <a:solidFill>
                <a:schemeClr val="tx1"/>
              </a:solidFill>
              <a:latin typeface="Bahnschrift SemiLight SemiConde" panose="020B0502040204020203" pitchFamily="34" charset="0"/>
            </a:endParaRPr>
          </a:p>
          <a:p>
            <a:pPr algn="ctr"/>
            <a:r>
              <a:rPr lang="ru-RU" b="1" dirty="0" smtClean="0">
                <a:solidFill>
                  <a:schemeClr val="tx1"/>
                </a:solidFill>
                <a:latin typeface="Bahnschrift SemiLight SemiConde" panose="020B0502040204020203" pitchFamily="34" charset="0"/>
              </a:rPr>
              <a:t>  </a:t>
            </a:r>
            <a:r>
              <a:rPr lang="ru-RU" b="1" dirty="0">
                <a:solidFill>
                  <a:schemeClr val="tx1"/>
                </a:solidFill>
                <a:latin typeface="Bahnschrift SemiLight SemiConde" panose="020B0502040204020203" pitchFamily="34" charset="0"/>
              </a:rPr>
              <a:t>3,1 млн. </a:t>
            </a:r>
            <a:r>
              <a:rPr lang="ru-RU" b="1" dirty="0" smtClean="0">
                <a:solidFill>
                  <a:schemeClr val="tx1"/>
                </a:solidFill>
                <a:latin typeface="Bahnschrift SemiLight SemiConde" panose="020B0502040204020203" pitchFamily="34" charset="0"/>
              </a:rPr>
              <a:t>рублей</a:t>
            </a:r>
          </a:p>
          <a:p>
            <a:pPr algn="ctr"/>
            <a:endParaRPr lang="ru-RU" b="1" dirty="0">
              <a:solidFill>
                <a:schemeClr val="tx1"/>
              </a:solidFill>
            </a:endParaRPr>
          </a:p>
        </p:txBody>
      </p:sp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9756" y="6175246"/>
            <a:ext cx="3586628" cy="27892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9" name="Picture 5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447003" y="6175246"/>
            <a:ext cx="3330370" cy="27892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52736" y="3131840"/>
            <a:ext cx="4608512" cy="30434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092887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20689" y="0"/>
            <a:ext cx="70880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 smtClean="0">
                <a:solidFill>
                  <a:schemeClr val="bg1"/>
                </a:solidFill>
              </a:rPr>
              <a:t>ОСНОВНЫЕ НАПРАВЛЕНИЯ РАСХОДОВ РАЙОННОГО БЮДЖЕТА</a:t>
            </a:r>
            <a:endParaRPr lang="ru-RU" sz="2000" b="1" dirty="0">
              <a:solidFill>
                <a:schemeClr val="bg1"/>
              </a:solidFill>
            </a:endParaRP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188640" y="155509"/>
            <a:ext cx="6588732" cy="1219200"/>
          </a:xfrm>
          <a:prstGeom prst="roundRect">
            <a:avLst/>
          </a:prstGeom>
          <a:solidFill>
            <a:srgbClr val="000099"/>
          </a:solidFill>
          <a:ln>
            <a:solidFill>
              <a:srgbClr val="0000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latin typeface="Arial Black" panose="020B0A04020102020204" pitchFamily="34" charset="0"/>
              </a:rPr>
              <a:t>ПРОГРАММА </a:t>
            </a:r>
            <a:endParaRPr lang="ru-RU" sz="2400" b="1" dirty="0" smtClean="0">
              <a:latin typeface="Arial Black" panose="020B0A04020102020204" pitchFamily="34" charset="0"/>
            </a:endParaRPr>
          </a:p>
          <a:p>
            <a:pPr algn="ctr"/>
            <a:r>
              <a:rPr lang="ru-RU" sz="2400" b="1" dirty="0" smtClean="0">
                <a:latin typeface="Arial Black" panose="020B0A04020102020204" pitchFamily="34" charset="0"/>
              </a:rPr>
              <a:t>«</a:t>
            </a:r>
            <a:r>
              <a:rPr lang="ru-RU" sz="2400" b="1" dirty="0">
                <a:latin typeface="Arial Black" panose="020B0A04020102020204" pitchFamily="34" charset="0"/>
              </a:rPr>
              <a:t>Молодежь Ейского района»</a:t>
            </a: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2996952" y="1499659"/>
            <a:ext cx="3780420" cy="3964440"/>
          </a:xfrm>
          <a:prstGeom prst="roundRect">
            <a:avLst/>
          </a:prstGeom>
          <a:solidFill>
            <a:schemeClr val="bg1"/>
          </a:solidFill>
          <a:ln>
            <a:solidFill>
              <a:srgbClr val="0000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chemeClr val="tx1"/>
                </a:solidFill>
                <a:latin typeface="Bahnschrift SemiCondensed" panose="020B0502040204020203" pitchFamily="34" charset="0"/>
              </a:rPr>
              <a:t>В рамках реализации муниципальной программы «Молодежь Ейского района» организованы и проведены мероприятия в области молодежной политики на сумму </a:t>
            </a:r>
            <a:endParaRPr lang="ru-RU" sz="2400" b="1" dirty="0" smtClean="0">
              <a:solidFill>
                <a:schemeClr val="tx1"/>
              </a:solidFill>
              <a:latin typeface="Bahnschrift SemiCondensed" panose="020B0502040204020203" pitchFamily="34" charset="0"/>
            </a:endParaRPr>
          </a:p>
          <a:p>
            <a:pPr algn="ctr"/>
            <a:r>
              <a:rPr lang="ru-RU" sz="2400" b="1" dirty="0" smtClean="0">
                <a:solidFill>
                  <a:schemeClr val="tx1"/>
                </a:solidFill>
                <a:latin typeface="Bahnschrift SemiCondensed" panose="020B0502040204020203" pitchFamily="34" charset="0"/>
              </a:rPr>
              <a:t>0,4 </a:t>
            </a:r>
            <a:r>
              <a:rPr lang="ru-RU" sz="2400" b="1" dirty="0">
                <a:solidFill>
                  <a:schemeClr val="tx1"/>
                </a:solidFill>
                <a:latin typeface="Bahnschrift SemiCondensed" panose="020B0502040204020203" pitchFamily="34" charset="0"/>
              </a:rPr>
              <a:t>млн. </a:t>
            </a:r>
            <a:r>
              <a:rPr lang="ru-RU" sz="2400" b="1" dirty="0" smtClean="0">
                <a:solidFill>
                  <a:schemeClr val="tx1"/>
                </a:solidFill>
                <a:latin typeface="Bahnschrift SemiCondensed" panose="020B0502040204020203" pitchFamily="34" charset="0"/>
              </a:rPr>
              <a:t>рублей</a:t>
            </a:r>
            <a:endParaRPr lang="ru-RU" sz="2400" b="1" dirty="0">
              <a:solidFill>
                <a:schemeClr val="tx1"/>
              </a:solidFill>
              <a:latin typeface="Bahnschrift SemiCondensed" panose="020B0502040204020203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88641" y="5580112"/>
            <a:ext cx="3321750" cy="3432679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  <a:extLst/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03519" y="1979713"/>
            <a:ext cx="2664295" cy="3024336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  <a:extLst/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717033" y="5580112"/>
            <a:ext cx="3060340" cy="3432679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21907523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20689" y="0"/>
            <a:ext cx="70880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 smtClean="0">
                <a:solidFill>
                  <a:schemeClr val="bg1"/>
                </a:solidFill>
              </a:rPr>
              <a:t>ОСНОВНЫЕ НАПРАВЛЕНИЯ РАСХОДОВ РАЙОННОГО БЮДЖЕТА</a:t>
            </a:r>
            <a:endParaRPr lang="ru-RU" sz="2000" b="1" dirty="0">
              <a:solidFill>
                <a:schemeClr val="bg1"/>
              </a:solidFill>
            </a:endParaRP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80628" y="59707"/>
            <a:ext cx="6642738" cy="1055909"/>
          </a:xfrm>
          <a:prstGeom prst="roundRect">
            <a:avLst/>
          </a:prstGeom>
          <a:solidFill>
            <a:srgbClr val="000099"/>
          </a:solidFill>
          <a:ln>
            <a:solidFill>
              <a:srgbClr val="0000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latin typeface="Arial Black" panose="020B0A04020102020204" pitchFamily="34" charset="0"/>
              </a:rPr>
              <a:t>ПРОГРАММА</a:t>
            </a:r>
          </a:p>
          <a:p>
            <a:pPr algn="ctr"/>
            <a:r>
              <a:rPr lang="ru-RU" sz="2000" b="1" dirty="0" smtClean="0">
                <a:latin typeface="Arial Black" panose="020B0A04020102020204" pitchFamily="34" charset="0"/>
              </a:rPr>
              <a:t>«</a:t>
            </a:r>
            <a:r>
              <a:rPr lang="ru-RU" sz="2000" b="1" dirty="0">
                <a:latin typeface="Arial Black" panose="020B0A04020102020204" pitchFamily="34" charset="0"/>
              </a:rPr>
              <a:t>Обеспечение </a:t>
            </a:r>
            <a:r>
              <a:rPr lang="ru-RU" sz="2000" b="1" dirty="0" smtClean="0">
                <a:latin typeface="Arial Black" panose="020B0A04020102020204" pitchFamily="34" charset="0"/>
              </a:rPr>
              <a:t>безопасности </a:t>
            </a:r>
            <a:r>
              <a:rPr lang="ru-RU" sz="2000" b="1" dirty="0">
                <a:latin typeface="Arial Black" panose="020B0A04020102020204" pitchFamily="34" charset="0"/>
              </a:rPr>
              <a:t>населения»</a:t>
            </a: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1052736" y="1211628"/>
            <a:ext cx="5670630" cy="2928324"/>
          </a:xfrm>
          <a:prstGeom prst="roundRect">
            <a:avLst/>
          </a:prstGeom>
          <a:solidFill>
            <a:schemeClr val="bg1"/>
          </a:solidFill>
          <a:ln>
            <a:solidFill>
              <a:srgbClr val="0000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628" y="4325792"/>
            <a:ext cx="3321369" cy="4350663"/>
          </a:xfrm>
          <a:prstGeom prst="rect">
            <a:avLst/>
          </a:prstGeom>
          <a:noFill/>
          <a:ln>
            <a:noFill/>
          </a:ln>
          <a:scene3d>
            <a:camera prst="orthographicFront"/>
            <a:lightRig rig="threePt" dir="t"/>
          </a:scene3d>
          <a:sp3d>
            <a:bevelT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501008" y="4325792"/>
            <a:ext cx="3222358" cy="4350664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/>
            <a:lightRig rig="threePt" dir="t"/>
          </a:scene3d>
          <a:sp3d>
            <a:bevelT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171400" y="868659"/>
            <a:ext cx="2952328" cy="36142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7" name="Прямоугольник 16"/>
          <p:cNvSpPr/>
          <p:nvPr/>
        </p:nvSpPr>
        <p:spPr>
          <a:xfrm>
            <a:off x="1196752" y="1336962"/>
            <a:ext cx="5526613" cy="32932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500" b="1" dirty="0">
                <a:latin typeface="Bahnschrift SemiCondensed" panose="020B0502040204020203" pitchFamily="34" charset="0"/>
              </a:rPr>
              <a:t>В рамках реализации муниципальной программы «Обеспечение безопасности населения Ейского района» на выполнение мероприятий по</a:t>
            </a:r>
          </a:p>
          <a:p>
            <a:pPr algn="ctr"/>
            <a:r>
              <a:rPr lang="ru-RU" sz="1500" b="1" dirty="0">
                <a:latin typeface="Bahnschrift SemiCondensed" panose="020B0502040204020203" pitchFamily="34" charset="0"/>
              </a:rPr>
              <a:t>обеспечению требований пожарной безопасности образовательных учреждений направлено порядка 25,6 млн. рублей, учреждений физической культуры и спорта – 1,1 млн. рублей, первичных мер </a:t>
            </a:r>
            <a:endParaRPr lang="ru-RU" sz="1500" b="1" dirty="0" smtClean="0">
              <a:latin typeface="Bahnschrift SemiCondensed" panose="020B0502040204020203" pitchFamily="34" charset="0"/>
            </a:endParaRPr>
          </a:p>
          <a:p>
            <a:pPr algn="ctr"/>
            <a:r>
              <a:rPr lang="ru-RU" sz="1500" b="1" dirty="0" smtClean="0">
                <a:latin typeface="Bahnschrift SemiCondensed" panose="020B0502040204020203" pitchFamily="34" charset="0"/>
              </a:rPr>
              <a:t>пожарной </a:t>
            </a:r>
            <a:r>
              <a:rPr lang="ru-RU" sz="1500" b="1" dirty="0">
                <a:latin typeface="Bahnschrift SemiCondensed" panose="020B0502040204020203" pitchFamily="34" charset="0"/>
              </a:rPr>
              <a:t>безопасности – 1,8 млн. рублей;</a:t>
            </a:r>
          </a:p>
          <a:p>
            <a:pPr algn="ctr"/>
            <a:r>
              <a:rPr lang="ru-RU" sz="1500" b="1" dirty="0">
                <a:latin typeface="Bahnschrift SemiCondensed" panose="020B0502040204020203" pitchFamily="34" charset="0"/>
              </a:rPr>
              <a:t>созданию и введению в эксплуатацию муниципальной автоматизированной системы центрального оповещения населения (МАСЦО) – 3,7 млн. рублей; </a:t>
            </a:r>
          </a:p>
          <a:p>
            <a:pPr algn="ctr"/>
            <a:r>
              <a:rPr lang="ru-RU" sz="1500" b="1" dirty="0">
                <a:latin typeface="Bahnschrift SemiCondensed" panose="020B0502040204020203" pitchFamily="34" charset="0"/>
              </a:rPr>
              <a:t>развитию аппаратно-программного комплекса «Безопасный город» </a:t>
            </a:r>
            <a:endParaRPr lang="ru-RU" sz="1500" b="1" dirty="0" smtClean="0">
              <a:latin typeface="Bahnschrift SemiCondensed" panose="020B0502040204020203" pitchFamily="34" charset="0"/>
            </a:endParaRPr>
          </a:p>
          <a:p>
            <a:pPr algn="ctr"/>
            <a:r>
              <a:rPr lang="ru-RU" sz="1500" b="1" dirty="0" smtClean="0">
                <a:latin typeface="Bahnschrift SemiCondensed" panose="020B0502040204020203" pitchFamily="34" charset="0"/>
              </a:rPr>
              <a:t> </a:t>
            </a:r>
            <a:r>
              <a:rPr lang="ru-RU" sz="1500" b="1" dirty="0">
                <a:latin typeface="Bahnschrift SemiCondensed" panose="020B0502040204020203" pitchFamily="34" charset="0"/>
              </a:rPr>
              <a:t>0,9 млн. рублей. </a:t>
            </a:r>
            <a:endParaRPr lang="ru-RU" sz="1500" b="1" dirty="0" smtClean="0">
              <a:latin typeface="Bahnschrift SemiCondensed" panose="020B0502040204020203" pitchFamily="34" charset="0"/>
            </a:endParaRPr>
          </a:p>
          <a:p>
            <a:pPr algn="ctr"/>
            <a:endParaRPr lang="ru-RU" sz="1400" b="1" dirty="0"/>
          </a:p>
          <a:p>
            <a:pPr algn="ctr"/>
            <a:endParaRPr lang="ru-RU" sz="1400" b="1" dirty="0"/>
          </a:p>
        </p:txBody>
      </p:sp>
    </p:spTree>
    <p:extLst>
      <p:ext uri="{BB962C8B-B14F-4D97-AF65-F5344CB8AC3E}">
        <p14:creationId xmlns:p14="http://schemas.microsoft.com/office/powerpoint/2010/main" val="26238619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20689" y="0"/>
            <a:ext cx="70880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 smtClean="0">
                <a:solidFill>
                  <a:schemeClr val="bg1"/>
                </a:solidFill>
              </a:rPr>
              <a:t>ОСНОВНЫЕ НАПРАВЛЕНИЯ РАСХОДОВ РАЙОННОГО БЮДЖЕТА</a:t>
            </a:r>
            <a:endParaRPr lang="ru-RU" sz="2000" b="1" dirty="0">
              <a:solidFill>
                <a:schemeClr val="bg1"/>
              </a:solidFill>
            </a:endParaRP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134634" y="18457"/>
            <a:ext cx="6642738" cy="1529208"/>
          </a:xfrm>
          <a:prstGeom prst="roundRect">
            <a:avLst/>
          </a:prstGeom>
          <a:solidFill>
            <a:srgbClr val="000099"/>
          </a:solidFill>
          <a:ln>
            <a:solidFill>
              <a:srgbClr val="6600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latin typeface="Arial Black" panose="020B0A04020102020204" pitchFamily="34" charset="0"/>
              </a:rPr>
              <a:t>ПРОГРАММА «Профилактика терроризма, укрепление правопорядка, профилактика правонарушений, усиление борьбы с преступностью и противодействие коррупции в Ейском </a:t>
            </a:r>
            <a:r>
              <a:rPr lang="ru-RU" b="1" dirty="0" smtClean="0">
                <a:latin typeface="Arial Black" panose="020B0A04020102020204" pitchFamily="34" charset="0"/>
              </a:rPr>
              <a:t>районе»</a:t>
            </a:r>
            <a:endParaRPr lang="ru-RU" dirty="0">
              <a:latin typeface="Arial Black" panose="020B0A04020102020204" pitchFamily="34" charset="0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3933056" y="2267744"/>
            <a:ext cx="2844316" cy="5688632"/>
          </a:xfrm>
          <a:prstGeom prst="roundRect">
            <a:avLst/>
          </a:prstGeom>
          <a:solidFill>
            <a:schemeClr val="bg1"/>
          </a:solidFill>
          <a:ln>
            <a:solidFill>
              <a:srgbClr val="6600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b="1" dirty="0" smtClean="0"/>
          </a:p>
          <a:p>
            <a:pPr algn="ctr"/>
            <a:endParaRPr lang="ru-RU" sz="1400" b="1" dirty="0">
              <a:solidFill>
                <a:schemeClr val="tx1"/>
              </a:solidFill>
              <a:latin typeface="Bahnschrift SemiCondensed" panose="020B0502040204020203" pitchFamily="34" charset="0"/>
            </a:endParaRPr>
          </a:p>
          <a:p>
            <a:pPr algn="ctr"/>
            <a:endParaRPr lang="ru-RU" sz="1500" b="1" dirty="0" smtClean="0">
              <a:solidFill>
                <a:schemeClr val="tx1"/>
              </a:solidFill>
              <a:latin typeface="Bahnschrift SemiCondensed" panose="020B0502040204020203" pitchFamily="34" charset="0"/>
            </a:endParaRPr>
          </a:p>
          <a:p>
            <a:pPr algn="ctr"/>
            <a:endParaRPr lang="ru-RU" sz="1500" b="1" dirty="0" smtClean="0">
              <a:solidFill>
                <a:schemeClr val="tx1"/>
              </a:solidFill>
              <a:latin typeface="Bahnschrift SemiCondensed" panose="020B0502040204020203" pitchFamily="34" charset="0"/>
            </a:endParaRPr>
          </a:p>
          <a:p>
            <a:pPr algn="ctr"/>
            <a:r>
              <a:rPr lang="ru-RU" sz="1500" b="1" dirty="0" smtClean="0">
                <a:solidFill>
                  <a:schemeClr val="tx1"/>
                </a:solidFill>
                <a:latin typeface="Bahnschrift SemiCondensed" panose="020B0502040204020203" pitchFamily="34" charset="0"/>
              </a:rPr>
              <a:t>В </a:t>
            </a:r>
            <a:r>
              <a:rPr lang="ru-RU" sz="1500" b="1" dirty="0">
                <a:solidFill>
                  <a:schemeClr val="tx1"/>
                </a:solidFill>
                <a:latin typeface="Bahnschrift SemiCondensed" panose="020B0502040204020203" pitchFamily="34" charset="0"/>
              </a:rPr>
              <a:t>рамках реализации мероприятий муниципальной программы </a:t>
            </a:r>
            <a:r>
              <a:rPr lang="ru-RU" sz="1500" b="1" dirty="0" smtClean="0">
                <a:solidFill>
                  <a:schemeClr val="tx1"/>
                </a:solidFill>
                <a:latin typeface="Bahnschrift SemiCondensed" panose="020B0502040204020203" pitchFamily="34" charset="0"/>
              </a:rPr>
              <a:t>осуществлены </a:t>
            </a:r>
            <a:r>
              <a:rPr lang="ru-RU" sz="1500" b="1" dirty="0">
                <a:solidFill>
                  <a:schemeClr val="tx1"/>
                </a:solidFill>
                <a:latin typeface="Bahnschrift SemiCondensed" panose="020B0502040204020203" pitchFamily="34" charset="0"/>
              </a:rPr>
              <a:t>следующие мероприятия:</a:t>
            </a:r>
          </a:p>
          <a:p>
            <a:pPr algn="ctr"/>
            <a:r>
              <a:rPr lang="ru-RU" sz="1500" b="1" dirty="0">
                <a:solidFill>
                  <a:schemeClr val="tx1"/>
                </a:solidFill>
                <a:latin typeface="Bahnschrift SemiCondensed" panose="020B0502040204020203" pitchFamily="34" charset="0"/>
              </a:rPr>
              <a:t>произведены работы по установке дополнительного наружного освещения территории ДОУ №23 и СОШ №20 г. Ейска, системы контроля управления доступом в здания 10 школ на сумму 1,8 млн. рублей;</a:t>
            </a:r>
          </a:p>
          <a:p>
            <a:pPr algn="ctr"/>
            <a:r>
              <a:rPr lang="ru-RU" sz="1500" b="1" dirty="0">
                <a:solidFill>
                  <a:schemeClr val="tx1"/>
                </a:solidFill>
                <a:latin typeface="Bahnschrift SemiCondensed" panose="020B0502040204020203" pitchFamily="34" charset="0"/>
              </a:rPr>
              <a:t>выполнен капитальный ремонт ограждений территории 3-х дошкольных образовательных организаций (ДОУ№ 21 с. Александровка, №30 г. Ейска, №24 п. Советский) и СОШ №17 п. Советский на общую сумму </a:t>
            </a:r>
            <a:endParaRPr lang="ru-RU" sz="1500" b="1" dirty="0" smtClean="0">
              <a:solidFill>
                <a:schemeClr val="tx1"/>
              </a:solidFill>
              <a:latin typeface="Bahnschrift SemiCondensed" panose="020B0502040204020203" pitchFamily="34" charset="0"/>
            </a:endParaRPr>
          </a:p>
          <a:p>
            <a:pPr algn="ctr"/>
            <a:r>
              <a:rPr lang="ru-RU" sz="1500" b="1" dirty="0" smtClean="0">
                <a:solidFill>
                  <a:schemeClr val="tx1"/>
                </a:solidFill>
                <a:latin typeface="Bahnschrift SemiCondensed" panose="020B0502040204020203" pitchFamily="34" charset="0"/>
              </a:rPr>
              <a:t>11,3 </a:t>
            </a:r>
            <a:r>
              <a:rPr lang="ru-RU" sz="1500" b="1" dirty="0">
                <a:solidFill>
                  <a:schemeClr val="tx1"/>
                </a:solidFill>
                <a:latin typeface="Bahnschrift SemiCondensed" panose="020B0502040204020203" pitchFamily="34" charset="0"/>
              </a:rPr>
              <a:t>млн. рублей</a:t>
            </a:r>
            <a:r>
              <a:rPr lang="ru-RU" sz="1500" b="1" dirty="0" smtClean="0">
                <a:solidFill>
                  <a:schemeClr val="tx1"/>
                </a:solidFill>
                <a:latin typeface="Bahnschrift SemiCondensed" panose="020B0502040204020203" pitchFamily="34" charset="0"/>
              </a:rPr>
              <a:t>.</a:t>
            </a:r>
          </a:p>
          <a:p>
            <a:pPr algn="ctr"/>
            <a:endParaRPr lang="ru-RU" sz="1500" b="1" dirty="0">
              <a:solidFill>
                <a:schemeClr val="tx1"/>
              </a:solidFill>
              <a:latin typeface="Bahnschrift SemiCondensed" panose="020B0502040204020203" pitchFamily="34" charset="0"/>
            </a:endParaRPr>
          </a:p>
          <a:p>
            <a:pPr algn="ctr"/>
            <a:endParaRPr lang="ru-RU" sz="1500" b="1" dirty="0">
              <a:solidFill>
                <a:schemeClr val="tx1"/>
              </a:solidFill>
              <a:latin typeface="Bahnschrift SemiCondensed" panose="020B0502040204020203" pitchFamily="34" charset="0"/>
            </a:endParaRPr>
          </a:p>
          <a:p>
            <a:pPr algn="ctr"/>
            <a:endParaRPr lang="ru-RU" sz="1400" b="1" dirty="0">
              <a:solidFill>
                <a:schemeClr val="tx1"/>
              </a:solidFill>
              <a:latin typeface="Bahnschrift SemiCondensed" panose="020B0502040204020203" pitchFamily="34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34634" y="5396606"/>
            <a:ext cx="3582398" cy="358391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1763688"/>
            <a:ext cx="3784980" cy="345638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023168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20689" y="0"/>
            <a:ext cx="70880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 smtClean="0">
                <a:solidFill>
                  <a:schemeClr val="bg1"/>
                </a:solidFill>
              </a:rPr>
              <a:t>ОСНОВНЫЕ НАПРАВЛЕНИЯ РАСХОДОВ РАЙОННОГО БЮДЖЕТА</a:t>
            </a:r>
            <a:endParaRPr lang="ru-RU" sz="2000" b="1" dirty="0">
              <a:solidFill>
                <a:schemeClr val="bg1"/>
              </a:solidFill>
            </a:endParaRP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80628" y="18456"/>
            <a:ext cx="6642737" cy="1481203"/>
          </a:xfrm>
          <a:prstGeom prst="roundRect">
            <a:avLst/>
          </a:prstGeom>
          <a:solidFill>
            <a:srgbClr val="000099"/>
          </a:solidFill>
          <a:ln>
            <a:solidFill>
              <a:srgbClr val="0000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latin typeface="Arial Black" panose="020B0A04020102020204" pitchFamily="34" charset="0"/>
              </a:rPr>
              <a:t>ПРОГРАММА </a:t>
            </a:r>
            <a:r>
              <a:rPr lang="ru-RU" sz="2000" b="1" dirty="0" smtClean="0">
                <a:latin typeface="Arial Black" panose="020B0A04020102020204" pitchFamily="34" charset="0"/>
              </a:rPr>
              <a:t>«Строительство (создание) объектов государственной и муниципальной собственности в </a:t>
            </a:r>
            <a:r>
              <a:rPr lang="ru-RU" sz="2000" b="1" dirty="0">
                <a:latin typeface="Arial Black" panose="020B0A04020102020204" pitchFamily="34" charset="0"/>
              </a:rPr>
              <a:t>Ейском </a:t>
            </a:r>
            <a:r>
              <a:rPr lang="ru-RU" sz="2000" b="1" dirty="0" smtClean="0">
                <a:latin typeface="Arial Black" panose="020B0A04020102020204" pitchFamily="34" charset="0"/>
              </a:rPr>
              <a:t>районе»</a:t>
            </a:r>
            <a:endParaRPr lang="ru-RU" sz="2000" dirty="0">
              <a:latin typeface="Arial Black" panose="020B0A04020102020204" pitchFamily="34" charset="0"/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4553395" y="1691681"/>
            <a:ext cx="2169971" cy="6264696"/>
          </a:xfrm>
          <a:prstGeom prst="roundRect">
            <a:avLst/>
          </a:prstGeom>
          <a:solidFill>
            <a:schemeClr val="bg1"/>
          </a:solidFill>
          <a:ln>
            <a:solidFill>
              <a:srgbClr val="0000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 smtClean="0"/>
          </a:p>
          <a:p>
            <a:pPr algn="ctr"/>
            <a:endParaRPr lang="ru-RU" dirty="0"/>
          </a:p>
          <a:p>
            <a:pPr algn="ctr"/>
            <a:endParaRPr lang="ru-RU" dirty="0" smtClean="0"/>
          </a:p>
          <a:p>
            <a:pPr algn="ctr"/>
            <a:endParaRPr lang="ru-RU" dirty="0"/>
          </a:p>
          <a:p>
            <a:pPr algn="ctr"/>
            <a:endParaRPr lang="ru-RU" dirty="0" smtClean="0"/>
          </a:p>
          <a:p>
            <a:pPr algn="ctr"/>
            <a:r>
              <a:rPr lang="ru-RU" sz="1600" b="1" dirty="0" smtClean="0">
                <a:solidFill>
                  <a:schemeClr val="tx1"/>
                </a:solidFill>
                <a:latin typeface="Bahnschrift SemiCondensed" panose="020B0502040204020203" pitchFamily="34" charset="0"/>
              </a:rPr>
              <a:t>В </a:t>
            </a:r>
            <a:r>
              <a:rPr lang="ru-RU" sz="1600" b="1" dirty="0">
                <a:solidFill>
                  <a:schemeClr val="tx1"/>
                </a:solidFill>
                <a:latin typeface="Bahnschrift SemiCondensed" panose="020B0502040204020203" pitchFamily="34" charset="0"/>
              </a:rPr>
              <a:t>рамках муниципальной программы </a:t>
            </a:r>
            <a:r>
              <a:rPr lang="ru-RU" sz="1600" b="1" dirty="0" smtClean="0">
                <a:solidFill>
                  <a:schemeClr val="tx1"/>
                </a:solidFill>
                <a:latin typeface="Bahnschrift SemiCondensed" panose="020B0502040204020203" pitchFamily="34" charset="0"/>
              </a:rPr>
              <a:t>построены</a:t>
            </a:r>
            <a:r>
              <a:rPr lang="ru-RU" sz="1600" b="1" dirty="0">
                <a:solidFill>
                  <a:schemeClr val="tx1"/>
                </a:solidFill>
                <a:latin typeface="Bahnschrift SemiCondensed" panose="020B0502040204020203" pitchFamily="34" charset="0"/>
              </a:rPr>
              <a:t>:</a:t>
            </a:r>
          </a:p>
          <a:p>
            <a:pPr algn="ctr"/>
            <a:r>
              <a:rPr lang="ru-RU" sz="1600" b="1" dirty="0">
                <a:solidFill>
                  <a:schemeClr val="tx1"/>
                </a:solidFill>
                <a:latin typeface="Bahnschrift SemiCondensed" panose="020B0502040204020203" pitchFamily="34" charset="0"/>
              </a:rPr>
              <a:t>здание фельдшерско-акушерского пункта в пос. </a:t>
            </a:r>
            <a:r>
              <a:rPr lang="ru-RU" sz="1600" b="1" dirty="0" err="1">
                <a:solidFill>
                  <a:schemeClr val="tx1"/>
                </a:solidFill>
                <a:latin typeface="Bahnschrift SemiCondensed" panose="020B0502040204020203" pitchFamily="34" charset="0"/>
              </a:rPr>
              <a:t>Яснопольский</a:t>
            </a:r>
            <a:r>
              <a:rPr lang="ru-RU" sz="1600" b="1" dirty="0">
                <a:solidFill>
                  <a:schemeClr val="tx1"/>
                </a:solidFill>
                <a:latin typeface="Bahnschrift SemiCondensed" panose="020B0502040204020203" pitchFamily="34" charset="0"/>
              </a:rPr>
              <a:t> на сумму </a:t>
            </a:r>
            <a:endParaRPr lang="ru-RU" sz="1600" b="1" dirty="0" smtClean="0">
              <a:solidFill>
                <a:schemeClr val="tx1"/>
              </a:solidFill>
              <a:latin typeface="Bahnschrift SemiCondensed" panose="020B0502040204020203" pitchFamily="34" charset="0"/>
            </a:endParaRPr>
          </a:p>
          <a:p>
            <a:pPr algn="ctr"/>
            <a:r>
              <a:rPr lang="ru-RU" sz="1600" b="1" dirty="0" smtClean="0">
                <a:solidFill>
                  <a:schemeClr val="tx1"/>
                </a:solidFill>
                <a:latin typeface="Bahnschrift SemiCondensed" panose="020B0502040204020203" pitchFamily="34" charset="0"/>
              </a:rPr>
              <a:t>9,8 </a:t>
            </a:r>
            <a:r>
              <a:rPr lang="ru-RU" sz="1600" b="1" dirty="0">
                <a:solidFill>
                  <a:schemeClr val="tx1"/>
                </a:solidFill>
                <a:latin typeface="Bahnschrift SemiCondensed" panose="020B0502040204020203" pitchFamily="34" charset="0"/>
              </a:rPr>
              <a:t>млн. рублей;</a:t>
            </a:r>
          </a:p>
          <a:p>
            <a:pPr algn="ctr"/>
            <a:r>
              <a:rPr lang="ru-RU" sz="1600" b="1" dirty="0">
                <a:solidFill>
                  <a:schemeClr val="tx1"/>
                </a:solidFill>
                <a:latin typeface="Bahnschrift SemiCondensed" panose="020B0502040204020203" pitchFamily="34" charset="0"/>
              </a:rPr>
              <a:t>многофункциональная спортивно-игровая площадка в с. Воронцовка – 7,4 млн. рублей;</a:t>
            </a:r>
          </a:p>
          <a:p>
            <a:pPr algn="ctr"/>
            <a:r>
              <a:rPr lang="ru-RU" sz="1600" b="1" dirty="0">
                <a:solidFill>
                  <a:schemeClr val="tx1"/>
                </a:solidFill>
                <a:latin typeface="Bahnschrift SemiCondensed" panose="020B0502040204020203" pitchFamily="34" charset="0"/>
              </a:rPr>
              <a:t>начато строительство спортивного зала единоборств в г. Ейске (срок ввода в эксплуатацию – май 2023 года) с объемом финансирования – 54,4 млн. рублей</a:t>
            </a:r>
            <a:r>
              <a:rPr lang="ru-RU" sz="1600" b="1" dirty="0" smtClean="0">
                <a:solidFill>
                  <a:schemeClr val="tx1"/>
                </a:solidFill>
                <a:latin typeface="Bahnschrift SemiCondensed" panose="020B0502040204020203" pitchFamily="34" charset="0"/>
              </a:rPr>
              <a:t>.</a:t>
            </a:r>
          </a:p>
          <a:p>
            <a:pPr algn="ctr"/>
            <a:endParaRPr lang="ru-RU" sz="1600" b="1" dirty="0">
              <a:solidFill>
                <a:schemeClr val="tx1"/>
              </a:solidFill>
              <a:latin typeface="Bahnschrift SemiCondensed" panose="020B0502040204020203" pitchFamily="34" charset="0"/>
            </a:endParaRPr>
          </a:p>
          <a:p>
            <a:pPr algn="ctr"/>
            <a:endParaRPr lang="ru-RU" sz="1600" b="1" dirty="0" smtClean="0">
              <a:solidFill>
                <a:schemeClr val="tx1"/>
              </a:solidFill>
              <a:latin typeface="Bahnschrift SemiCondensed" panose="020B0502040204020203" pitchFamily="34" charset="0"/>
            </a:endParaRPr>
          </a:p>
          <a:p>
            <a:pPr algn="ctr"/>
            <a:endParaRPr lang="ru-RU" sz="1600" b="1" dirty="0">
              <a:solidFill>
                <a:schemeClr val="tx1"/>
              </a:solidFill>
              <a:latin typeface="Bahnschrift SemiCondensed" panose="020B0502040204020203" pitchFamily="34" charset="0"/>
            </a:endParaRPr>
          </a:p>
          <a:p>
            <a:pPr algn="ctr"/>
            <a:endParaRPr lang="ru-RU" sz="1600" b="1" dirty="0" smtClean="0">
              <a:solidFill>
                <a:schemeClr val="tx1"/>
              </a:solidFill>
              <a:latin typeface="Bahnschrift SemiCondensed" panose="020B0502040204020203" pitchFamily="34" charset="0"/>
            </a:endParaRPr>
          </a:p>
          <a:p>
            <a:pPr algn="ctr"/>
            <a:endParaRPr lang="ru-RU" sz="1600" b="1" dirty="0">
              <a:solidFill>
                <a:schemeClr val="tx1"/>
              </a:solidFill>
              <a:latin typeface="Bahnschrift SemiCondensed" panose="020B0502040204020203" pitchFamily="34" charset="0"/>
            </a:endParaRPr>
          </a:p>
          <a:p>
            <a:pPr algn="ctr"/>
            <a:endParaRPr lang="ru-RU" dirty="0">
              <a:solidFill>
                <a:schemeClr val="tx1"/>
              </a:solidFill>
              <a:latin typeface="Bahnschrift SemiCondensed" panose="020B0502040204020203" pitchFamily="34" charset="0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629" y="1662245"/>
            <a:ext cx="2113430" cy="300576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348880" y="1691680"/>
            <a:ext cx="2106234" cy="297633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629" y="4860032"/>
            <a:ext cx="4374485" cy="408433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261764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188640" y="0"/>
            <a:ext cx="6408712" cy="611560"/>
          </a:xfrm>
          <a:prstGeom prst="roundRect">
            <a:avLst/>
          </a:prstGeom>
          <a:solidFill>
            <a:srgbClr val="0000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Arial Black" panose="020B0A04020102020204" pitchFamily="34" charset="0"/>
              </a:rPr>
              <a:t>Основные целевые показатели муниципальных программ </a:t>
            </a:r>
            <a:r>
              <a:rPr lang="ru-RU" dirty="0" err="1" smtClean="0">
                <a:latin typeface="Arial Black" panose="020B0A04020102020204" pitchFamily="34" charset="0"/>
              </a:rPr>
              <a:t>Ейского</a:t>
            </a:r>
            <a:r>
              <a:rPr lang="ru-RU" dirty="0" smtClean="0">
                <a:latin typeface="Arial Black" panose="020B0A04020102020204" pitchFamily="34" charset="0"/>
              </a:rPr>
              <a:t> района</a:t>
            </a:r>
            <a:endParaRPr lang="ru-RU" dirty="0">
              <a:latin typeface="Arial Black" panose="020B0A04020102020204" pitchFamily="34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10351095"/>
              </p:ext>
            </p:extLst>
          </p:nvPr>
        </p:nvGraphicFramePr>
        <p:xfrm>
          <a:off x="80629" y="631042"/>
          <a:ext cx="6624734" cy="8366283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{5940675A-B579-460E-94D1-54222C63F5DA}</a:tableStyleId>
              </a:tblPr>
              <a:tblGrid>
                <a:gridCol w="3600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81171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3595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7215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7272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7215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412566">
                <a:tc rowSpan="2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50" b="1" dirty="0">
                          <a:effectLst/>
                        </a:rPr>
                        <a:t>№ п/п</a:t>
                      </a:r>
                      <a:endParaRPr lang="ru-RU" sz="850" b="1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796" marR="40796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50" b="1" dirty="0">
                          <a:effectLst/>
                        </a:rPr>
                        <a:t>Наименование показателя</a:t>
                      </a:r>
                      <a:endParaRPr lang="ru-RU" sz="850" b="1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796" marR="40796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50" b="1" dirty="0">
                          <a:effectLst/>
                        </a:rPr>
                        <a:t>Единица измерения</a:t>
                      </a:r>
                      <a:endParaRPr lang="ru-RU" sz="850" b="1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796" marR="40796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50" b="1" dirty="0">
                          <a:effectLst/>
                        </a:rPr>
                        <a:t>2021 год </a:t>
                      </a:r>
                    </a:p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50" b="1" dirty="0">
                          <a:effectLst/>
                        </a:rPr>
                        <a:t>(факт)</a:t>
                      </a:r>
                      <a:endParaRPr lang="ru-RU" sz="850" b="1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796" marR="40796" marT="0" marB="0" anchor="ctr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50" b="1" dirty="0">
                          <a:effectLst/>
                        </a:rPr>
                        <a:t>2022 год</a:t>
                      </a:r>
                      <a:endParaRPr lang="ru-RU" sz="850" b="1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796" marR="40796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346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50" b="1">
                          <a:effectLst/>
                        </a:rPr>
                        <a:t>план</a:t>
                      </a:r>
                      <a:endParaRPr lang="ru-RU" sz="850" b="1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796" marR="4079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50" b="1" dirty="0">
                          <a:effectLst/>
                        </a:rPr>
                        <a:t>факт</a:t>
                      </a:r>
                      <a:endParaRPr lang="ru-RU" sz="850" b="1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796" marR="40796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0659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50">
                          <a:effectLst/>
                        </a:rPr>
                        <a:t>1</a:t>
                      </a:r>
                      <a:endParaRPr lang="ru-RU" sz="85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796" marR="4079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50" dirty="0">
                          <a:effectLst/>
                        </a:rPr>
                        <a:t>2</a:t>
                      </a:r>
                      <a:endParaRPr lang="ru-RU" sz="85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796" marR="4079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50" dirty="0">
                          <a:effectLst/>
                        </a:rPr>
                        <a:t>3</a:t>
                      </a:r>
                      <a:endParaRPr lang="ru-RU" sz="85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796" marR="4079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50" dirty="0">
                          <a:effectLst/>
                        </a:rPr>
                        <a:t>4</a:t>
                      </a:r>
                      <a:endParaRPr lang="ru-RU" sz="85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0796" marR="4079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50">
                          <a:effectLst/>
                        </a:rPr>
                        <a:t>5</a:t>
                      </a:r>
                      <a:endParaRPr lang="ru-RU" sz="85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0796" marR="4079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50">
                          <a:effectLst/>
                        </a:rPr>
                        <a:t>6</a:t>
                      </a:r>
                      <a:endParaRPr lang="ru-RU" sz="85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0796" marR="40796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0659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50" b="1" dirty="0">
                          <a:effectLst/>
                        </a:rPr>
                        <a:t>1</a:t>
                      </a:r>
                      <a:endParaRPr lang="ru-RU" sz="850" b="1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796" marR="40796" marT="0" marB="0"/>
                </a:tc>
                <a:tc gridSpan="5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50" b="1" dirty="0">
                          <a:effectLst/>
                        </a:rPr>
                        <a:t>Муниципальная программа "Развитие образования в Ейском районе"</a:t>
                      </a:r>
                      <a:endParaRPr lang="ru-RU" sz="850" b="1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0796" marR="40796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0659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50" b="1" dirty="0">
                          <a:effectLst/>
                        </a:rPr>
                        <a:t> </a:t>
                      </a:r>
                      <a:endParaRPr lang="ru-RU" sz="850" b="1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796" marR="40796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50" b="1" dirty="0">
                          <a:effectLst/>
                        </a:rPr>
                        <a:t>Охват детей программами дошкольного образования</a:t>
                      </a:r>
                      <a:endParaRPr lang="ru-RU" sz="850" b="1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796" marR="4079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50" b="1" dirty="0">
                          <a:effectLst/>
                        </a:rPr>
                        <a:t>%</a:t>
                      </a:r>
                      <a:endParaRPr lang="ru-RU" sz="850" b="1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796" marR="4079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50" b="1" dirty="0">
                          <a:effectLst/>
                        </a:rPr>
                        <a:t>100</a:t>
                      </a:r>
                      <a:endParaRPr lang="ru-RU" sz="850" b="1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0796" marR="4079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50" b="1" dirty="0">
                          <a:effectLst/>
                        </a:rPr>
                        <a:t>100</a:t>
                      </a:r>
                      <a:endParaRPr lang="ru-RU" sz="850" b="1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0796" marR="4079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50" b="1">
                          <a:effectLst/>
                        </a:rPr>
                        <a:t>100</a:t>
                      </a:r>
                      <a:endParaRPr lang="ru-RU" sz="850" b="1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0796" marR="40796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71976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50" b="1" dirty="0">
                          <a:effectLst/>
                        </a:rPr>
                        <a:t> </a:t>
                      </a:r>
                      <a:endParaRPr lang="ru-RU" sz="850" b="1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796" marR="40796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50" b="1" dirty="0">
                          <a:effectLst/>
                        </a:rPr>
                        <a:t>Доля педагогических работников дошкольных образовательных организаций, которым при прохождении аттестации присвоена высшая или первая категория</a:t>
                      </a:r>
                      <a:endParaRPr lang="ru-RU" sz="850" b="1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796" marR="4079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50" b="1" dirty="0">
                          <a:effectLst/>
                        </a:rPr>
                        <a:t>%</a:t>
                      </a:r>
                      <a:endParaRPr lang="ru-RU" sz="850" b="1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796" marR="4079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50" b="1" dirty="0">
                          <a:effectLst/>
                        </a:rPr>
                        <a:t>60,0</a:t>
                      </a:r>
                      <a:endParaRPr lang="ru-RU" sz="850" b="1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0796" marR="4079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50" b="1" dirty="0">
                          <a:effectLst/>
                        </a:rPr>
                        <a:t>61,5</a:t>
                      </a:r>
                      <a:endParaRPr lang="ru-RU" sz="850" b="1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0796" marR="4079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50" b="1" dirty="0">
                          <a:effectLst/>
                        </a:rPr>
                        <a:t>61,5</a:t>
                      </a:r>
                      <a:endParaRPr lang="ru-RU" sz="850" b="1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0796" marR="40796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81317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50" b="1" dirty="0">
                          <a:effectLst/>
                        </a:rPr>
                        <a:t> </a:t>
                      </a:r>
                      <a:endParaRPr lang="ru-RU" sz="850" b="1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796" marR="40796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50" b="1" dirty="0">
                          <a:effectLst/>
                        </a:rPr>
                        <a:t>Охват детей в возрасте от 5 до 18 лет программами дополнительного образования</a:t>
                      </a:r>
                      <a:endParaRPr lang="ru-RU" sz="850" b="1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796" marR="4079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50" b="1" dirty="0">
                          <a:effectLst/>
                        </a:rPr>
                        <a:t>%</a:t>
                      </a:r>
                      <a:endParaRPr lang="ru-RU" sz="850" b="1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796" marR="4079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50" b="1" dirty="0">
                          <a:effectLst/>
                        </a:rPr>
                        <a:t>67,0</a:t>
                      </a:r>
                      <a:endParaRPr lang="ru-RU" sz="850" b="1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0796" marR="4079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50" b="1" dirty="0">
                          <a:effectLst/>
                        </a:rPr>
                        <a:t>77,3</a:t>
                      </a:r>
                      <a:endParaRPr lang="ru-RU" sz="850" b="1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0796" marR="4079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50" b="1" dirty="0">
                          <a:effectLst/>
                        </a:rPr>
                        <a:t>77,0</a:t>
                      </a:r>
                      <a:endParaRPr lang="ru-RU" sz="850" b="1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0796" marR="40796" marT="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71976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50" b="1" dirty="0">
                          <a:effectLst/>
                        </a:rPr>
                        <a:t> </a:t>
                      </a:r>
                      <a:endParaRPr lang="ru-RU" sz="850" b="1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796" marR="40796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50" b="1" dirty="0">
                          <a:effectLst/>
                        </a:rPr>
                        <a:t>Организация и проведение школьного и муниципального этапов всероссийской олимпиады школьников</a:t>
                      </a:r>
                      <a:endParaRPr lang="ru-RU" sz="850" b="1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796" marR="4079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50" b="1">
                          <a:effectLst/>
                        </a:rPr>
                        <a:t>кол-во</a:t>
                      </a:r>
                    </a:p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50" b="1">
                          <a:effectLst/>
                        </a:rPr>
                        <a:t>организаций</a:t>
                      </a:r>
                      <a:endParaRPr lang="ru-RU" sz="850" b="1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796" marR="4079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50" b="1" dirty="0">
                          <a:effectLst/>
                        </a:rPr>
                        <a:t>25</a:t>
                      </a:r>
                      <a:endParaRPr lang="ru-RU" sz="850" b="1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0796" marR="4079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50" b="1" dirty="0">
                          <a:effectLst/>
                        </a:rPr>
                        <a:t>25</a:t>
                      </a:r>
                      <a:endParaRPr lang="ru-RU" sz="850" b="1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0796" marR="4079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50" b="1" dirty="0">
                          <a:effectLst/>
                        </a:rPr>
                        <a:t>25</a:t>
                      </a:r>
                      <a:endParaRPr lang="ru-RU" sz="850" b="1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0796" marR="40796" marT="0" marB="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71976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50" b="1" dirty="0">
                          <a:effectLst/>
                        </a:rPr>
                        <a:t> </a:t>
                      </a:r>
                      <a:endParaRPr lang="ru-RU" sz="850" b="1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796" marR="40796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50" b="1" dirty="0">
                          <a:effectLst/>
                        </a:rPr>
                        <a:t>Доля педагогических работников общеобразовательных организаций, которым при прохождении аттестации присвоена первая и высшая категория</a:t>
                      </a:r>
                      <a:endParaRPr lang="ru-RU" sz="850" b="1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796" marR="4079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50" b="1">
                          <a:effectLst/>
                        </a:rPr>
                        <a:t>%</a:t>
                      </a:r>
                      <a:endParaRPr lang="ru-RU" sz="850" b="1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796" marR="4079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50" b="1" dirty="0">
                          <a:effectLst/>
                        </a:rPr>
                        <a:t>25,5</a:t>
                      </a:r>
                      <a:endParaRPr lang="ru-RU" sz="850" b="1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0796" marR="4079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50" b="1" dirty="0">
                          <a:effectLst/>
                        </a:rPr>
                        <a:t>26</a:t>
                      </a:r>
                      <a:endParaRPr lang="ru-RU" sz="850" b="1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0796" marR="4079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50" b="1" dirty="0">
                          <a:effectLst/>
                        </a:rPr>
                        <a:t>11,1</a:t>
                      </a:r>
                      <a:endParaRPr lang="ru-RU" sz="850" b="1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0796" marR="40796" marT="0" marB="0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71976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50" b="1" dirty="0">
                          <a:effectLst/>
                        </a:rPr>
                        <a:t> </a:t>
                      </a:r>
                      <a:endParaRPr lang="ru-RU" sz="850" b="1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796" marR="40796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50" b="1" dirty="0">
                          <a:effectLst/>
                        </a:rPr>
                        <a:t>Методическое сопровождение аттестации педагогических работников</a:t>
                      </a:r>
                      <a:endParaRPr lang="ru-RU" sz="850" b="1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796" marR="4079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50" b="1">
                          <a:effectLst/>
                        </a:rPr>
                        <a:t>кол-во организаций</a:t>
                      </a:r>
                      <a:endParaRPr lang="ru-RU" sz="850" b="1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796" marR="4079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50" b="1" dirty="0">
                          <a:effectLst/>
                        </a:rPr>
                        <a:t>67</a:t>
                      </a:r>
                      <a:endParaRPr lang="ru-RU" sz="850" b="1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0796" marR="4079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50" b="1" dirty="0">
                          <a:effectLst/>
                        </a:rPr>
                        <a:t>67</a:t>
                      </a:r>
                      <a:endParaRPr lang="ru-RU" sz="850" b="1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0796" marR="4079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50" b="1" dirty="0">
                          <a:effectLst/>
                        </a:rPr>
                        <a:t>67</a:t>
                      </a:r>
                      <a:endParaRPr lang="ru-RU" sz="850" b="1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0796" marR="40796" marT="0" marB="0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81317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50" b="1" dirty="0">
                          <a:effectLst/>
                        </a:rPr>
                        <a:t> </a:t>
                      </a:r>
                      <a:endParaRPr lang="ru-RU" sz="850" b="1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796" marR="40796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50" b="1" dirty="0">
                          <a:effectLst/>
                        </a:rPr>
                        <a:t>Доля детей в возрасте от 5 до 18 лет, использующих сертификаты дополнительного образования</a:t>
                      </a:r>
                      <a:endParaRPr lang="ru-RU" sz="850" b="1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796" marR="4079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50" b="1">
                          <a:effectLst/>
                        </a:rPr>
                        <a:t>%</a:t>
                      </a:r>
                      <a:endParaRPr lang="ru-RU" sz="850" b="1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796" marR="4079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50" b="1" dirty="0">
                          <a:effectLst/>
                        </a:rPr>
                        <a:t>35</a:t>
                      </a:r>
                      <a:endParaRPr lang="ru-RU" sz="850" b="1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0796" marR="4079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50" b="1" dirty="0">
                          <a:effectLst/>
                        </a:rPr>
                        <a:t>42</a:t>
                      </a:r>
                      <a:endParaRPr lang="ru-RU" sz="850" b="1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0796" marR="4079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50" b="1">
                          <a:effectLst/>
                        </a:rPr>
                        <a:t>36</a:t>
                      </a:r>
                      <a:endParaRPr lang="ru-RU" sz="850" b="1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0796" marR="40796" marT="0" marB="0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453293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50" b="1" dirty="0">
                          <a:effectLst/>
                        </a:rPr>
                        <a:t> </a:t>
                      </a:r>
                      <a:endParaRPr lang="ru-RU" sz="850" b="1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796" marR="40796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50" b="1" dirty="0">
                          <a:effectLst/>
                        </a:rPr>
                        <a:t>Доля муниципальных общеобразовательных учреждений, в которых обновлено содержание и методы обучения предметной области «Технология» и других предметных областей, в рамках регионального проекта «Современная школа» с начала реализации регионального проекта</a:t>
                      </a:r>
                      <a:endParaRPr lang="ru-RU" sz="850" b="1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796" marR="4079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50" b="1">
                          <a:effectLst/>
                        </a:rPr>
                        <a:t>%</a:t>
                      </a:r>
                      <a:endParaRPr lang="ru-RU" sz="850" b="1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796" marR="4079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50" b="1">
                          <a:effectLst/>
                        </a:rPr>
                        <a:t>52</a:t>
                      </a:r>
                      <a:endParaRPr lang="ru-RU" sz="850" b="1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0796" marR="4079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50" b="1" dirty="0">
                          <a:effectLst/>
                        </a:rPr>
                        <a:t>64</a:t>
                      </a:r>
                      <a:endParaRPr lang="ru-RU" sz="850" b="1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0796" marR="4079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50" b="1" dirty="0">
                          <a:effectLst/>
                        </a:rPr>
                        <a:t>64</a:t>
                      </a:r>
                      <a:endParaRPr lang="ru-RU" sz="850" b="1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0796" marR="40796" marT="0" marB="0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81317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50" b="1" dirty="0">
                          <a:effectLst/>
                        </a:rPr>
                        <a:t> </a:t>
                      </a:r>
                      <a:endParaRPr lang="ru-RU" sz="850" b="1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796" marR="40796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50" b="1" dirty="0">
                          <a:effectLst/>
                        </a:rPr>
                        <a:t>Количество дошкольных образовательных организаций, в которых планируется проведение капитального ремонта, в текущем году</a:t>
                      </a:r>
                      <a:endParaRPr lang="ru-RU" sz="850" b="1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796" marR="4079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50" b="1">
                          <a:effectLst/>
                        </a:rPr>
                        <a:t>шт.</a:t>
                      </a:r>
                      <a:endParaRPr lang="ru-RU" sz="850" b="1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796" marR="4079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50" b="1">
                          <a:effectLst/>
                        </a:rPr>
                        <a:t>11</a:t>
                      </a:r>
                      <a:endParaRPr lang="ru-RU" sz="850" b="1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0796" marR="4079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50" b="1" dirty="0">
                          <a:effectLst/>
                        </a:rPr>
                        <a:t>3</a:t>
                      </a:r>
                      <a:endParaRPr lang="ru-RU" sz="850" b="1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0796" marR="4079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50" b="1" dirty="0">
                          <a:effectLst/>
                        </a:rPr>
                        <a:t>12</a:t>
                      </a:r>
                      <a:endParaRPr lang="ru-RU" sz="850" b="1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0796" marR="40796" marT="0" marB="0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81317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50" b="1" dirty="0">
                          <a:effectLst/>
                        </a:rPr>
                        <a:t> </a:t>
                      </a:r>
                      <a:endParaRPr lang="ru-RU" sz="850" b="1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796" marR="40796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50" b="1">
                          <a:effectLst/>
                        </a:rPr>
                        <a:t>Количество общеобразовательных организаций, в которых планируется проведение капитального ремонта, в текущем году</a:t>
                      </a:r>
                      <a:endParaRPr lang="ru-RU" sz="850" b="1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796" marR="4079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50" b="1">
                          <a:effectLst/>
                        </a:rPr>
                        <a:t>шт.</a:t>
                      </a:r>
                      <a:endParaRPr lang="ru-RU" sz="850" b="1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796" marR="4079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50" b="1">
                          <a:effectLst/>
                        </a:rPr>
                        <a:t>4</a:t>
                      </a:r>
                      <a:endParaRPr lang="ru-RU" sz="850" b="1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0796" marR="4079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50" b="1" dirty="0">
                          <a:effectLst/>
                        </a:rPr>
                        <a:t>4</a:t>
                      </a:r>
                      <a:endParaRPr lang="ru-RU" sz="850" b="1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0796" marR="4079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50" b="1" dirty="0">
                          <a:effectLst/>
                        </a:rPr>
                        <a:t>4</a:t>
                      </a:r>
                      <a:endParaRPr lang="ru-RU" sz="850" b="1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0796" marR="40796" marT="0" marB="0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81317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50" b="1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850" b="1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796" marR="40796" marT="0" marB="0"/>
                </a:tc>
                <a:tc gridSpan="5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50" b="1" dirty="0">
                          <a:effectLst/>
                        </a:rPr>
                        <a:t>Муниципальная программа "Комплексное и устойчивое развитие </a:t>
                      </a:r>
                      <a:r>
                        <a:rPr lang="ru-RU" sz="850" b="1" dirty="0" err="1">
                          <a:effectLst/>
                        </a:rPr>
                        <a:t>Ейского</a:t>
                      </a:r>
                      <a:r>
                        <a:rPr lang="ru-RU" sz="850" b="1" dirty="0">
                          <a:effectLst/>
                        </a:rPr>
                        <a:t> района в сфере строительства и архитектуры"</a:t>
                      </a:r>
                      <a:endParaRPr lang="ru-RU" sz="850" b="1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0796" marR="40796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90659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50" b="1" dirty="0">
                          <a:effectLst/>
                        </a:rPr>
                        <a:t> </a:t>
                      </a:r>
                      <a:endParaRPr lang="ru-RU" sz="850" b="1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796" marR="40796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50" b="1" dirty="0">
                          <a:effectLst/>
                        </a:rPr>
                        <a:t>Корректировка генеральных планов сельских поселений</a:t>
                      </a:r>
                      <a:endParaRPr lang="ru-RU" sz="850" b="1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796" marR="4079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50" b="1">
                          <a:effectLst/>
                        </a:rPr>
                        <a:t>ед.</a:t>
                      </a:r>
                      <a:endParaRPr lang="ru-RU" sz="850" b="1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796" marR="4079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50" b="1">
                          <a:effectLst/>
                        </a:rPr>
                        <a:t>1</a:t>
                      </a:r>
                      <a:endParaRPr lang="ru-RU" sz="850" b="1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0796" marR="4079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50" b="1" dirty="0">
                          <a:effectLst/>
                        </a:rPr>
                        <a:t>1</a:t>
                      </a:r>
                      <a:endParaRPr lang="ru-RU" sz="850" b="1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0796" marR="4079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50" b="1">
                          <a:effectLst/>
                        </a:rPr>
                        <a:t>2</a:t>
                      </a:r>
                      <a:endParaRPr lang="ru-RU" sz="850" b="1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0796" marR="40796" marT="0" marB="0"/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71976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50" b="1" dirty="0">
                          <a:effectLst/>
                        </a:rPr>
                        <a:t> </a:t>
                      </a:r>
                      <a:endParaRPr lang="ru-RU" sz="850" b="1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796" marR="40796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50" b="1" dirty="0">
                          <a:effectLst/>
                        </a:rPr>
                        <a:t>Внесение изменений в Правила землепользования и застройки сельских поселений </a:t>
                      </a:r>
                      <a:r>
                        <a:rPr lang="ru-RU" sz="850" b="1" dirty="0" err="1">
                          <a:effectLst/>
                        </a:rPr>
                        <a:t>Ейского</a:t>
                      </a:r>
                      <a:r>
                        <a:rPr lang="ru-RU" sz="850" b="1" dirty="0">
                          <a:effectLst/>
                        </a:rPr>
                        <a:t> района</a:t>
                      </a:r>
                    </a:p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50" b="1" dirty="0">
                          <a:effectLst/>
                        </a:rPr>
                        <a:t> </a:t>
                      </a:r>
                      <a:endParaRPr lang="ru-RU" sz="850" b="1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796" marR="4079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50" b="1">
                          <a:effectLst/>
                        </a:rPr>
                        <a:t>ед.</a:t>
                      </a:r>
                      <a:endParaRPr lang="ru-RU" sz="850" b="1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796" marR="4079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50" b="1">
                          <a:effectLst/>
                        </a:rPr>
                        <a:t>7</a:t>
                      </a:r>
                      <a:endParaRPr lang="ru-RU" sz="850" b="1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0796" marR="4079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50" b="1" dirty="0">
                          <a:effectLst/>
                        </a:rPr>
                        <a:t>3</a:t>
                      </a:r>
                      <a:endParaRPr lang="ru-RU" sz="850" b="1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0796" marR="4079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50" b="1" dirty="0">
                          <a:effectLst/>
                        </a:rPr>
                        <a:t>6</a:t>
                      </a:r>
                      <a:endParaRPr lang="ru-RU" sz="850" b="1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0796" marR="40796" marT="0" marB="0"/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81317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50" b="1" dirty="0">
                          <a:effectLst/>
                        </a:rPr>
                        <a:t> </a:t>
                      </a:r>
                      <a:endParaRPr lang="ru-RU" sz="850" b="1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796" marR="40796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50" b="1" dirty="0">
                          <a:effectLst/>
                        </a:rPr>
                        <a:t>Количество оказанных муниципальных услуг в области архитектуры и градостроительства</a:t>
                      </a:r>
                      <a:endParaRPr lang="ru-RU" sz="850" b="1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796" marR="4079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50" b="1">
                          <a:effectLst/>
                        </a:rPr>
                        <a:t>шт.</a:t>
                      </a:r>
                      <a:endParaRPr lang="ru-RU" sz="850" b="1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796" marR="4079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50" b="1">
                          <a:effectLst/>
                        </a:rPr>
                        <a:t>259</a:t>
                      </a:r>
                      <a:endParaRPr lang="ru-RU" sz="850" b="1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0796" marR="4079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50" b="1" dirty="0">
                          <a:effectLst/>
                        </a:rPr>
                        <a:t>800</a:t>
                      </a:r>
                      <a:endParaRPr lang="ru-RU" sz="850" b="1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0796" marR="4079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50" b="1" dirty="0">
                          <a:effectLst/>
                        </a:rPr>
                        <a:t>195</a:t>
                      </a:r>
                      <a:endParaRPr lang="ru-RU" sz="850" b="1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0796" marR="40796" marT="0" marB="0"/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181317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50" b="1" dirty="0">
                          <a:effectLst/>
                        </a:rPr>
                        <a:t> </a:t>
                      </a:r>
                      <a:endParaRPr lang="ru-RU" sz="850" b="1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796" marR="40796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50" b="1" dirty="0">
                          <a:effectLst/>
                        </a:rPr>
                        <a:t>Количество демонтированных рекламных конструкций, установленных без разрешения</a:t>
                      </a:r>
                      <a:endParaRPr lang="ru-RU" sz="850" b="1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796" marR="4079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50" b="1">
                          <a:effectLst/>
                        </a:rPr>
                        <a:t>шт.</a:t>
                      </a:r>
                      <a:endParaRPr lang="ru-RU" sz="850" b="1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796" marR="4079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50" b="1">
                          <a:effectLst/>
                        </a:rPr>
                        <a:t>10</a:t>
                      </a:r>
                      <a:endParaRPr lang="ru-RU" sz="850" b="1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0796" marR="4079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50" b="1">
                          <a:effectLst/>
                        </a:rPr>
                        <a:t>10</a:t>
                      </a:r>
                      <a:endParaRPr lang="ru-RU" sz="850" b="1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0796" marR="4079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50" b="1" dirty="0">
                          <a:effectLst/>
                        </a:rPr>
                        <a:t>0</a:t>
                      </a:r>
                      <a:endParaRPr lang="ru-RU" sz="850" b="1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0796" marR="40796" marT="0" marB="0"/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271976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50" b="1" dirty="0">
                          <a:effectLst/>
                        </a:rPr>
                        <a:t> </a:t>
                      </a:r>
                      <a:endParaRPr lang="ru-RU" sz="850" b="1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796" marR="40796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50" b="1" dirty="0">
                          <a:effectLst/>
                        </a:rPr>
                        <a:t>Объем полученных доходов от договоров на установку и эксплуатацию </a:t>
                      </a:r>
                      <a:r>
                        <a:rPr lang="ru-RU" sz="850" b="1" dirty="0" err="1">
                          <a:effectLst/>
                        </a:rPr>
                        <a:t>объетов</a:t>
                      </a:r>
                      <a:r>
                        <a:rPr lang="ru-RU" sz="850" b="1" dirty="0">
                          <a:effectLst/>
                        </a:rPr>
                        <a:t> наружной рекламы (рекламных конструкций)</a:t>
                      </a:r>
                      <a:endParaRPr lang="ru-RU" sz="850" b="1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796" marR="4079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50" b="1">
                          <a:effectLst/>
                        </a:rPr>
                        <a:t>тыс. рублей</a:t>
                      </a:r>
                      <a:endParaRPr lang="ru-RU" sz="850" b="1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796" marR="4079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50" b="1">
                          <a:effectLst/>
                        </a:rPr>
                        <a:t>335,8</a:t>
                      </a:r>
                      <a:endParaRPr lang="ru-RU" sz="850" b="1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0796" marR="4079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50" b="1">
                          <a:effectLst/>
                        </a:rPr>
                        <a:t>395,9</a:t>
                      </a:r>
                      <a:endParaRPr lang="ru-RU" sz="850" b="1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0796" marR="4079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50" b="1" dirty="0">
                          <a:effectLst/>
                        </a:rPr>
                        <a:t>335,8</a:t>
                      </a:r>
                      <a:endParaRPr lang="ru-RU" sz="850" b="1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0796" marR="40796" marT="0" marB="0"/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90659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50" b="1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  <a:endParaRPr lang="ru-RU" sz="850" b="1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796" marR="40796" marT="0" marB="0"/>
                </a:tc>
                <a:tc gridSpan="5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50" b="1" dirty="0">
                          <a:effectLst/>
                        </a:rPr>
                        <a:t>Муниципальная программа "Социально-экономическое развитие </a:t>
                      </a:r>
                      <a:r>
                        <a:rPr lang="ru-RU" sz="850" b="1" dirty="0" err="1">
                          <a:effectLst/>
                        </a:rPr>
                        <a:t>Ейского</a:t>
                      </a:r>
                      <a:r>
                        <a:rPr lang="ru-RU" sz="850" b="1" dirty="0">
                          <a:effectLst/>
                        </a:rPr>
                        <a:t> района"</a:t>
                      </a:r>
                      <a:endParaRPr lang="ru-RU" sz="850" b="1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0796" marR="40796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271976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50" b="1" dirty="0">
                          <a:effectLst/>
                        </a:rPr>
                        <a:t> </a:t>
                      </a:r>
                      <a:endParaRPr lang="ru-RU" sz="850" b="1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796" marR="40796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50" b="1" dirty="0">
                          <a:effectLst/>
                        </a:rPr>
                        <a:t>Темп роста  инвестиций в основной капитал по крупным и средним организациям</a:t>
                      </a:r>
                      <a:endParaRPr lang="ru-RU" sz="850" b="1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796" marR="4079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50" b="1">
                          <a:effectLst/>
                        </a:rPr>
                        <a:t>% к предыдущему году</a:t>
                      </a:r>
                      <a:endParaRPr lang="ru-RU" sz="850" b="1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796" marR="4079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50" b="1">
                          <a:effectLst/>
                        </a:rPr>
                        <a:t>150,5</a:t>
                      </a:r>
                      <a:endParaRPr lang="ru-RU" sz="850" b="1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0796" marR="4079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50" b="1">
                          <a:effectLst/>
                        </a:rPr>
                        <a:t>86,0</a:t>
                      </a:r>
                      <a:endParaRPr lang="ru-RU" sz="850" b="1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0796" marR="4079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50" b="1" dirty="0">
                          <a:effectLst/>
                        </a:rPr>
                        <a:t>78,1</a:t>
                      </a:r>
                      <a:endParaRPr lang="ru-RU" sz="850" b="1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0796" marR="40796" marT="0" marB="0"/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90659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50" b="1" dirty="0">
                          <a:effectLst/>
                        </a:rPr>
                        <a:t> </a:t>
                      </a:r>
                      <a:endParaRPr lang="ru-RU" sz="850" b="1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796" marR="40796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50" b="1" dirty="0">
                          <a:effectLst/>
                        </a:rPr>
                        <a:t>Количество субъектов малого и среднего предпринимательства</a:t>
                      </a:r>
                      <a:endParaRPr lang="ru-RU" sz="850" b="1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796" marR="4079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50" b="1">
                          <a:effectLst/>
                        </a:rPr>
                        <a:t>ед.</a:t>
                      </a:r>
                      <a:endParaRPr lang="ru-RU" sz="850" b="1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796" marR="4079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50" b="1">
                          <a:effectLst/>
                        </a:rPr>
                        <a:t>4782</a:t>
                      </a:r>
                      <a:endParaRPr lang="ru-RU" sz="850" b="1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0796" marR="4079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50" b="1">
                          <a:effectLst/>
                        </a:rPr>
                        <a:t>4822</a:t>
                      </a:r>
                      <a:endParaRPr lang="ru-RU" sz="850" b="1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0796" marR="4079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50" b="1" dirty="0">
                          <a:effectLst/>
                        </a:rPr>
                        <a:t>4731</a:t>
                      </a:r>
                      <a:endParaRPr lang="ru-RU" sz="850" b="1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0796" marR="40796" marT="0" marB="0"/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181317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50" b="1" dirty="0">
                          <a:effectLst/>
                        </a:rPr>
                        <a:t> </a:t>
                      </a:r>
                      <a:endParaRPr lang="ru-RU" sz="850" b="1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796" marR="40796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50" b="1" dirty="0">
                          <a:effectLst/>
                        </a:rPr>
                        <a:t>Объем инвестиций в основной капитал по крупным и средним предприятиям</a:t>
                      </a:r>
                      <a:endParaRPr lang="ru-RU" sz="850" b="1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796" marR="4079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50" b="1">
                          <a:effectLst/>
                        </a:rPr>
                        <a:t>млн.</a:t>
                      </a:r>
                    </a:p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50" b="1">
                          <a:effectLst/>
                        </a:rPr>
                        <a:t>рублей</a:t>
                      </a:r>
                      <a:endParaRPr lang="ru-RU" sz="850" b="1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796" marR="4079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50" b="1">
                          <a:effectLst/>
                        </a:rPr>
                        <a:t>2609</a:t>
                      </a:r>
                      <a:endParaRPr lang="ru-RU" sz="850" b="1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0796" marR="4079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50" b="1">
                          <a:effectLst/>
                        </a:rPr>
                        <a:t>1960</a:t>
                      </a:r>
                      <a:endParaRPr lang="ru-RU" sz="850" b="1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0796" marR="4079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50" b="1" dirty="0">
                          <a:effectLst/>
                        </a:rPr>
                        <a:t>2031</a:t>
                      </a:r>
                      <a:endParaRPr lang="ru-RU" sz="850" b="1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0796" marR="40796" marT="0" marB="0"/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  <a:tr h="181317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50" b="1" dirty="0">
                          <a:effectLst/>
                        </a:rPr>
                        <a:t> </a:t>
                      </a:r>
                      <a:endParaRPr lang="ru-RU" sz="850" b="1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796" marR="40796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50" b="1" dirty="0">
                          <a:effectLst/>
                        </a:rPr>
                        <a:t>Количество соглашений в сфере реализации инвестиционных проектов на территории </a:t>
                      </a:r>
                      <a:r>
                        <a:rPr lang="ru-RU" sz="850" b="1" dirty="0" err="1">
                          <a:effectLst/>
                        </a:rPr>
                        <a:t>Ейского</a:t>
                      </a:r>
                      <a:r>
                        <a:rPr lang="ru-RU" sz="850" b="1" dirty="0">
                          <a:effectLst/>
                        </a:rPr>
                        <a:t> района</a:t>
                      </a:r>
                      <a:endParaRPr lang="ru-RU" sz="850" b="1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796" marR="4079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50" b="1">
                          <a:effectLst/>
                        </a:rPr>
                        <a:t>ед.</a:t>
                      </a:r>
                      <a:endParaRPr lang="ru-RU" sz="850" b="1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796" marR="4079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50" b="1">
                          <a:effectLst/>
                        </a:rPr>
                        <a:t>1</a:t>
                      </a:r>
                      <a:endParaRPr lang="ru-RU" sz="850" b="1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0796" marR="4079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50" b="1">
                          <a:effectLst/>
                        </a:rPr>
                        <a:t>1</a:t>
                      </a:r>
                      <a:endParaRPr lang="ru-RU" sz="850" b="1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0796" marR="4079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50" b="1" dirty="0">
                          <a:effectLst/>
                        </a:rPr>
                        <a:t>1</a:t>
                      </a:r>
                      <a:endParaRPr lang="ru-RU" sz="850" b="1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0796" marR="40796" marT="0" marB="0"/>
                </a:tc>
                <a:extLst>
                  <a:ext uri="{0D108BD9-81ED-4DB2-BD59-A6C34878D82A}">
                    <a16:rowId xmlns:a16="http://schemas.microsoft.com/office/drawing/2014/main" val="10024"/>
                  </a:ext>
                </a:extLst>
              </a:tr>
              <a:tr h="453293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50" b="1" dirty="0">
                          <a:effectLst/>
                        </a:rPr>
                        <a:t> </a:t>
                      </a:r>
                      <a:endParaRPr lang="ru-RU" sz="850" b="1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796" marR="40796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50" b="1" dirty="0">
                          <a:effectLst/>
                        </a:rPr>
                        <a:t>Количество оказанных консультационных услуг субъектов малого и среднего предпринимательства </a:t>
                      </a:r>
                      <a:r>
                        <a:rPr lang="ru-RU" sz="850" b="1" dirty="0" err="1">
                          <a:effectLst/>
                        </a:rPr>
                        <a:t>Ейского</a:t>
                      </a:r>
                      <a:r>
                        <a:rPr lang="ru-RU" sz="850" b="1" dirty="0">
                          <a:effectLst/>
                        </a:rPr>
                        <a:t> района, а также физическим лицам, которые не являются индивидуальными предпринимателями и применяющим специальный налоговый режим «Налог на профессиональный доход»</a:t>
                      </a:r>
                      <a:endParaRPr lang="ru-RU" sz="850" b="1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796" marR="4079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50" b="1" dirty="0">
                          <a:effectLst/>
                        </a:rPr>
                        <a:t>ед.</a:t>
                      </a:r>
                      <a:endParaRPr lang="ru-RU" sz="850" b="1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796" marR="4079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50" b="1">
                          <a:effectLst/>
                        </a:rPr>
                        <a:t>480</a:t>
                      </a:r>
                      <a:endParaRPr lang="ru-RU" sz="850" b="1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0796" marR="4079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50" b="1">
                          <a:effectLst/>
                        </a:rPr>
                        <a:t>480</a:t>
                      </a:r>
                      <a:endParaRPr lang="ru-RU" sz="850" b="1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0796" marR="4079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50" b="1" dirty="0">
                          <a:effectLst/>
                        </a:rPr>
                        <a:t>480</a:t>
                      </a:r>
                      <a:endParaRPr lang="ru-RU" sz="850" b="1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0796" marR="40796" marT="0" marB="0"/>
                </a:tc>
                <a:extLst>
                  <a:ext uri="{0D108BD9-81ED-4DB2-BD59-A6C34878D82A}">
                    <a16:rowId xmlns:a16="http://schemas.microsoft.com/office/drawing/2014/main" val="10025"/>
                  </a:ext>
                </a:extLst>
              </a:tr>
              <a:tr h="362635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50" b="1" dirty="0">
                          <a:effectLst/>
                        </a:rPr>
                        <a:t> </a:t>
                      </a:r>
                      <a:endParaRPr lang="ru-RU" sz="850" b="1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796" marR="40796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50" b="1" dirty="0">
                          <a:effectLst/>
                        </a:rPr>
                        <a:t>Наполнение официального сайта муниципального образования </a:t>
                      </a:r>
                      <a:r>
                        <a:rPr lang="ru-RU" sz="850" b="1" dirty="0" err="1">
                          <a:effectLst/>
                        </a:rPr>
                        <a:t>Ейский</a:t>
                      </a:r>
                      <a:r>
                        <a:rPr lang="ru-RU" sz="850" b="1" dirty="0">
                          <a:effectLst/>
                        </a:rPr>
                        <a:t> район (</a:t>
                      </a:r>
                      <a:r>
                        <a:rPr lang="en-US" sz="850" b="1" u="sng" dirty="0">
                          <a:effectLst/>
                          <a:hlinkClick r:id="rId2"/>
                        </a:rPr>
                        <a:t>www</a:t>
                      </a:r>
                      <a:r>
                        <a:rPr lang="ru-RU" sz="850" b="1" u="sng" dirty="0">
                          <a:effectLst/>
                          <a:hlinkClick r:id="rId2"/>
                        </a:rPr>
                        <a:t>.</a:t>
                      </a:r>
                      <a:r>
                        <a:rPr lang="en-US" sz="850" b="1" u="sng" dirty="0" err="1">
                          <a:effectLst/>
                          <a:hlinkClick r:id="rId2"/>
                        </a:rPr>
                        <a:t>yeiskraion</a:t>
                      </a:r>
                      <a:r>
                        <a:rPr lang="ru-RU" sz="850" b="1" u="sng" dirty="0">
                          <a:effectLst/>
                          <a:hlinkClick r:id="rId2"/>
                        </a:rPr>
                        <a:t>.</a:t>
                      </a:r>
                      <a:r>
                        <a:rPr lang="en-US" sz="850" b="1" u="sng" dirty="0" err="1">
                          <a:effectLst/>
                          <a:hlinkClick r:id="rId2"/>
                        </a:rPr>
                        <a:t>ru</a:t>
                      </a:r>
                      <a:r>
                        <a:rPr lang="ru-RU" sz="850" b="1" dirty="0">
                          <a:effectLst/>
                        </a:rPr>
                        <a:t>) и инвестиционного портала (</a:t>
                      </a:r>
                      <a:r>
                        <a:rPr lang="en-US" sz="850" b="1" u="sng" dirty="0">
                          <a:effectLst/>
                          <a:hlinkClick r:id="rId3"/>
                        </a:rPr>
                        <a:t>www</a:t>
                      </a:r>
                      <a:r>
                        <a:rPr lang="ru-RU" sz="850" b="1" u="sng" dirty="0">
                          <a:effectLst/>
                          <a:hlinkClick r:id="rId3"/>
                        </a:rPr>
                        <a:t>.</a:t>
                      </a:r>
                      <a:r>
                        <a:rPr lang="en-US" sz="850" b="1" u="sng" dirty="0">
                          <a:effectLst/>
                          <a:hlinkClick r:id="rId3"/>
                        </a:rPr>
                        <a:t>invest</a:t>
                      </a:r>
                      <a:r>
                        <a:rPr lang="ru-RU" sz="850" b="1" u="sng" dirty="0">
                          <a:effectLst/>
                          <a:hlinkClick r:id="rId3"/>
                        </a:rPr>
                        <a:t>-</a:t>
                      </a:r>
                      <a:r>
                        <a:rPr lang="en-US" sz="850" b="1" u="sng" dirty="0" err="1">
                          <a:effectLst/>
                          <a:hlinkClick r:id="rId3"/>
                        </a:rPr>
                        <a:t>eisk</a:t>
                      </a:r>
                      <a:r>
                        <a:rPr lang="ru-RU" sz="850" b="1" u="sng" dirty="0">
                          <a:effectLst/>
                          <a:hlinkClick r:id="rId3"/>
                        </a:rPr>
                        <a:t>.</a:t>
                      </a:r>
                      <a:r>
                        <a:rPr lang="en-US" sz="850" b="1" u="sng" dirty="0" err="1">
                          <a:effectLst/>
                          <a:hlinkClick r:id="rId3"/>
                        </a:rPr>
                        <a:t>ru</a:t>
                      </a:r>
                      <a:r>
                        <a:rPr lang="ru-RU" sz="850" b="1" dirty="0">
                          <a:effectLst/>
                        </a:rPr>
                        <a:t>) информацией для субъектов предпринимательства</a:t>
                      </a:r>
                      <a:endParaRPr lang="ru-RU" sz="850" b="1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796" marR="4079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50" b="1" dirty="0">
                          <a:effectLst/>
                        </a:rPr>
                        <a:t>ед.</a:t>
                      </a:r>
                      <a:endParaRPr lang="ru-RU" sz="850" b="1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796" marR="4079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50" b="1" dirty="0">
                          <a:effectLst/>
                        </a:rPr>
                        <a:t>244</a:t>
                      </a:r>
                      <a:endParaRPr lang="ru-RU" sz="850" b="1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0796" marR="4079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50" b="1" dirty="0">
                          <a:effectLst/>
                        </a:rPr>
                        <a:t>200</a:t>
                      </a:r>
                      <a:endParaRPr lang="ru-RU" sz="850" b="1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0796" marR="4079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50" b="1" dirty="0">
                          <a:effectLst/>
                        </a:rPr>
                        <a:t>250</a:t>
                      </a:r>
                      <a:endParaRPr lang="ru-RU" sz="850" b="1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0796" marR="40796" marT="0" marB="0"/>
                </a:tc>
                <a:extLst>
                  <a:ext uri="{0D108BD9-81ED-4DB2-BD59-A6C34878D82A}">
                    <a16:rowId xmlns:a16="http://schemas.microsoft.com/office/drawing/2014/main" val="1002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310315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204684" y="6916"/>
            <a:ext cx="6408712" cy="748660"/>
          </a:xfrm>
          <a:prstGeom prst="roundRect">
            <a:avLst/>
          </a:prstGeom>
          <a:solidFill>
            <a:srgbClr val="0000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Arial Black" panose="020B0A04020102020204" pitchFamily="34" charset="0"/>
              </a:rPr>
              <a:t>Основные целевые показатели муниципальных программ </a:t>
            </a:r>
            <a:r>
              <a:rPr lang="ru-RU" dirty="0" err="1" smtClean="0">
                <a:latin typeface="Arial Black" panose="020B0A04020102020204" pitchFamily="34" charset="0"/>
              </a:rPr>
              <a:t>Ейского</a:t>
            </a:r>
            <a:r>
              <a:rPr lang="ru-RU" dirty="0" smtClean="0">
                <a:latin typeface="Arial Black" panose="020B0A04020102020204" pitchFamily="34" charset="0"/>
              </a:rPr>
              <a:t> района</a:t>
            </a:r>
            <a:endParaRPr lang="ru-RU" dirty="0">
              <a:latin typeface="Arial Black" panose="020B0A04020102020204" pitchFamily="34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81454514"/>
              </p:ext>
            </p:extLst>
          </p:nvPr>
        </p:nvGraphicFramePr>
        <p:xfrm>
          <a:off x="96672" y="769338"/>
          <a:ext cx="6624736" cy="8312219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{5940675A-B579-460E-94D1-54222C63F5DA}</a:tableStyleId>
              </a:tblPr>
              <a:tblGrid>
                <a:gridCol w="380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88843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200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7606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7606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8409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418286">
                <a:tc rowSpan="2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>
                          <a:effectLst/>
                        </a:rPr>
                        <a:t>№ п/п</a:t>
                      </a:r>
                      <a:endParaRPr lang="ru-RU" sz="900" b="1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3405" marR="43405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>
                          <a:effectLst/>
                        </a:rPr>
                        <a:t>Наименование показателя</a:t>
                      </a:r>
                      <a:endParaRPr lang="ru-RU" sz="900" b="1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3405" marR="43405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>
                          <a:effectLst/>
                        </a:rPr>
                        <a:t>Единица измерения</a:t>
                      </a:r>
                      <a:endParaRPr lang="ru-RU" sz="900" b="1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3405" marR="43405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>
                          <a:effectLst/>
                        </a:rPr>
                        <a:t>2021 год </a:t>
                      </a:r>
                    </a:p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>
                          <a:effectLst/>
                        </a:rPr>
                        <a:t>(факт)</a:t>
                      </a:r>
                      <a:endParaRPr lang="ru-RU" sz="900" b="1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3405" marR="43405" marT="0" marB="0" anchor="ctr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900" b="1">
                          <a:effectLst/>
                        </a:rPr>
                        <a:t>2022 год</a:t>
                      </a:r>
                      <a:endParaRPr lang="ru-RU" sz="900" b="1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3405" marR="43405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900" b="1">
                          <a:effectLst/>
                        </a:rPr>
                        <a:t>план</a:t>
                      </a:r>
                      <a:endParaRPr lang="ru-RU" sz="900" b="1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3405" marR="4340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900" b="1">
                          <a:effectLst/>
                        </a:rPr>
                        <a:t>факт</a:t>
                      </a:r>
                      <a:endParaRPr lang="ru-RU" sz="900" b="1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3405" marR="43405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6455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900" b="1">
                          <a:effectLst/>
                        </a:rPr>
                        <a:t>1</a:t>
                      </a:r>
                      <a:endParaRPr lang="ru-RU" sz="900" b="1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3405" marR="4340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>
                          <a:effectLst/>
                        </a:rPr>
                        <a:t>2</a:t>
                      </a:r>
                      <a:endParaRPr lang="ru-RU" sz="900" b="1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3405" marR="4340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900" b="1">
                          <a:effectLst/>
                        </a:rPr>
                        <a:t>3</a:t>
                      </a:r>
                      <a:endParaRPr lang="ru-RU" sz="900" b="1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3405" marR="4340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900" b="1" dirty="0">
                          <a:effectLst/>
                        </a:rPr>
                        <a:t>4</a:t>
                      </a:r>
                      <a:endParaRPr lang="ru-RU" sz="900" b="1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3405" marR="4340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900" b="1" dirty="0">
                          <a:effectLst/>
                        </a:rPr>
                        <a:t>5</a:t>
                      </a:r>
                      <a:endParaRPr lang="ru-RU" sz="900" b="1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3405" marR="4340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900" b="1">
                          <a:effectLst/>
                        </a:rPr>
                        <a:t>6</a:t>
                      </a:r>
                      <a:endParaRPr lang="ru-RU" sz="900" b="1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3405" marR="43405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6455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4</a:t>
                      </a:r>
                      <a:endParaRPr lang="ru-RU" sz="900" b="1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3405" marR="43405" marT="0" marB="0"/>
                </a:tc>
                <a:tc gridSpan="5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900" b="1" dirty="0">
                          <a:effectLst/>
                        </a:rPr>
                        <a:t>Муниципальная программа "Развитие санаторно-курортного и туристского комплекса в Ейском районе"</a:t>
                      </a:r>
                      <a:endParaRPr lang="ru-RU" sz="900" b="1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3405" marR="43405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2911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900" b="1">
                          <a:effectLst/>
                        </a:rPr>
                        <a:t> </a:t>
                      </a:r>
                      <a:endParaRPr lang="ru-RU" sz="900" b="1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3405" marR="43405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900" b="1">
                          <a:effectLst/>
                        </a:rPr>
                        <a:t>Количество отдыхающих, посетивших муниципальное образование Ейский район</a:t>
                      </a:r>
                      <a:endParaRPr lang="ru-RU" sz="900" b="1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3405" marR="4340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>
                          <a:effectLst/>
                        </a:rPr>
                        <a:t>тыс.</a:t>
                      </a:r>
                    </a:p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>
                          <a:effectLst/>
                        </a:rPr>
                        <a:t>человек</a:t>
                      </a:r>
                      <a:endParaRPr lang="ru-RU" sz="900" b="1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3405" marR="4340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900" b="1" dirty="0">
                          <a:effectLst/>
                        </a:rPr>
                        <a:t>773,6</a:t>
                      </a:r>
                      <a:endParaRPr lang="ru-RU" sz="900" b="1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3405" marR="4340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900" b="1" dirty="0">
                          <a:effectLst/>
                        </a:rPr>
                        <a:t>776,2</a:t>
                      </a:r>
                      <a:endParaRPr lang="ru-RU" sz="900" b="1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3405" marR="4340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900" b="1">
                          <a:effectLst/>
                        </a:rPr>
                        <a:t>779,5</a:t>
                      </a:r>
                      <a:endParaRPr lang="ru-RU" sz="900" b="1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3405" marR="43405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2911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900" b="1">
                          <a:effectLst/>
                        </a:rPr>
                        <a:t> </a:t>
                      </a:r>
                      <a:endParaRPr lang="ru-RU" sz="900" b="1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3405" marR="43405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>
                          <a:effectLst/>
                        </a:rPr>
                        <a:t>Количество организаций в санаторно-курортном и туристском комплексе </a:t>
                      </a:r>
                      <a:r>
                        <a:rPr lang="ru-RU" sz="900" b="1" dirty="0" err="1">
                          <a:effectLst/>
                        </a:rPr>
                        <a:t>Ейского</a:t>
                      </a:r>
                      <a:r>
                        <a:rPr lang="ru-RU" sz="900" b="1" dirty="0">
                          <a:effectLst/>
                        </a:rPr>
                        <a:t> района</a:t>
                      </a:r>
                      <a:endParaRPr lang="ru-RU" sz="900" b="1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3405" marR="4340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>
                          <a:effectLst/>
                        </a:rPr>
                        <a:t>ед.</a:t>
                      </a:r>
                      <a:endParaRPr lang="ru-RU" sz="900" b="1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3405" marR="4340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900" b="1">
                          <a:effectLst/>
                        </a:rPr>
                        <a:t>117</a:t>
                      </a:r>
                      <a:endParaRPr lang="ru-RU" sz="900" b="1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3405" marR="4340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900" b="1">
                          <a:effectLst/>
                        </a:rPr>
                        <a:t>110</a:t>
                      </a:r>
                      <a:endParaRPr lang="ru-RU" sz="900" b="1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3405" marR="4340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900" b="1" dirty="0">
                          <a:effectLst/>
                        </a:rPr>
                        <a:t>110</a:t>
                      </a:r>
                      <a:endParaRPr lang="ru-RU" sz="900" b="1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3405" marR="43405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2911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900" b="1">
                          <a:effectLst/>
                        </a:rPr>
                        <a:t> </a:t>
                      </a:r>
                      <a:endParaRPr lang="ru-RU" sz="900" b="1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3405" marR="43405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900" b="1">
                          <a:effectLst/>
                        </a:rPr>
                        <a:t>Коечная емкость предприятий санаторно-курортного комплекса Ейского района</a:t>
                      </a:r>
                      <a:endParaRPr lang="ru-RU" sz="900" b="1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3405" marR="4340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>
                          <a:effectLst/>
                        </a:rPr>
                        <a:t>ед.</a:t>
                      </a:r>
                      <a:endParaRPr lang="ru-RU" sz="900" b="1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3405" marR="4340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900" b="1" dirty="0">
                          <a:effectLst/>
                        </a:rPr>
                        <a:t>9004</a:t>
                      </a:r>
                      <a:endParaRPr lang="ru-RU" sz="900" b="1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3405" marR="4340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900" b="1">
                          <a:effectLst/>
                        </a:rPr>
                        <a:t>9106</a:t>
                      </a:r>
                      <a:endParaRPr lang="ru-RU" sz="900" b="1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3405" marR="4340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900" b="1" dirty="0">
                          <a:effectLst/>
                        </a:rPr>
                        <a:t>9106</a:t>
                      </a:r>
                      <a:endParaRPr lang="ru-RU" sz="900" b="1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3405" marR="43405" marT="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96455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5</a:t>
                      </a:r>
                      <a:endParaRPr lang="ru-RU" sz="900" b="1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3405" marR="43405" marT="0" marB="0"/>
                </a:tc>
                <a:tc gridSpan="5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900" b="1" dirty="0">
                          <a:effectLst/>
                        </a:rPr>
                        <a:t>Муниципальная программа "Развитие физической культуры и спорта в Ейском районе"</a:t>
                      </a:r>
                      <a:endParaRPr lang="ru-RU" sz="900" b="1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3405" marR="43405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2911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900" b="1">
                          <a:effectLst/>
                        </a:rPr>
                        <a:t> </a:t>
                      </a:r>
                      <a:endParaRPr lang="ru-RU" sz="900" b="1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3405" marR="43405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900" b="1">
                          <a:effectLst/>
                        </a:rPr>
                        <a:t>Доля  населения, систематически занимающегося физической культурой и спортом, в общей численности населения</a:t>
                      </a:r>
                      <a:endParaRPr lang="ru-RU" sz="900" b="1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3405" marR="4340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900" b="1">
                          <a:effectLst/>
                        </a:rPr>
                        <a:t>%</a:t>
                      </a:r>
                      <a:endParaRPr lang="ru-RU" sz="900" b="1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3405" marR="4340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900" b="1" dirty="0">
                          <a:effectLst/>
                        </a:rPr>
                        <a:t>56,8</a:t>
                      </a:r>
                      <a:endParaRPr lang="ru-RU" sz="900" b="1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3405" marR="4340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900" b="1" dirty="0">
                          <a:effectLst/>
                        </a:rPr>
                        <a:t>58,0</a:t>
                      </a:r>
                      <a:endParaRPr lang="ru-RU" sz="900" b="1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3405" marR="4340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900" b="1" dirty="0">
                          <a:effectLst/>
                        </a:rPr>
                        <a:t>58,6</a:t>
                      </a:r>
                      <a:endParaRPr lang="ru-RU" sz="900" b="1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3405" marR="43405" marT="0" marB="0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92911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900" b="1">
                          <a:effectLst/>
                        </a:rPr>
                        <a:t> </a:t>
                      </a:r>
                      <a:endParaRPr lang="ru-RU" sz="900" b="1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3405" marR="43405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900" b="1">
                          <a:effectLst/>
                        </a:rPr>
                        <a:t>Доля обучающихся, систематически занимающихся физической культурой и спортом, в общей численности обучающихся</a:t>
                      </a:r>
                      <a:endParaRPr lang="ru-RU" sz="900" b="1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3405" marR="4340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900" b="1">
                          <a:effectLst/>
                        </a:rPr>
                        <a:t>%</a:t>
                      </a:r>
                      <a:endParaRPr lang="ru-RU" sz="900" b="1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3405" marR="4340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900" b="1">
                          <a:effectLst/>
                        </a:rPr>
                        <a:t>37</a:t>
                      </a:r>
                      <a:endParaRPr lang="ru-RU" sz="900" b="1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3405" marR="4340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900" b="1" dirty="0">
                          <a:effectLst/>
                        </a:rPr>
                        <a:t>37</a:t>
                      </a:r>
                      <a:endParaRPr lang="ru-RU" sz="900" b="1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3405" marR="4340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900" b="1" dirty="0">
                          <a:effectLst/>
                        </a:rPr>
                        <a:t>37</a:t>
                      </a:r>
                      <a:endParaRPr lang="ru-RU" sz="900" b="1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3405" marR="43405" marT="0" marB="0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96455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900" b="1">
                          <a:effectLst/>
                        </a:rPr>
                        <a:t> </a:t>
                      </a:r>
                      <a:endParaRPr lang="ru-RU" sz="900" b="1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3405" marR="43405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900" b="1">
                          <a:effectLst/>
                        </a:rPr>
                        <a:t>Количество инструкторов по спорту, обеспеченных оплатой труда</a:t>
                      </a:r>
                      <a:endParaRPr lang="ru-RU" sz="900" b="1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3405" marR="4340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900" b="1">
                          <a:effectLst/>
                        </a:rPr>
                        <a:t>чел.</a:t>
                      </a:r>
                      <a:endParaRPr lang="ru-RU" sz="900" b="1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3405" marR="4340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900" b="1">
                          <a:effectLst/>
                        </a:rPr>
                        <a:t>8</a:t>
                      </a:r>
                      <a:endParaRPr lang="ru-RU" sz="900" b="1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3405" marR="4340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900" b="1" dirty="0">
                          <a:effectLst/>
                        </a:rPr>
                        <a:t>8</a:t>
                      </a:r>
                      <a:endParaRPr lang="ru-RU" sz="900" b="1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3405" marR="4340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900" b="1" dirty="0">
                          <a:effectLst/>
                        </a:rPr>
                        <a:t>10</a:t>
                      </a:r>
                      <a:endParaRPr lang="ru-RU" sz="900" b="1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3405" marR="43405" marT="0" marB="0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92911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900" b="1">
                          <a:effectLst/>
                        </a:rPr>
                        <a:t> </a:t>
                      </a:r>
                      <a:endParaRPr lang="ru-RU" sz="900" b="1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3405" marR="43405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900" b="1">
                          <a:effectLst/>
                        </a:rPr>
                        <a:t>Количество проведенных официальных физкультурно-спортивных мероприятий, включенных в календарный план</a:t>
                      </a:r>
                      <a:endParaRPr lang="ru-RU" sz="900" b="1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3405" marR="4340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900" b="1">
                          <a:effectLst/>
                        </a:rPr>
                        <a:t>ед.</a:t>
                      </a:r>
                      <a:endParaRPr lang="ru-RU" sz="900" b="1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3405" marR="4340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900" b="1">
                          <a:effectLst/>
                        </a:rPr>
                        <a:t>155</a:t>
                      </a:r>
                      <a:endParaRPr lang="ru-RU" sz="900" b="1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3405" marR="4340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900" b="1" dirty="0">
                          <a:effectLst/>
                        </a:rPr>
                        <a:t>155</a:t>
                      </a:r>
                      <a:endParaRPr lang="ru-RU" sz="900" b="1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3405" marR="4340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900" b="1" dirty="0">
                          <a:effectLst/>
                        </a:rPr>
                        <a:t>159</a:t>
                      </a:r>
                      <a:endParaRPr lang="ru-RU" sz="900" b="1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3405" marR="43405" marT="0" marB="0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89366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900" b="1">
                          <a:effectLst/>
                        </a:rPr>
                        <a:t> </a:t>
                      </a:r>
                      <a:endParaRPr lang="ru-RU" sz="900" b="1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3405" marR="43405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900" b="1">
                          <a:effectLst/>
                        </a:rPr>
                        <a:t>Количество участников физкультурно-спортивных мероприятий, принявших участие в официальных спортивных и физкультурных мероприятиях </a:t>
                      </a:r>
                      <a:endParaRPr lang="ru-RU" sz="900" b="1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3405" marR="4340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900" b="1">
                          <a:effectLst/>
                        </a:rPr>
                        <a:t>чел.</a:t>
                      </a:r>
                      <a:endParaRPr lang="ru-RU" sz="900" b="1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3405" marR="4340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900" b="1">
                          <a:effectLst/>
                        </a:rPr>
                        <a:t>7778</a:t>
                      </a:r>
                      <a:endParaRPr lang="ru-RU" sz="900" b="1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3405" marR="4340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900" b="1">
                          <a:effectLst/>
                        </a:rPr>
                        <a:t>8200</a:t>
                      </a:r>
                      <a:endParaRPr lang="ru-RU" sz="900" b="1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3405" marR="4340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900" b="1" dirty="0">
                          <a:effectLst/>
                        </a:rPr>
                        <a:t>9950</a:t>
                      </a:r>
                      <a:endParaRPr lang="ru-RU" sz="900" b="1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3405" marR="43405" marT="0" marB="0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96455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900" b="1">
                          <a:effectLst/>
                        </a:rPr>
                        <a:t> </a:t>
                      </a:r>
                      <a:endParaRPr lang="ru-RU" sz="900" b="1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3405" marR="43405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900" b="1">
                          <a:effectLst/>
                        </a:rPr>
                        <a:t>Обеспеченность спортивными сооружениями в Ейском районе</a:t>
                      </a:r>
                      <a:endParaRPr lang="ru-RU" sz="900" b="1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3405" marR="4340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900" b="1">
                          <a:effectLst/>
                        </a:rPr>
                        <a:t>ед.</a:t>
                      </a:r>
                      <a:endParaRPr lang="ru-RU" sz="900" b="1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3405" marR="4340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900" b="1">
                          <a:effectLst/>
                        </a:rPr>
                        <a:t>296</a:t>
                      </a:r>
                      <a:endParaRPr lang="ru-RU" sz="900" b="1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3405" marR="4340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900" b="1">
                          <a:effectLst/>
                        </a:rPr>
                        <a:t>292</a:t>
                      </a:r>
                      <a:endParaRPr lang="ru-RU" sz="900" b="1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3405" marR="4340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900" b="1" dirty="0">
                          <a:effectLst/>
                        </a:rPr>
                        <a:t>293</a:t>
                      </a:r>
                      <a:endParaRPr lang="ru-RU" sz="900" b="1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3405" marR="43405" marT="0" marB="0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96455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900" b="1">
                          <a:effectLst/>
                        </a:rPr>
                        <a:t> </a:t>
                      </a:r>
                      <a:endParaRPr lang="ru-RU" sz="900" b="1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3405" marR="43405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900" b="1">
                          <a:effectLst/>
                        </a:rPr>
                        <a:t>Единовременная пропускная способность спортивных сооружений</a:t>
                      </a:r>
                      <a:endParaRPr lang="ru-RU" sz="900" b="1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3405" marR="4340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900" b="1">
                          <a:effectLst/>
                        </a:rPr>
                        <a:t>чел.</a:t>
                      </a:r>
                      <a:endParaRPr lang="ru-RU" sz="900" b="1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3405" marR="4340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900" b="1">
                          <a:effectLst/>
                        </a:rPr>
                        <a:t>3172</a:t>
                      </a:r>
                      <a:endParaRPr lang="ru-RU" sz="900" b="1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3405" marR="4340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900" b="1">
                          <a:effectLst/>
                        </a:rPr>
                        <a:t>3252</a:t>
                      </a:r>
                      <a:endParaRPr lang="ru-RU" sz="900" b="1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3405" marR="4340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900" b="1" dirty="0">
                          <a:effectLst/>
                        </a:rPr>
                        <a:t>3252</a:t>
                      </a:r>
                      <a:endParaRPr lang="ru-RU" sz="900" b="1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3405" marR="43405" marT="0" marB="0"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385822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900" b="1">
                          <a:effectLst/>
                          <a:highlight>
                            <a:srgbClr val="FF0000"/>
                          </a:highlight>
                        </a:rPr>
                        <a:t> </a:t>
                      </a:r>
                      <a:endParaRPr lang="ru-RU" sz="900" b="1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3405" marR="43405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900" b="1">
                          <a:effectLst/>
                        </a:rPr>
                        <a:t>Количество призовых мест,  завоеванных занимающимися в спортивных учреждениях на краевых и всероссийских соревнованиях, в том числе лицами с ограниченными возможностями здоровья и инвалидами </a:t>
                      </a:r>
                      <a:endParaRPr lang="ru-RU" sz="900" b="1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3405" marR="4340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900" b="1">
                          <a:effectLst/>
                        </a:rPr>
                        <a:t>ед.</a:t>
                      </a:r>
                      <a:endParaRPr lang="ru-RU" sz="900" b="1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3405" marR="4340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900" b="1">
                          <a:effectLst/>
                        </a:rPr>
                        <a:t>398</a:t>
                      </a:r>
                      <a:endParaRPr lang="ru-RU" sz="900" b="1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3405" marR="4340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900" b="1">
                          <a:effectLst/>
                        </a:rPr>
                        <a:t>200</a:t>
                      </a:r>
                      <a:endParaRPr lang="ru-RU" sz="900" b="1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3405" marR="4340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900" b="1" dirty="0">
                          <a:effectLst/>
                        </a:rPr>
                        <a:t>430</a:t>
                      </a:r>
                      <a:endParaRPr lang="ru-RU" sz="900" b="1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3405" marR="43405" marT="0" marB="0"/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92911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900" b="1">
                          <a:effectLst/>
                          <a:highlight>
                            <a:srgbClr val="FF0000"/>
                          </a:highlight>
                        </a:rPr>
                        <a:t> </a:t>
                      </a:r>
                      <a:endParaRPr lang="ru-RU" sz="900" b="1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3405" marR="43405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>
                          <a:effectLst/>
                        </a:rPr>
                        <a:t>Количество отремонтированных спортивных объектов (капитальный ремонт)</a:t>
                      </a:r>
                      <a:endParaRPr lang="ru-RU" sz="900" b="1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3405" marR="4340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900" b="1">
                          <a:effectLst/>
                        </a:rPr>
                        <a:t>         ед.</a:t>
                      </a:r>
                      <a:endParaRPr lang="ru-RU" sz="900" b="1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3405" marR="4340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900" b="1">
                          <a:effectLst/>
                        </a:rPr>
                        <a:t>3</a:t>
                      </a:r>
                      <a:endParaRPr lang="ru-RU" sz="900" b="1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3405" marR="4340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900" b="1">
                          <a:effectLst/>
                        </a:rPr>
                        <a:t>2</a:t>
                      </a:r>
                      <a:endParaRPr lang="ru-RU" sz="900" b="1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3405" marR="4340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900" b="1" dirty="0">
                          <a:effectLst/>
                        </a:rPr>
                        <a:t>2</a:t>
                      </a:r>
                      <a:endParaRPr lang="ru-RU" sz="900" b="1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3405" marR="43405" marT="0" marB="0"/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96455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6</a:t>
                      </a:r>
                      <a:endParaRPr lang="ru-RU" sz="900" b="1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3405" marR="43405" marT="0" marB="0"/>
                </a:tc>
                <a:tc gridSpan="5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900" b="1" dirty="0">
                          <a:effectLst/>
                        </a:rPr>
                        <a:t>Муниципальная программа "Развитие жилищно-коммунального и дорожного хозяйства в Ейском районе"</a:t>
                      </a:r>
                      <a:endParaRPr lang="ru-RU" sz="900" b="1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3405" marR="43405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96455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900" b="1">
                          <a:effectLst/>
                        </a:rPr>
                        <a:t> </a:t>
                      </a:r>
                      <a:endParaRPr lang="ru-RU" sz="900" b="1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3405" marR="43405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900" b="1">
                          <a:effectLst/>
                        </a:rPr>
                        <a:t>Количество приобретенных мусорных контейнеров для отходов</a:t>
                      </a:r>
                      <a:endParaRPr lang="ru-RU" sz="900" b="1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3405" marR="4340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900" b="1">
                          <a:effectLst/>
                        </a:rPr>
                        <a:t>ед.</a:t>
                      </a:r>
                      <a:endParaRPr lang="ru-RU" sz="900" b="1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3405" marR="4340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900" b="1">
                          <a:effectLst/>
                        </a:rPr>
                        <a:t>195</a:t>
                      </a:r>
                      <a:endParaRPr lang="ru-RU" sz="900" b="1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3405" marR="4340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900" b="1">
                          <a:effectLst/>
                        </a:rPr>
                        <a:t>82</a:t>
                      </a:r>
                      <a:endParaRPr lang="ru-RU" sz="900" b="1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3405" marR="4340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900" b="1" dirty="0">
                          <a:effectLst/>
                        </a:rPr>
                        <a:t>82</a:t>
                      </a:r>
                      <a:endParaRPr lang="ru-RU" sz="900" b="1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3405" marR="43405" marT="0" marB="0"/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96455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900" b="1">
                          <a:effectLst/>
                        </a:rPr>
                        <a:t> </a:t>
                      </a:r>
                      <a:endParaRPr lang="ru-RU" sz="900" b="1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3405" marR="43405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900" b="1">
                          <a:effectLst/>
                        </a:rPr>
                        <a:t>Количество отремонтированных автомобильных дорог</a:t>
                      </a:r>
                      <a:endParaRPr lang="ru-RU" sz="900" b="1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3405" marR="4340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900" b="1">
                          <a:effectLst/>
                        </a:rPr>
                        <a:t>ед.</a:t>
                      </a:r>
                      <a:endParaRPr lang="ru-RU" sz="900" b="1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3405" marR="4340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900" b="1">
                          <a:effectLst/>
                        </a:rPr>
                        <a:t>1</a:t>
                      </a:r>
                      <a:endParaRPr lang="ru-RU" sz="900" b="1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3405" marR="4340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900" b="1">
                          <a:effectLst/>
                        </a:rPr>
                        <a:t>1</a:t>
                      </a:r>
                      <a:endParaRPr lang="ru-RU" sz="900" b="1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3405" marR="4340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900" b="1" dirty="0">
                          <a:effectLst/>
                        </a:rPr>
                        <a:t>1</a:t>
                      </a:r>
                      <a:endParaRPr lang="ru-RU" sz="900" b="1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3405" marR="43405" marT="0" marB="0"/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96455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900" b="1">
                          <a:effectLst/>
                        </a:rPr>
                        <a:t> </a:t>
                      </a:r>
                      <a:endParaRPr lang="ru-RU" sz="900" b="1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3405" marR="43405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900" b="1">
                          <a:effectLst/>
                        </a:rPr>
                        <a:t>Количество произведенного строительного контроля</a:t>
                      </a:r>
                      <a:endParaRPr lang="ru-RU" sz="900" b="1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3405" marR="4340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900" b="1">
                          <a:effectLst/>
                        </a:rPr>
                        <a:t>ед.</a:t>
                      </a:r>
                      <a:endParaRPr lang="ru-RU" sz="900" b="1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3405" marR="4340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900" b="1">
                          <a:effectLst/>
                        </a:rPr>
                        <a:t>8</a:t>
                      </a:r>
                      <a:endParaRPr lang="ru-RU" sz="900" b="1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3405" marR="4340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900" b="1">
                          <a:effectLst/>
                        </a:rPr>
                        <a:t>5</a:t>
                      </a:r>
                      <a:endParaRPr lang="ru-RU" sz="900" b="1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3405" marR="4340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900" b="1" dirty="0">
                          <a:effectLst/>
                        </a:rPr>
                        <a:t>5</a:t>
                      </a:r>
                      <a:endParaRPr lang="ru-RU" sz="900" b="1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3405" marR="43405" marT="0" marB="0"/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96455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900" b="1">
                          <a:effectLst/>
                        </a:rPr>
                        <a:t> </a:t>
                      </a:r>
                      <a:endParaRPr lang="ru-RU" sz="900" b="1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3405" marR="43405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900" b="1">
                          <a:effectLst/>
                        </a:rPr>
                        <a:t>Количество отремонтированных объектов водоснабжения</a:t>
                      </a:r>
                      <a:endParaRPr lang="ru-RU" sz="900" b="1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3405" marR="4340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900" b="1">
                          <a:effectLst/>
                        </a:rPr>
                        <a:t>ед.</a:t>
                      </a:r>
                      <a:endParaRPr lang="ru-RU" sz="900" b="1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3405" marR="4340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900" b="1">
                          <a:effectLst/>
                        </a:rPr>
                        <a:t>7</a:t>
                      </a:r>
                      <a:endParaRPr lang="ru-RU" sz="900" b="1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3405" marR="4340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900" b="1">
                          <a:effectLst/>
                        </a:rPr>
                        <a:t>3</a:t>
                      </a:r>
                      <a:endParaRPr lang="ru-RU" sz="900" b="1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3405" marR="4340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900" b="1" dirty="0">
                          <a:effectLst/>
                        </a:rPr>
                        <a:t>3</a:t>
                      </a:r>
                      <a:endParaRPr lang="ru-RU" sz="900" b="1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3405" marR="43405" marT="0" marB="0"/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96455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7</a:t>
                      </a:r>
                      <a:endParaRPr lang="ru-RU" sz="900" b="1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3405" marR="43405" marT="0" marB="0"/>
                </a:tc>
                <a:tc gridSpan="5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900" b="1" dirty="0">
                          <a:effectLst/>
                        </a:rPr>
                        <a:t>Муниципальная программа "Развитие топливно-энергетического комплекса в  Ейском районе"</a:t>
                      </a:r>
                      <a:endParaRPr lang="ru-RU" sz="900" b="1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3405" marR="43405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96455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900" b="1">
                          <a:effectLst/>
                        </a:rPr>
                        <a:t> </a:t>
                      </a:r>
                      <a:endParaRPr lang="ru-RU" sz="900" b="1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3405" marR="43405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900" b="1">
                          <a:effectLst/>
                        </a:rPr>
                        <a:t>Количество изготовленных технических планов</a:t>
                      </a:r>
                      <a:endParaRPr lang="ru-RU" sz="900" b="1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3405" marR="4340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900" b="1">
                          <a:effectLst/>
                        </a:rPr>
                        <a:t>шт.</a:t>
                      </a:r>
                      <a:endParaRPr lang="ru-RU" sz="900" b="1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3405" marR="4340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900" b="1">
                          <a:effectLst/>
                        </a:rPr>
                        <a:t>6</a:t>
                      </a:r>
                      <a:endParaRPr lang="ru-RU" sz="900" b="1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3405" marR="4340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900" b="1">
                          <a:effectLst/>
                        </a:rPr>
                        <a:t>1</a:t>
                      </a:r>
                      <a:endParaRPr lang="ru-RU" sz="900" b="1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3405" marR="4340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900" b="1" dirty="0">
                          <a:effectLst/>
                        </a:rPr>
                        <a:t>1</a:t>
                      </a:r>
                      <a:endParaRPr lang="ru-RU" sz="900" b="1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3405" marR="43405" marT="0" marB="0"/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  <a:tr h="96455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900" b="1">
                          <a:effectLst/>
                        </a:rPr>
                        <a:t> </a:t>
                      </a:r>
                      <a:endParaRPr lang="ru-RU" sz="900" b="1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3405" marR="43405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900" b="1">
                          <a:effectLst/>
                        </a:rPr>
                        <a:t>Количество выполненных врезок газопроводов </a:t>
                      </a:r>
                      <a:endParaRPr lang="ru-RU" sz="900" b="1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3405" marR="4340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900" b="1">
                          <a:effectLst/>
                        </a:rPr>
                        <a:t>шт.</a:t>
                      </a:r>
                      <a:endParaRPr lang="ru-RU" sz="900" b="1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3405" marR="4340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900" b="1">
                          <a:effectLst/>
                        </a:rPr>
                        <a:t>0</a:t>
                      </a:r>
                      <a:endParaRPr lang="ru-RU" sz="900" b="1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3405" marR="4340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900" b="1">
                          <a:effectLst/>
                        </a:rPr>
                        <a:t>2</a:t>
                      </a:r>
                      <a:endParaRPr lang="ru-RU" sz="900" b="1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3405" marR="4340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900" b="1" dirty="0">
                          <a:effectLst/>
                        </a:rPr>
                        <a:t>2</a:t>
                      </a:r>
                      <a:endParaRPr lang="ru-RU" sz="900" b="1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3405" marR="43405" marT="0" marB="0"/>
                </a:tc>
                <a:extLst>
                  <a:ext uri="{0D108BD9-81ED-4DB2-BD59-A6C34878D82A}">
                    <a16:rowId xmlns:a16="http://schemas.microsoft.com/office/drawing/2014/main" val="10024"/>
                  </a:ext>
                </a:extLst>
              </a:tr>
              <a:tr h="96455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8</a:t>
                      </a:r>
                      <a:endParaRPr lang="ru-RU" sz="900" b="1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3405" marR="43405" marT="0" marB="0"/>
                </a:tc>
                <a:tc gridSpan="5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900" b="1" dirty="0">
                          <a:effectLst/>
                        </a:rPr>
                        <a:t>Муниципальная программа "Поддержка </a:t>
                      </a:r>
                      <a:r>
                        <a:rPr lang="ru-RU" sz="900" b="1" dirty="0" err="1">
                          <a:effectLst/>
                        </a:rPr>
                        <a:t>Ейского</a:t>
                      </a:r>
                      <a:r>
                        <a:rPr lang="ru-RU" sz="900" b="1" dirty="0">
                          <a:effectLst/>
                        </a:rPr>
                        <a:t> районного казачьего общества"</a:t>
                      </a:r>
                      <a:endParaRPr lang="ru-RU" sz="900" b="1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3405" marR="43405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25"/>
                  </a:ext>
                </a:extLst>
              </a:tr>
              <a:tr h="96455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900" b="1">
                          <a:effectLst/>
                        </a:rPr>
                        <a:t> </a:t>
                      </a:r>
                      <a:endParaRPr lang="ru-RU" sz="900" b="1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3405" marR="43405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900" b="1">
                          <a:effectLst/>
                        </a:rPr>
                        <a:t>Число членов Ейского районного казачьего общества</a:t>
                      </a:r>
                      <a:endParaRPr lang="ru-RU" sz="900" b="1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3405" marR="4340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900" b="1">
                          <a:effectLst/>
                        </a:rPr>
                        <a:t>чел.</a:t>
                      </a:r>
                      <a:endParaRPr lang="ru-RU" sz="900" b="1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3405" marR="4340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900" b="1" dirty="0">
                          <a:effectLst/>
                        </a:rPr>
                        <a:t>775</a:t>
                      </a:r>
                      <a:endParaRPr lang="ru-RU" sz="900" b="1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3405" marR="4340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900" b="1" dirty="0">
                          <a:effectLst/>
                        </a:rPr>
                        <a:t>780</a:t>
                      </a:r>
                      <a:endParaRPr lang="ru-RU" sz="900" b="1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3405" marR="4340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900" b="1" dirty="0">
                          <a:effectLst/>
                        </a:rPr>
                        <a:t>737</a:t>
                      </a:r>
                      <a:endParaRPr lang="ru-RU" sz="900" b="1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3405" marR="43405" marT="0" marB="0"/>
                </a:tc>
                <a:extLst>
                  <a:ext uri="{0D108BD9-81ED-4DB2-BD59-A6C34878D82A}">
                    <a16:rowId xmlns:a16="http://schemas.microsoft.com/office/drawing/2014/main" val="10026"/>
                  </a:ext>
                </a:extLst>
              </a:tr>
              <a:tr h="192911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900" b="1">
                          <a:effectLst/>
                        </a:rPr>
                        <a:t> </a:t>
                      </a:r>
                      <a:endParaRPr lang="ru-RU" sz="900" b="1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3405" marR="43405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900" b="1">
                          <a:effectLst/>
                        </a:rPr>
                        <a:t>Численность кадетских казачьих классов и групп казачьей направленности</a:t>
                      </a:r>
                      <a:endParaRPr lang="ru-RU" sz="900" b="1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3405" marR="4340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900" b="1">
                          <a:effectLst/>
                        </a:rPr>
                        <a:t>ед.</a:t>
                      </a:r>
                      <a:endParaRPr lang="ru-RU" sz="900" b="1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3405" marR="4340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900" b="1">
                          <a:effectLst/>
                        </a:rPr>
                        <a:t>48</a:t>
                      </a:r>
                      <a:endParaRPr lang="ru-RU" sz="900" b="1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3405" marR="4340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900" b="1">
                          <a:effectLst/>
                        </a:rPr>
                        <a:t>40</a:t>
                      </a:r>
                      <a:endParaRPr lang="ru-RU" sz="900" b="1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3405" marR="4340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900" b="1" dirty="0">
                          <a:effectLst/>
                        </a:rPr>
                        <a:t>52</a:t>
                      </a:r>
                      <a:endParaRPr lang="ru-RU" sz="900" b="1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3405" marR="43405" marT="0" marB="0"/>
                </a:tc>
                <a:extLst>
                  <a:ext uri="{0D108BD9-81ED-4DB2-BD59-A6C34878D82A}">
                    <a16:rowId xmlns:a16="http://schemas.microsoft.com/office/drawing/2014/main" val="10027"/>
                  </a:ext>
                </a:extLst>
              </a:tr>
              <a:tr h="192911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900" b="1">
                          <a:effectLst/>
                        </a:rPr>
                        <a:t> </a:t>
                      </a:r>
                      <a:endParaRPr lang="ru-RU" sz="900" b="1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3405" marR="43405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900" b="1">
                          <a:effectLst/>
                        </a:rPr>
                        <a:t>Количество учащихся в казачьих классах и группах казачьей направленности</a:t>
                      </a:r>
                      <a:endParaRPr lang="ru-RU" sz="900" b="1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3405" marR="4340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900" b="1">
                          <a:effectLst/>
                        </a:rPr>
                        <a:t>ед.</a:t>
                      </a:r>
                      <a:endParaRPr lang="ru-RU" sz="900" b="1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3405" marR="4340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900" b="1">
                          <a:effectLst/>
                        </a:rPr>
                        <a:t>890</a:t>
                      </a:r>
                      <a:endParaRPr lang="ru-RU" sz="900" b="1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3405" marR="4340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900" b="1" dirty="0">
                          <a:effectLst/>
                        </a:rPr>
                        <a:t>525</a:t>
                      </a:r>
                      <a:endParaRPr lang="ru-RU" sz="900" b="1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3405" marR="4340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900" b="1" dirty="0">
                          <a:effectLst/>
                        </a:rPr>
                        <a:t>964</a:t>
                      </a:r>
                      <a:endParaRPr lang="ru-RU" sz="900" b="1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3405" marR="43405" marT="0" marB="0"/>
                </a:tc>
                <a:extLst>
                  <a:ext uri="{0D108BD9-81ED-4DB2-BD59-A6C34878D82A}">
                    <a16:rowId xmlns:a16="http://schemas.microsoft.com/office/drawing/2014/main" val="10028"/>
                  </a:ext>
                </a:extLst>
              </a:tr>
              <a:tr h="192911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900" b="1">
                          <a:effectLst/>
                        </a:rPr>
                        <a:t> </a:t>
                      </a:r>
                      <a:endParaRPr lang="ru-RU" sz="900" b="1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3405" marR="43405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900" b="1">
                          <a:effectLst/>
                        </a:rPr>
                        <a:t>Количество проведенных программных мероприятий патриотической направленности</a:t>
                      </a:r>
                      <a:endParaRPr lang="ru-RU" sz="900" b="1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3405" marR="4340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900" b="1">
                          <a:effectLst/>
                        </a:rPr>
                        <a:t>ед.</a:t>
                      </a:r>
                      <a:endParaRPr lang="ru-RU" sz="900" b="1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3405" marR="4340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900" b="1">
                          <a:effectLst/>
                        </a:rPr>
                        <a:t>91</a:t>
                      </a:r>
                      <a:endParaRPr lang="ru-RU" sz="900" b="1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3405" marR="4340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900" b="1">
                          <a:effectLst/>
                        </a:rPr>
                        <a:t>102</a:t>
                      </a:r>
                      <a:endParaRPr lang="ru-RU" sz="900" b="1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3405" marR="4340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900" b="1" dirty="0">
                          <a:effectLst/>
                        </a:rPr>
                        <a:t>102</a:t>
                      </a:r>
                      <a:endParaRPr lang="ru-RU" sz="900" b="1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3405" marR="43405" marT="0" marB="0"/>
                </a:tc>
                <a:extLst>
                  <a:ext uri="{0D108BD9-81ED-4DB2-BD59-A6C34878D82A}">
                    <a16:rowId xmlns:a16="http://schemas.microsoft.com/office/drawing/2014/main" val="10029"/>
                  </a:ext>
                </a:extLst>
              </a:tr>
              <a:tr h="192911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9</a:t>
                      </a:r>
                      <a:endParaRPr lang="ru-RU" sz="900" b="1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3405" marR="43405" marT="0" marB="0"/>
                </a:tc>
                <a:tc gridSpan="5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900" b="1" dirty="0">
                          <a:effectLst/>
                        </a:rPr>
                        <a:t>Муниципальная программа "Эффективное управление муниципальным имуществом и земельными ресурсами </a:t>
                      </a:r>
                      <a:r>
                        <a:rPr lang="ru-RU" sz="900" b="1" dirty="0" err="1">
                          <a:effectLst/>
                        </a:rPr>
                        <a:t>Ейского</a:t>
                      </a:r>
                      <a:r>
                        <a:rPr lang="ru-RU" sz="900" b="1" dirty="0">
                          <a:effectLst/>
                        </a:rPr>
                        <a:t> района"</a:t>
                      </a:r>
                      <a:endParaRPr lang="ru-RU" sz="900" b="1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3405" marR="43405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30"/>
                  </a:ext>
                </a:extLst>
              </a:tr>
              <a:tr h="192911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900" b="1">
                          <a:effectLst/>
                        </a:rPr>
                        <a:t> </a:t>
                      </a:r>
                      <a:endParaRPr lang="ru-RU" sz="900" b="1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3405" marR="43405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900" b="1">
                          <a:effectLst/>
                        </a:rPr>
                        <a:t>Объем полученных доходов от сдачи в аренду муниципального имущества</a:t>
                      </a:r>
                      <a:endParaRPr lang="ru-RU" sz="900" b="1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3405" marR="4340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 smtClean="0">
                          <a:effectLst/>
                        </a:rPr>
                        <a:t>млн рублей</a:t>
                      </a:r>
                      <a:endParaRPr lang="ru-RU" sz="900" b="1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3405" marR="4340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900" b="1" dirty="0">
                          <a:effectLst/>
                        </a:rPr>
                        <a:t>2,37</a:t>
                      </a:r>
                      <a:endParaRPr lang="ru-RU" sz="900" b="1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3405" marR="4340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900" b="1" dirty="0">
                          <a:effectLst/>
                        </a:rPr>
                        <a:t>2,35</a:t>
                      </a:r>
                      <a:endParaRPr lang="ru-RU" sz="900" b="1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3405" marR="4340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900" b="1" dirty="0">
                          <a:effectLst/>
                        </a:rPr>
                        <a:t>2,33</a:t>
                      </a:r>
                      <a:endParaRPr lang="ru-RU" sz="900" b="1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3405" marR="43405" marT="0" marB="0"/>
                </a:tc>
                <a:extLst>
                  <a:ext uri="{0D108BD9-81ED-4DB2-BD59-A6C34878D82A}">
                    <a16:rowId xmlns:a16="http://schemas.microsoft.com/office/drawing/2014/main" val="10031"/>
                  </a:ext>
                </a:extLst>
              </a:tr>
              <a:tr h="289366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900" b="1">
                          <a:effectLst/>
                        </a:rPr>
                        <a:t> </a:t>
                      </a:r>
                      <a:endParaRPr lang="ru-RU" sz="900" b="1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3405" marR="43405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900" b="1">
                          <a:effectLst/>
                        </a:rPr>
                        <a:t>Объем полученных доходов от арендной платы за земельные участки, государственная собственность на которые не разграничена</a:t>
                      </a:r>
                      <a:endParaRPr lang="ru-RU" sz="900" b="1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3405" marR="4340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 smtClean="0">
                          <a:effectLst/>
                        </a:rPr>
                        <a:t>млн рублей</a:t>
                      </a:r>
                      <a:endParaRPr lang="ru-RU" sz="900" b="1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3405" marR="4340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900" b="1">
                          <a:effectLst/>
                        </a:rPr>
                        <a:t>75,27</a:t>
                      </a:r>
                      <a:endParaRPr lang="ru-RU" sz="900" b="1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3405" marR="4340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900" b="1" dirty="0">
                          <a:effectLst/>
                        </a:rPr>
                        <a:t>71,08</a:t>
                      </a:r>
                      <a:endParaRPr lang="ru-RU" sz="900" b="1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3405" marR="4340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900" b="1" dirty="0">
                          <a:effectLst/>
                        </a:rPr>
                        <a:t>63,08</a:t>
                      </a:r>
                      <a:endParaRPr lang="ru-RU" sz="900" b="1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3405" marR="43405" marT="0" marB="0"/>
                </a:tc>
                <a:extLst>
                  <a:ext uri="{0D108BD9-81ED-4DB2-BD59-A6C34878D82A}">
                    <a16:rowId xmlns:a16="http://schemas.microsoft.com/office/drawing/2014/main" val="10032"/>
                  </a:ext>
                </a:extLst>
              </a:tr>
              <a:tr h="192911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900" b="1">
                          <a:effectLst/>
                        </a:rPr>
                        <a:t> </a:t>
                      </a:r>
                      <a:endParaRPr lang="ru-RU" sz="900" b="1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3405" marR="43405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900" b="1">
                          <a:effectLst/>
                        </a:rPr>
                        <a:t>Объем полученных доходов от приватизации муниципального имущества</a:t>
                      </a:r>
                      <a:endParaRPr lang="ru-RU" sz="900" b="1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3405" marR="4340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 smtClean="0">
                          <a:effectLst/>
                        </a:rPr>
                        <a:t>млн рублей</a:t>
                      </a:r>
                      <a:endParaRPr lang="ru-RU" sz="900" b="1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3405" marR="4340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900" b="1">
                          <a:effectLst/>
                        </a:rPr>
                        <a:t>6,16</a:t>
                      </a:r>
                      <a:endParaRPr lang="ru-RU" sz="900" b="1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3405" marR="4340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900" b="1" dirty="0">
                          <a:effectLst/>
                        </a:rPr>
                        <a:t>1,5</a:t>
                      </a:r>
                      <a:endParaRPr lang="ru-RU" sz="900" b="1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3405" marR="4340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900" b="1" dirty="0">
                          <a:effectLst/>
                        </a:rPr>
                        <a:t>1,8</a:t>
                      </a:r>
                      <a:endParaRPr lang="ru-RU" sz="900" b="1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3405" marR="43405" marT="0" marB="0"/>
                </a:tc>
                <a:extLst>
                  <a:ext uri="{0D108BD9-81ED-4DB2-BD59-A6C34878D82A}">
                    <a16:rowId xmlns:a16="http://schemas.microsoft.com/office/drawing/2014/main" val="10033"/>
                  </a:ext>
                </a:extLst>
              </a:tr>
              <a:tr h="289366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900" b="1">
                          <a:effectLst/>
                        </a:rPr>
                        <a:t> </a:t>
                      </a:r>
                      <a:endParaRPr lang="ru-RU" sz="900" b="1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3405" marR="43405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900" b="1">
                          <a:effectLst/>
                        </a:rPr>
                        <a:t>Количество земельных участков для индивидуального жилищного строительства и ведения личного подсобного хозяйства, предоставленных гражданам, имеющим трех и более детей</a:t>
                      </a:r>
                      <a:endParaRPr lang="ru-RU" sz="900" b="1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3405" marR="4340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900" b="1">
                          <a:effectLst/>
                        </a:rPr>
                        <a:t>шт.</a:t>
                      </a:r>
                      <a:endParaRPr lang="ru-RU" sz="900" b="1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3405" marR="4340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900" b="1">
                          <a:effectLst/>
                        </a:rPr>
                        <a:t>61</a:t>
                      </a:r>
                      <a:endParaRPr lang="ru-RU" sz="900" b="1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3405" marR="4340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900" b="1">
                          <a:effectLst/>
                        </a:rPr>
                        <a:t>30</a:t>
                      </a:r>
                      <a:endParaRPr lang="ru-RU" sz="900" b="1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3405" marR="4340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900" b="1" dirty="0">
                          <a:effectLst/>
                        </a:rPr>
                        <a:t>6</a:t>
                      </a:r>
                      <a:endParaRPr lang="ru-RU" sz="900" b="1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3405" marR="43405" marT="0" marB="0"/>
                </a:tc>
                <a:extLst>
                  <a:ext uri="{0D108BD9-81ED-4DB2-BD59-A6C34878D82A}">
                    <a16:rowId xmlns:a16="http://schemas.microsoft.com/office/drawing/2014/main" val="1003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336131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188640" y="0"/>
            <a:ext cx="6552728" cy="720080"/>
          </a:xfrm>
          <a:prstGeom prst="roundRect">
            <a:avLst/>
          </a:prstGeom>
          <a:solidFill>
            <a:srgbClr val="0000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Arial Black" panose="020B0A04020102020204" pitchFamily="34" charset="0"/>
              </a:rPr>
              <a:t>Основные целевые показатели муниципальных программ </a:t>
            </a:r>
            <a:r>
              <a:rPr lang="ru-RU" dirty="0" err="1" smtClean="0">
                <a:latin typeface="Arial Black" panose="020B0A04020102020204" pitchFamily="34" charset="0"/>
              </a:rPr>
              <a:t>Ейского</a:t>
            </a:r>
            <a:r>
              <a:rPr lang="ru-RU" dirty="0" smtClean="0">
                <a:latin typeface="Arial Black" panose="020B0A04020102020204" pitchFamily="34" charset="0"/>
              </a:rPr>
              <a:t> района</a:t>
            </a:r>
            <a:endParaRPr lang="ru-RU" dirty="0">
              <a:latin typeface="Arial Black" panose="020B0A04020102020204" pitchFamily="34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25871253"/>
              </p:ext>
            </p:extLst>
          </p:nvPr>
        </p:nvGraphicFramePr>
        <p:xfrm>
          <a:off x="188640" y="827584"/>
          <a:ext cx="6552727" cy="8205676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{5940675A-B579-460E-94D1-54222C63F5DA}</a:tableStyleId>
              </a:tblPr>
              <a:tblGrid>
                <a:gridCol w="56650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5990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2795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6593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6650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6593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537126">
                <a:tc rowSpan="2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effectLst/>
                        </a:rPr>
                        <a:t>№ п/п</a:t>
                      </a:r>
                      <a:endParaRPr lang="ru-RU" sz="1000" b="1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2990" marR="32990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effectLst/>
                        </a:rPr>
                        <a:t>Наименование показателя</a:t>
                      </a:r>
                      <a:endParaRPr lang="ru-RU" sz="1000" b="1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2990" marR="32990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effectLst/>
                        </a:rPr>
                        <a:t>Единица измерения</a:t>
                      </a:r>
                      <a:endParaRPr lang="ru-RU" sz="1000" b="1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2990" marR="32990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effectLst/>
                        </a:rPr>
                        <a:t>2021 год </a:t>
                      </a:r>
                    </a:p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effectLst/>
                        </a:rPr>
                        <a:t>(факт)</a:t>
                      </a:r>
                      <a:endParaRPr lang="ru-RU" sz="1000" b="1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2990" marR="32990" marT="0" marB="0" anchor="ctr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effectLst/>
                        </a:rPr>
                        <a:t>2022 год</a:t>
                      </a:r>
                      <a:endParaRPr lang="ru-RU" sz="1000" b="1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2990" marR="3299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7300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effectLst/>
                        </a:rPr>
                        <a:t>план</a:t>
                      </a:r>
                      <a:endParaRPr lang="ru-RU" sz="1000" b="1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2990" marR="3299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effectLst/>
                        </a:rPr>
                        <a:t>факт</a:t>
                      </a:r>
                      <a:endParaRPr lang="ru-RU" sz="1000" b="1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2990" marR="32990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73003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effectLst/>
                        </a:rPr>
                        <a:t>1</a:t>
                      </a:r>
                      <a:endParaRPr lang="ru-RU" sz="1000" b="1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2990" marR="3299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effectLst/>
                        </a:rPr>
                        <a:t>2</a:t>
                      </a:r>
                      <a:endParaRPr lang="ru-RU" sz="1000" b="1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2990" marR="3299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effectLst/>
                        </a:rPr>
                        <a:t>3</a:t>
                      </a:r>
                      <a:endParaRPr lang="ru-RU" sz="1000" b="1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2990" marR="3299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1000" b="1">
                          <a:effectLst/>
                        </a:rPr>
                        <a:t>4</a:t>
                      </a:r>
                      <a:endParaRPr lang="ru-RU" sz="1000" b="1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2990" marR="3299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1000" b="1">
                          <a:effectLst/>
                        </a:rPr>
                        <a:t>5</a:t>
                      </a:r>
                      <a:endParaRPr lang="ru-RU" sz="1000" b="1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2990" marR="3299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1000" b="1">
                          <a:effectLst/>
                        </a:rPr>
                        <a:t>6</a:t>
                      </a:r>
                      <a:endParaRPr lang="ru-RU" sz="1000" b="1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2990" marR="3299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46005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000" b="1" dirty="0" smtClean="0">
                          <a:effectLst/>
                        </a:rPr>
                        <a:t>1</a:t>
                      </a:r>
                      <a:r>
                        <a:rPr lang="ru-RU" sz="1000" b="1" dirty="0" smtClean="0">
                          <a:effectLst/>
                        </a:rPr>
                        <a:t>0</a:t>
                      </a:r>
                      <a:endParaRPr lang="ru-RU" sz="1000" b="1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2990" marR="32990" marT="0" marB="0"/>
                </a:tc>
                <a:tc gridSpan="5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1000" b="1" dirty="0">
                          <a:effectLst/>
                        </a:rPr>
                        <a:t>Муниципальная программа "Развитие сельского хозяйства и регулирование рынков сельскохозяйственной продукции, сырья и продовольствия в Ейском районе"</a:t>
                      </a:r>
                      <a:endParaRPr lang="ru-RU" sz="1000" b="1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2990" marR="3299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46005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effectLst/>
                        </a:rPr>
                        <a:t> </a:t>
                      </a:r>
                      <a:endParaRPr lang="ru-RU" sz="1000" b="1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2990" marR="3299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effectLst/>
                        </a:rPr>
                        <a:t>Объем производства сельскохозяйственной продукции в хозяйствах всех категорий (в ценах соответствующих лет)</a:t>
                      </a:r>
                      <a:endParaRPr lang="ru-RU" sz="1000" b="1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2990" marR="3299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effectLst/>
                        </a:rPr>
                        <a:t>млн.</a:t>
                      </a:r>
                    </a:p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effectLst/>
                        </a:rPr>
                        <a:t>рублей</a:t>
                      </a:r>
                      <a:endParaRPr lang="ru-RU" sz="1000" b="1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2990" marR="3299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1000" b="1">
                          <a:effectLst/>
                        </a:rPr>
                        <a:t>11823,5</a:t>
                      </a:r>
                      <a:endParaRPr lang="ru-RU" sz="1000" b="1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2990" marR="3299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1000" b="1">
                          <a:effectLst/>
                        </a:rPr>
                        <a:t>12664,9</a:t>
                      </a:r>
                      <a:endParaRPr lang="ru-RU" sz="1000" b="1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2990" marR="3299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1000" b="1" dirty="0">
                          <a:effectLst/>
                        </a:rPr>
                        <a:t>12664,9</a:t>
                      </a:r>
                      <a:endParaRPr lang="ru-RU" sz="1000" b="1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2990" marR="3299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46005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effectLst/>
                        </a:rPr>
                        <a:t> </a:t>
                      </a:r>
                      <a:endParaRPr lang="ru-RU" sz="1000" b="1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2990" marR="3299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effectLst/>
                        </a:rPr>
                        <a:t>Размещение в средствах массовой информации материалов по вопросам деятельности </a:t>
                      </a:r>
                      <a:r>
                        <a:rPr lang="ru-RU" sz="1000" b="1" dirty="0" err="1">
                          <a:effectLst/>
                        </a:rPr>
                        <a:t>сельхозтоваропроизводителей</a:t>
                      </a:r>
                      <a:r>
                        <a:rPr lang="ru-RU" sz="1000" b="1" dirty="0">
                          <a:effectLst/>
                        </a:rPr>
                        <a:t> (газетные публикации)</a:t>
                      </a:r>
                      <a:endParaRPr lang="ru-RU" sz="1000" b="1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2990" marR="3299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effectLst/>
                        </a:rPr>
                        <a:t>статьи</a:t>
                      </a:r>
                      <a:endParaRPr lang="ru-RU" sz="1000" b="1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2990" marR="3299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1000" b="1">
                          <a:effectLst/>
                        </a:rPr>
                        <a:t>8</a:t>
                      </a:r>
                      <a:endParaRPr lang="ru-RU" sz="1000" b="1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2990" marR="3299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1000" b="1">
                          <a:effectLst/>
                        </a:rPr>
                        <a:t>10</a:t>
                      </a:r>
                      <a:endParaRPr lang="ru-RU" sz="1000" b="1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2990" marR="3299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1000" b="1" dirty="0">
                          <a:effectLst/>
                        </a:rPr>
                        <a:t>10</a:t>
                      </a:r>
                      <a:endParaRPr lang="ru-RU" sz="1000" b="1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2990" marR="32990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73003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effectLst/>
                        </a:rPr>
                        <a:t> </a:t>
                      </a:r>
                      <a:endParaRPr lang="ru-RU" sz="1000" b="1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2990" marR="3299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effectLst/>
                        </a:rPr>
                        <a:t>Количество отловленных безнадзорных животных</a:t>
                      </a:r>
                      <a:endParaRPr lang="ru-RU" sz="1000" b="1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2990" marR="3299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effectLst/>
                        </a:rPr>
                        <a:t>голов</a:t>
                      </a:r>
                      <a:endParaRPr lang="ru-RU" sz="1000" b="1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2990" marR="3299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1000" b="1">
                          <a:effectLst/>
                        </a:rPr>
                        <a:t>558</a:t>
                      </a:r>
                      <a:endParaRPr lang="ru-RU" sz="1000" b="1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2990" marR="3299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1000" b="1">
                          <a:effectLst/>
                        </a:rPr>
                        <a:t>300</a:t>
                      </a:r>
                      <a:endParaRPr lang="ru-RU" sz="1000" b="1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2990" marR="3299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1000" b="1" dirty="0">
                          <a:effectLst/>
                        </a:rPr>
                        <a:t>300</a:t>
                      </a:r>
                      <a:endParaRPr lang="ru-RU" sz="1000" b="1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2990" marR="32990" marT="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73003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effectLst/>
                        </a:rPr>
                        <a:t>11</a:t>
                      </a:r>
                      <a:endParaRPr lang="ru-RU" sz="1000" b="1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2990" marR="32990" marT="0" marB="0"/>
                </a:tc>
                <a:tc gridSpan="5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1000" b="1" dirty="0">
                          <a:solidFill>
                            <a:schemeClr val="tx1"/>
                          </a:solidFill>
                          <a:effectLst/>
                        </a:rPr>
                        <a:t>Муниципальная программа "Управление муниципальными финансами </a:t>
                      </a:r>
                      <a:r>
                        <a:rPr lang="ru-RU" sz="1000" b="1" dirty="0" err="1">
                          <a:solidFill>
                            <a:schemeClr val="tx1"/>
                          </a:solidFill>
                          <a:effectLst/>
                        </a:rPr>
                        <a:t>Ейского</a:t>
                      </a:r>
                      <a:r>
                        <a:rPr lang="ru-RU" sz="1000" b="1" dirty="0">
                          <a:solidFill>
                            <a:schemeClr val="tx1"/>
                          </a:solidFill>
                          <a:effectLst/>
                        </a:rPr>
                        <a:t> района"</a:t>
                      </a:r>
                      <a:endParaRPr lang="ru-RU" sz="1000" b="1" dirty="0">
                        <a:solidFill>
                          <a:schemeClr val="tx1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2990" marR="3299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636650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effectLst/>
                        </a:rPr>
                        <a:t> </a:t>
                      </a:r>
                      <a:endParaRPr lang="ru-RU" sz="1000" b="1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2990" marR="3299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b="1" dirty="0">
                          <a:solidFill>
                            <a:schemeClr val="tx1"/>
                          </a:solidFill>
                          <a:effectLst/>
                        </a:rPr>
                        <a:t>Степень качества управления муниципальными финансами согласно оценке, проводимой в соответствии с приказом министерства финансов Краснодарского края от 18 июня 2014 года №175 "О порядке оценки качества управления муниципальными финансами"</a:t>
                      </a:r>
                      <a:endParaRPr lang="ru-RU" sz="1000" b="1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2990" marR="3299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solidFill>
                            <a:schemeClr val="tx1"/>
                          </a:solidFill>
                          <a:effectLst/>
                        </a:rPr>
                        <a:t>степень (не ниже)</a:t>
                      </a:r>
                      <a:endParaRPr lang="ru-RU" sz="1000" b="1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2990" marR="3299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en-US" sz="1000" b="1" dirty="0">
                          <a:solidFill>
                            <a:schemeClr val="tx1"/>
                          </a:solidFill>
                          <a:effectLst/>
                        </a:rPr>
                        <a:t>II</a:t>
                      </a:r>
                      <a:endParaRPr lang="ru-RU" sz="1000" b="1" dirty="0">
                        <a:solidFill>
                          <a:schemeClr val="tx1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2990" marR="3299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en-US" sz="1000" b="1" dirty="0">
                          <a:solidFill>
                            <a:schemeClr val="tx1"/>
                          </a:solidFill>
                          <a:effectLst/>
                        </a:rPr>
                        <a:t>II</a:t>
                      </a:r>
                      <a:endParaRPr lang="ru-RU" sz="1000" b="1" dirty="0">
                        <a:solidFill>
                          <a:schemeClr val="tx1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2990" marR="3299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en-US" sz="1000" b="1" dirty="0">
                          <a:effectLst/>
                        </a:rPr>
                        <a:t>II</a:t>
                      </a:r>
                      <a:endParaRPr lang="ru-RU" sz="1000" b="1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2990" marR="32990" marT="0" marB="0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46005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12</a:t>
                      </a:r>
                      <a:endParaRPr lang="ru-RU" sz="1000" b="1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2990" marR="32990" marT="0" marB="0"/>
                </a:tc>
                <a:tc gridSpan="5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1000" b="1" dirty="0">
                          <a:effectLst/>
                        </a:rPr>
                        <a:t>Муниципальная программа «Профилактика терроризма и экстремизма, усиление борьбы с преступностью, профилактика правонарушений и  противодействие коррупции в Ейском районе»</a:t>
                      </a:r>
                      <a:endParaRPr lang="ru-RU" sz="1000" b="1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2990" marR="3299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46005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effectLst/>
                        </a:rPr>
                        <a:t> </a:t>
                      </a:r>
                      <a:endParaRPr lang="ru-RU" sz="1000" b="1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2990" marR="3299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effectLst/>
                        </a:rPr>
                        <a:t>Уровень преступности (количество преступлений, совершенных на 10 тыс. человек населения района)</a:t>
                      </a:r>
                      <a:endParaRPr lang="ru-RU" sz="1000" b="1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2990" marR="3299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effectLst/>
                        </a:rPr>
                        <a:t>ед.</a:t>
                      </a:r>
                      <a:endParaRPr lang="ru-RU" sz="1000" b="1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2990" marR="3299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1000" b="1" dirty="0">
                          <a:effectLst/>
                        </a:rPr>
                        <a:t>108,7</a:t>
                      </a:r>
                      <a:endParaRPr lang="ru-RU" sz="1000" b="1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2990" marR="3299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1000" b="1">
                          <a:effectLst/>
                        </a:rPr>
                        <a:t>138</a:t>
                      </a:r>
                      <a:endParaRPr lang="ru-RU" sz="1000" b="1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2990" marR="3299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1000" b="1">
                          <a:effectLst/>
                        </a:rPr>
                        <a:t>93,47</a:t>
                      </a:r>
                      <a:endParaRPr lang="ru-RU" sz="1000" b="1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2990" marR="32990" marT="0" marB="0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46005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effectLst/>
                        </a:rPr>
                        <a:t> </a:t>
                      </a:r>
                      <a:endParaRPr lang="ru-RU" sz="1000" b="1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2990" marR="3299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effectLst/>
                        </a:rPr>
                        <a:t>Количество преступлений, совершенных на улицах и в других общественных местах </a:t>
                      </a:r>
                      <a:endParaRPr lang="ru-RU" sz="1000" b="1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2990" marR="3299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effectLst/>
                        </a:rPr>
                        <a:t>ед.</a:t>
                      </a:r>
                      <a:endParaRPr lang="ru-RU" sz="1000" b="1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2990" marR="3299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1000" b="1" dirty="0">
                          <a:effectLst/>
                        </a:rPr>
                        <a:t>576</a:t>
                      </a:r>
                      <a:endParaRPr lang="ru-RU" sz="1000" b="1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2990" marR="3299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1000" b="1">
                          <a:effectLst/>
                        </a:rPr>
                        <a:t>590</a:t>
                      </a:r>
                      <a:endParaRPr lang="ru-RU" sz="1000" b="1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2990" marR="3299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1000" b="1" dirty="0">
                          <a:effectLst/>
                        </a:rPr>
                        <a:t>488</a:t>
                      </a:r>
                      <a:endParaRPr lang="ru-RU" sz="1000" b="1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2990" marR="32990" marT="0" marB="0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46005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effectLst/>
                        </a:rPr>
                        <a:t> </a:t>
                      </a:r>
                      <a:endParaRPr lang="ru-RU" sz="1000" b="1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2990" marR="3299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effectLst/>
                        </a:rPr>
                        <a:t>Процент оснащенности образовательных учреждений системами автоматизированной охранной сигнализации и видеонаблюдения</a:t>
                      </a:r>
                      <a:endParaRPr lang="ru-RU" sz="1000" b="1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2990" marR="3299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effectLst/>
                        </a:rPr>
                        <a:t>%</a:t>
                      </a:r>
                      <a:endParaRPr lang="ru-RU" sz="1000" b="1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2990" marR="3299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1000" b="1" dirty="0">
                          <a:effectLst/>
                        </a:rPr>
                        <a:t>98,5</a:t>
                      </a:r>
                      <a:endParaRPr lang="ru-RU" sz="1000" b="1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2990" marR="3299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1000" b="1">
                          <a:effectLst/>
                        </a:rPr>
                        <a:t>98,5</a:t>
                      </a:r>
                      <a:endParaRPr lang="ru-RU" sz="1000" b="1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2990" marR="3299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1000" b="1">
                          <a:effectLst/>
                        </a:rPr>
                        <a:t>98,5</a:t>
                      </a:r>
                      <a:endParaRPr lang="ru-RU" sz="1000" b="1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2990" marR="32990" marT="0" marB="0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46005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effectLst/>
                        </a:rPr>
                        <a:t> </a:t>
                      </a:r>
                      <a:endParaRPr lang="ru-RU" sz="1000" b="1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2990" marR="3299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effectLst/>
                        </a:rPr>
                        <a:t>Количество публикаций в средствах массовой информации материалов по вопросам охраны общественного порядка и борьбы с преступностью</a:t>
                      </a:r>
                      <a:endParaRPr lang="ru-RU" sz="1000" b="1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2990" marR="3299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effectLst/>
                        </a:rPr>
                        <a:t>единиц</a:t>
                      </a:r>
                      <a:endParaRPr lang="ru-RU" sz="1000" b="1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2990" marR="3299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1000" b="1" dirty="0">
                          <a:effectLst/>
                        </a:rPr>
                        <a:t>47</a:t>
                      </a:r>
                      <a:endParaRPr lang="ru-RU" sz="1000" b="1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2990" marR="3299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1000" b="1">
                          <a:effectLst/>
                        </a:rPr>
                        <a:t>48</a:t>
                      </a:r>
                      <a:endParaRPr lang="ru-RU" sz="1000" b="1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2990" marR="3299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1000" b="1" dirty="0">
                          <a:effectLst/>
                        </a:rPr>
                        <a:t>50</a:t>
                      </a:r>
                      <a:endParaRPr lang="ru-RU" sz="1000" b="1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2990" marR="32990" marT="0" marB="0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519008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effectLst/>
                        </a:rPr>
                        <a:t> </a:t>
                      </a:r>
                      <a:endParaRPr lang="ru-RU" sz="1000" b="1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2990" marR="3299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effectLst/>
                        </a:rPr>
                        <a:t>Количество образовательных организаций, в которых проведены работы по установке, замене, капитальному (текущему) ремонту ограждений территорий образовательных организаций</a:t>
                      </a:r>
                      <a:endParaRPr lang="ru-RU" sz="1000" b="1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2990" marR="3299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effectLst/>
                        </a:rPr>
                        <a:t>единиц</a:t>
                      </a:r>
                      <a:endParaRPr lang="ru-RU" sz="1000" b="1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2990" marR="3299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1000" b="1" dirty="0">
                          <a:effectLst/>
                        </a:rPr>
                        <a:t>4</a:t>
                      </a:r>
                      <a:endParaRPr lang="ru-RU" sz="1000" b="1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2990" marR="3299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1000" b="1" dirty="0">
                          <a:effectLst/>
                        </a:rPr>
                        <a:t>4</a:t>
                      </a:r>
                      <a:endParaRPr lang="ru-RU" sz="1000" b="1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2990" marR="3299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1000" b="1">
                          <a:effectLst/>
                        </a:rPr>
                        <a:t>4</a:t>
                      </a:r>
                      <a:endParaRPr lang="ru-RU" sz="1000" b="1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2990" marR="32990" marT="0" marB="0"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346005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effectLst/>
                        </a:rPr>
                        <a:t> </a:t>
                      </a:r>
                      <a:endParaRPr lang="ru-RU" sz="1000" b="1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2990" marR="3299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effectLst/>
                        </a:rPr>
                        <a:t>Количество образовательных учреждений, в которых установлено дополнительное наружное освещение</a:t>
                      </a:r>
                      <a:endParaRPr lang="ru-RU" sz="1000" b="1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2990" marR="3299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effectLst/>
                        </a:rPr>
                        <a:t>    единиц</a:t>
                      </a:r>
                      <a:endParaRPr lang="ru-RU" sz="1000" b="1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2990" marR="3299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1000" b="1">
                          <a:effectLst/>
                        </a:rPr>
                        <a:t>13</a:t>
                      </a:r>
                      <a:endParaRPr lang="ru-RU" sz="1000" b="1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2990" marR="3299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1000" b="1" dirty="0">
                          <a:effectLst/>
                        </a:rPr>
                        <a:t>0</a:t>
                      </a:r>
                      <a:endParaRPr lang="ru-RU" sz="1000" b="1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2990" marR="3299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1000" b="1">
                          <a:effectLst/>
                        </a:rPr>
                        <a:t>2</a:t>
                      </a:r>
                      <a:endParaRPr lang="ru-RU" sz="1000" b="1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2990" marR="32990" marT="0" marB="0"/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346005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effectLst/>
                        </a:rPr>
                        <a:t> </a:t>
                      </a:r>
                      <a:endParaRPr lang="ru-RU" sz="1000" b="1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2990" marR="3299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effectLst/>
                        </a:rPr>
                        <a:t>Количество публикаций в СМИ материалов по тематике противодействия терроризму</a:t>
                      </a:r>
                      <a:endParaRPr lang="ru-RU" sz="1000" b="1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2990" marR="3299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effectLst/>
                        </a:rPr>
                        <a:t>единиц</a:t>
                      </a:r>
                      <a:endParaRPr lang="ru-RU" sz="1000" b="1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2990" marR="3299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1000" b="1">
                          <a:effectLst/>
                        </a:rPr>
                        <a:t>20</a:t>
                      </a:r>
                      <a:endParaRPr lang="ru-RU" sz="1000" b="1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2990" marR="3299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1000" b="1" dirty="0">
                          <a:effectLst/>
                        </a:rPr>
                        <a:t>20</a:t>
                      </a:r>
                      <a:endParaRPr lang="ru-RU" sz="1000" b="1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2990" marR="3299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1000" b="1" dirty="0">
                          <a:effectLst/>
                        </a:rPr>
                        <a:t>20</a:t>
                      </a:r>
                      <a:endParaRPr lang="ru-RU" sz="1000" b="1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2990" marR="32990" marT="0" marB="0"/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73003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13</a:t>
                      </a:r>
                      <a:endParaRPr lang="ru-RU" sz="1000" b="1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2990" marR="32990" marT="0" marB="0"/>
                </a:tc>
                <a:tc gridSpan="5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1000" b="1" dirty="0">
                          <a:effectLst/>
                        </a:rPr>
                        <a:t>Муниципальная программа «Молодежь </a:t>
                      </a:r>
                      <a:r>
                        <a:rPr lang="ru-RU" sz="1000" b="1" dirty="0" err="1">
                          <a:effectLst/>
                        </a:rPr>
                        <a:t>Ейского</a:t>
                      </a:r>
                      <a:r>
                        <a:rPr lang="ru-RU" sz="1000" b="1" dirty="0">
                          <a:effectLst/>
                        </a:rPr>
                        <a:t> района»</a:t>
                      </a:r>
                      <a:endParaRPr lang="ru-RU" sz="1000" b="1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2990" marR="3299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692011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effectLst/>
                        </a:rPr>
                        <a:t> </a:t>
                      </a:r>
                      <a:endParaRPr lang="ru-RU" sz="1000" b="1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2990" marR="3299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effectLst/>
                        </a:rPr>
                        <a:t>Количество молодежи МО Ейский район, охваченной мероприятиями, направленными на гражданское и военно-патриотическое воспитание, творческое, интеллектуальное и духовно-нравственное развитие молодежи, социально-экономическое развитие молодых граждан</a:t>
                      </a:r>
                      <a:endParaRPr lang="ru-RU" sz="1000" b="1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2990" marR="3299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effectLst/>
                        </a:rPr>
                        <a:t>тыс. человек</a:t>
                      </a:r>
                      <a:endParaRPr lang="ru-RU" sz="1000" b="1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2990" marR="3299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1000" b="1">
                          <a:effectLst/>
                        </a:rPr>
                        <a:t>25</a:t>
                      </a:r>
                      <a:endParaRPr lang="ru-RU" sz="1000" b="1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2990" marR="3299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1000" b="1">
                          <a:effectLst/>
                        </a:rPr>
                        <a:t>25</a:t>
                      </a:r>
                      <a:endParaRPr lang="ru-RU" sz="1000" b="1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2990" marR="3299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1000" b="1" dirty="0">
                          <a:effectLst/>
                        </a:rPr>
                        <a:t>25</a:t>
                      </a:r>
                      <a:endParaRPr lang="ru-RU" sz="1000" b="1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2990" marR="32990" marT="0" marB="0"/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173003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effectLst/>
                        </a:rPr>
                        <a:t> </a:t>
                      </a:r>
                      <a:endParaRPr lang="ru-RU" sz="1000" b="1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2990" marR="3299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effectLst/>
                        </a:rPr>
                        <a:t>Количество сотрудников муниципальных структур по работе с молодежью</a:t>
                      </a:r>
                      <a:endParaRPr lang="ru-RU" sz="1000" b="1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2990" marR="3299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effectLst/>
                        </a:rPr>
                        <a:t>человек</a:t>
                      </a:r>
                      <a:endParaRPr lang="ru-RU" sz="1000" b="1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2990" marR="3299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1000" b="1">
                          <a:effectLst/>
                        </a:rPr>
                        <a:t>53</a:t>
                      </a:r>
                      <a:endParaRPr lang="ru-RU" sz="1000" b="1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2990" marR="3299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1000" b="1">
                          <a:effectLst/>
                        </a:rPr>
                        <a:t>55</a:t>
                      </a:r>
                      <a:endParaRPr lang="ru-RU" sz="1000" b="1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2990" marR="3299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1000" b="1" dirty="0">
                          <a:effectLst/>
                        </a:rPr>
                        <a:t>53</a:t>
                      </a:r>
                      <a:endParaRPr lang="ru-RU" sz="1000" b="1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2990" marR="32990" marT="0" marB="0"/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346005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effectLst/>
                        </a:rPr>
                        <a:t> </a:t>
                      </a:r>
                      <a:endParaRPr lang="ru-RU" sz="1000" b="1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2990" marR="3299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effectLst/>
                        </a:rPr>
                        <a:t>Количество объектов для занятий дворовыми и экстремальными видами спорта, действующих в МО Ейский район</a:t>
                      </a:r>
                      <a:endParaRPr lang="ru-RU" sz="1000" b="1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2990" marR="3299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effectLst/>
                        </a:rPr>
                        <a:t>штук</a:t>
                      </a:r>
                      <a:endParaRPr lang="ru-RU" sz="1000" b="1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2990" marR="3299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1000" b="1">
                          <a:effectLst/>
                        </a:rPr>
                        <a:t>14</a:t>
                      </a:r>
                      <a:endParaRPr lang="ru-RU" sz="1000" b="1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2990" marR="3299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1000" b="1">
                          <a:effectLst/>
                        </a:rPr>
                        <a:t>7</a:t>
                      </a:r>
                      <a:endParaRPr lang="ru-RU" sz="1000" b="1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2990" marR="3299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1000" b="1" dirty="0">
                          <a:effectLst/>
                        </a:rPr>
                        <a:t>17</a:t>
                      </a:r>
                      <a:endParaRPr lang="ru-RU" sz="1000" b="1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2990" marR="32990" marT="0" marB="0"/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379065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188640" y="107504"/>
            <a:ext cx="6408712" cy="914400"/>
          </a:xfrm>
          <a:prstGeom prst="roundRect">
            <a:avLst/>
          </a:prstGeom>
          <a:solidFill>
            <a:srgbClr val="0000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Arial Black" panose="020B0A04020102020204" pitchFamily="34" charset="0"/>
              </a:rPr>
              <a:t>Основные целевые показатели муниципальных программ </a:t>
            </a:r>
            <a:r>
              <a:rPr lang="ru-RU" dirty="0" err="1" smtClean="0">
                <a:latin typeface="Arial Black" panose="020B0A04020102020204" pitchFamily="34" charset="0"/>
              </a:rPr>
              <a:t>Ейского</a:t>
            </a:r>
            <a:r>
              <a:rPr lang="ru-RU" dirty="0" smtClean="0">
                <a:latin typeface="Arial Black" panose="020B0A04020102020204" pitchFamily="34" charset="0"/>
              </a:rPr>
              <a:t> района</a:t>
            </a:r>
            <a:endParaRPr lang="ru-RU" dirty="0">
              <a:latin typeface="Arial Black" panose="020B0A04020102020204" pitchFamily="34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66616686"/>
              </p:ext>
            </p:extLst>
          </p:nvPr>
        </p:nvGraphicFramePr>
        <p:xfrm>
          <a:off x="188640" y="1115616"/>
          <a:ext cx="6552727" cy="4740360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{5940675A-B579-460E-94D1-54222C63F5DA}</a:tableStyleId>
              </a:tblPr>
              <a:tblGrid>
                <a:gridCol w="56650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5990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2795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6593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6650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6593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473160">
                <a:tc rowSpan="2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effectLst/>
                        </a:rPr>
                        <a:t>№ п/п</a:t>
                      </a:r>
                      <a:endParaRPr lang="ru-RU" sz="800" b="1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2990" marR="32990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effectLst/>
                        </a:rPr>
                        <a:t>Наименование показателя</a:t>
                      </a:r>
                      <a:endParaRPr lang="ru-RU" sz="800" b="1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2990" marR="32990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effectLst/>
                        </a:rPr>
                        <a:t>Единица измерения</a:t>
                      </a:r>
                      <a:endParaRPr lang="ru-RU" sz="800" b="1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2990" marR="32990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effectLst/>
                        </a:rPr>
                        <a:t>2021 год </a:t>
                      </a:r>
                    </a:p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effectLst/>
                        </a:rPr>
                        <a:t>(факт)</a:t>
                      </a:r>
                      <a:endParaRPr lang="ru-RU" sz="800" b="1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2990" marR="32990" marT="0" marB="0" anchor="ctr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effectLst/>
                        </a:rPr>
                        <a:t>2022 год</a:t>
                      </a:r>
                      <a:endParaRPr lang="ru-RU" sz="800" b="1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2990" marR="3299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094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effectLst/>
                        </a:rPr>
                        <a:t>план</a:t>
                      </a:r>
                      <a:endParaRPr lang="ru-RU" sz="800" b="1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2990" marR="3299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effectLst/>
                        </a:rPr>
                        <a:t>факт</a:t>
                      </a:r>
                      <a:endParaRPr lang="ru-RU" sz="800" b="1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2990" marR="32990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3311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effectLst/>
                        </a:rPr>
                        <a:t>1</a:t>
                      </a:r>
                      <a:endParaRPr lang="ru-RU" sz="800" b="1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2990" marR="3299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effectLst/>
                        </a:rPr>
                        <a:t>2</a:t>
                      </a:r>
                      <a:endParaRPr lang="ru-RU" sz="800" b="1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2990" marR="3299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effectLst/>
                        </a:rPr>
                        <a:t>3</a:t>
                      </a:r>
                      <a:endParaRPr lang="ru-RU" sz="800" b="1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2990" marR="3299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 b="1">
                          <a:effectLst/>
                        </a:rPr>
                        <a:t>4</a:t>
                      </a:r>
                      <a:endParaRPr lang="ru-RU" sz="800" b="1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2990" marR="3299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 b="1">
                          <a:effectLst/>
                        </a:rPr>
                        <a:t>5</a:t>
                      </a:r>
                      <a:endParaRPr lang="ru-RU" sz="800" b="1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2990" marR="3299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 b="1">
                          <a:effectLst/>
                        </a:rPr>
                        <a:t>6</a:t>
                      </a:r>
                      <a:endParaRPr lang="ru-RU" sz="800" b="1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2990" marR="3299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3311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14</a:t>
                      </a:r>
                      <a:endParaRPr lang="ru-RU" sz="800" b="1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2990" marR="32990" marT="0" marB="0"/>
                </a:tc>
                <a:tc gridSpan="5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 b="1">
                          <a:effectLst/>
                        </a:rPr>
                        <a:t>Муниципальная программа «Информатизация Ейского района»</a:t>
                      </a:r>
                      <a:endParaRPr lang="ru-RU" sz="800" b="1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2990" marR="3299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46622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effectLst/>
                        </a:rPr>
                        <a:t> </a:t>
                      </a:r>
                      <a:endParaRPr lang="ru-RU" sz="800" b="1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2990" marR="3299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effectLst/>
                        </a:rPr>
                        <a:t>Количество функционирующих сайтов органов местного самоуправления в сети «Интернет»</a:t>
                      </a:r>
                      <a:endParaRPr lang="ru-RU" sz="800" b="1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2990" marR="3299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effectLst/>
                        </a:rPr>
                        <a:t>единиц</a:t>
                      </a:r>
                      <a:endParaRPr lang="ru-RU" sz="800" b="1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2990" marR="3299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 b="1">
                          <a:effectLst/>
                        </a:rPr>
                        <a:t>3</a:t>
                      </a:r>
                      <a:endParaRPr lang="ru-RU" sz="800" b="1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2990" marR="3299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 b="1">
                          <a:effectLst/>
                        </a:rPr>
                        <a:t>3</a:t>
                      </a:r>
                      <a:endParaRPr lang="ru-RU" sz="800" b="1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2990" marR="3299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 b="1" dirty="0">
                          <a:effectLst/>
                        </a:rPr>
                        <a:t>3</a:t>
                      </a:r>
                      <a:endParaRPr lang="ru-RU" sz="800" b="1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2990" marR="3299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19932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effectLst/>
                        </a:rPr>
                        <a:t> </a:t>
                      </a:r>
                      <a:endParaRPr lang="ru-RU" sz="800" b="1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2990" marR="3299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effectLst/>
                        </a:rPr>
                        <a:t>Обеспечение функционирования информационно-коммуникационной инфраструктуры и информационных систем органов местного самоуправления</a:t>
                      </a:r>
                      <a:endParaRPr lang="ru-RU" sz="800" b="1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2990" marR="3299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effectLst/>
                        </a:rPr>
                        <a:t>%</a:t>
                      </a:r>
                      <a:endParaRPr lang="ru-RU" sz="800" b="1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2990" marR="3299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 b="1">
                          <a:effectLst/>
                        </a:rPr>
                        <a:t>100</a:t>
                      </a:r>
                      <a:endParaRPr lang="ru-RU" sz="800" b="1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2990" marR="3299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 b="1">
                          <a:effectLst/>
                        </a:rPr>
                        <a:t>100</a:t>
                      </a:r>
                      <a:endParaRPr lang="ru-RU" sz="800" b="1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2990" marR="3299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 b="1" dirty="0">
                          <a:effectLst/>
                        </a:rPr>
                        <a:t>100</a:t>
                      </a:r>
                      <a:endParaRPr lang="ru-RU" sz="800" b="1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2990" marR="32990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46622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15</a:t>
                      </a:r>
                      <a:endParaRPr lang="ru-RU" sz="800" b="1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2990" marR="32990" marT="0" marB="0"/>
                </a:tc>
                <a:tc gridSpan="5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 b="1">
                          <a:effectLst/>
                        </a:rPr>
                        <a:t>Муниципальная программа «Строительство (создание) объектов государственной и муниципальной собственности в Ейском районе»</a:t>
                      </a:r>
                      <a:endParaRPr lang="ru-RU" sz="800" b="1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2990" marR="3299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46622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effectLst/>
                        </a:rPr>
                        <a:t> </a:t>
                      </a:r>
                      <a:endParaRPr lang="ru-RU" sz="800" b="1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2990" marR="3299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effectLst/>
                        </a:rPr>
                        <a:t>Количество построенных фельдшерско-акушерских пунктов и офиса врача общей практики</a:t>
                      </a:r>
                      <a:endParaRPr lang="ru-RU" sz="800" b="1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2990" marR="3299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effectLst/>
                        </a:rPr>
                        <a:t>ед.</a:t>
                      </a:r>
                      <a:endParaRPr lang="ru-RU" sz="800" b="1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2990" marR="3299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 b="1">
                          <a:effectLst/>
                        </a:rPr>
                        <a:t>-</a:t>
                      </a:r>
                      <a:endParaRPr lang="ru-RU" sz="800" b="1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2990" marR="3299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 b="1">
                          <a:effectLst/>
                        </a:rPr>
                        <a:t>1</a:t>
                      </a:r>
                      <a:endParaRPr lang="ru-RU" sz="800" b="1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2990" marR="3299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 b="1">
                          <a:effectLst/>
                        </a:rPr>
                        <a:t>1</a:t>
                      </a:r>
                      <a:endParaRPr lang="ru-RU" sz="800" b="1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2990" marR="32990" marT="0" marB="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46622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effectLst/>
                        </a:rPr>
                        <a:t> </a:t>
                      </a:r>
                      <a:endParaRPr lang="ru-RU" sz="800" b="1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2990" marR="3299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effectLst/>
                        </a:rPr>
                        <a:t>Количество построенных многофункциональных спортивно-игровых площадок</a:t>
                      </a:r>
                      <a:endParaRPr lang="ru-RU" sz="800" b="1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2990" marR="3299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effectLst/>
                        </a:rPr>
                        <a:t>ед.</a:t>
                      </a:r>
                      <a:endParaRPr lang="ru-RU" sz="800" b="1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2990" marR="3299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 b="1">
                          <a:effectLst/>
                        </a:rPr>
                        <a:t>-</a:t>
                      </a:r>
                      <a:endParaRPr lang="ru-RU" sz="800" b="1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2990" marR="3299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 b="1">
                          <a:effectLst/>
                        </a:rPr>
                        <a:t>1</a:t>
                      </a:r>
                      <a:endParaRPr lang="ru-RU" sz="800" b="1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2990" marR="3299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 b="1" dirty="0">
                          <a:effectLst/>
                        </a:rPr>
                        <a:t>1</a:t>
                      </a:r>
                      <a:endParaRPr lang="ru-RU" sz="800" b="1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2990" marR="32990" marT="0" marB="0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73311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16</a:t>
                      </a:r>
                      <a:endParaRPr lang="ru-RU" sz="800" b="1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2990" marR="32990" marT="0" marB="0"/>
                </a:tc>
                <a:tc gridSpan="5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 b="1" dirty="0">
                          <a:effectLst/>
                        </a:rPr>
                        <a:t>Муниципальная программа «Обеспечение безопасности населения </a:t>
                      </a:r>
                      <a:r>
                        <a:rPr lang="ru-RU" sz="800" b="1" dirty="0" err="1">
                          <a:effectLst/>
                        </a:rPr>
                        <a:t>Ейского</a:t>
                      </a:r>
                      <a:r>
                        <a:rPr lang="ru-RU" sz="800" b="1" dirty="0">
                          <a:effectLst/>
                        </a:rPr>
                        <a:t> района»</a:t>
                      </a:r>
                      <a:endParaRPr lang="ru-RU" sz="800" b="1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2990" marR="3299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66554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effectLst/>
                        </a:rPr>
                        <a:t> </a:t>
                      </a:r>
                      <a:endParaRPr lang="ru-RU" sz="800" b="1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2990" marR="3299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effectLst/>
                        </a:rPr>
                        <a:t>Выполнение требований пожарной безопасности в учреждениях, подведомственных управлению образованием администрации муниципального образования Ейский район: количество объектов, на которых проведены работы по выполнению требований пожарной безопасности</a:t>
                      </a:r>
                      <a:endParaRPr lang="ru-RU" sz="800" b="1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2990" marR="3299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effectLst/>
                        </a:rPr>
                        <a:t>шт.</a:t>
                      </a:r>
                      <a:endParaRPr lang="ru-RU" sz="800" b="1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2990" marR="3299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 b="1">
                          <a:effectLst/>
                        </a:rPr>
                        <a:t>59</a:t>
                      </a:r>
                      <a:endParaRPr lang="ru-RU" sz="800" b="1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2990" marR="3299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 b="1">
                          <a:effectLst/>
                        </a:rPr>
                        <a:t>48</a:t>
                      </a:r>
                      <a:endParaRPr lang="ru-RU" sz="800" b="1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2990" marR="3299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 b="1" dirty="0">
                          <a:effectLst/>
                        </a:rPr>
                        <a:t>50</a:t>
                      </a:r>
                      <a:endParaRPr lang="ru-RU" sz="800" b="1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2990" marR="32990" marT="0" marB="0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439865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effectLst/>
                        </a:rPr>
                        <a:t> </a:t>
                      </a:r>
                      <a:endParaRPr lang="ru-RU" sz="800" b="1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2990" marR="3299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effectLst/>
                        </a:rPr>
                        <a:t>Выполнение требований пожарной безопасности в муниципальных учреждениях, подведомственных отделу по физической культуре и спорту администрации муниципального образования Ейский район: количество объектов, на которых проведены работы по выполнению требований пожарной безопасности</a:t>
                      </a:r>
                      <a:endParaRPr lang="ru-RU" sz="800" b="1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2990" marR="3299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effectLst/>
                        </a:rPr>
                        <a:t>шт.</a:t>
                      </a:r>
                      <a:endParaRPr lang="ru-RU" sz="800" b="1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2990" marR="3299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 b="1">
                          <a:effectLst/>
                        </a:rPr>
                        <a:t>1</a:t>
                      </a:r>
                      <a:endParaRPr lang="ru-RU" sz="800" b="1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2990" marR="3299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 b="1">
                          <a:effectLst/>
                        </a:rPr>
                        <a:t>2</a:t>
                      </a:r>
                      <a:endParaRPr lang="ru-RU" sz="800" b="1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2990" marR="3299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 b="1" dirty="0">
                          <a:effectLst/>
                        </a:rPr>
                        <a:t>2</a:t>
                      </a:r>
                      <a:endParaRPr lang="ru-RU" sz="800" b="1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2990" marR="32990" marT="0" marB="0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46622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effectLst/>
                        </a:rPr>
                        <a:t> </a:t>
                      </a:r>
                      <a:endParaRPr lang="ru-RU" sz="800" b="1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2990" marR="3299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effectLst/>
                        </a:rPr>
                        <a:t>Выполнение плана комплектования курсов гражданской обороны Ейского района: количество обученных</a:t>
                      </a:r>
                      <a:endParaRPr lang="ru-RU" sz="800" b="1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2990" marR="3299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effectLst/>
                        </a:rPr>
                        <a:t>чел.</a:t>
                      </a:r>
                      <a:endParaRPr lang="ru-RU" sz="800" b="1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2990" marR="3299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 b="1">
                          <a:effectLst/>
                        </a:rPr>
                        <a:t>178</a:t>
                      </a:r>
                      <a:endParaRPr lang="ru-RU" sz="800" b="1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2990" marR="3299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 b="1">
                          <a:effectLst/>
                        </a:rPr>
                        <a:t>250</a:t>
                      </a:r>
                      <a:endParaRPr lang="ru-RU" sz="800" b="1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2990" marR="3299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 b="1" dirty="0">
                          <a:effectLst/>
                        </a:rPr>
                        <a:t>281</a:t>
                      </a:r>
                      <a:endParaRPr lang="ru-RU" sz="800" b="1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2990" marR="32990" marT="0" marB="0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73311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effectLst/>
                        </a:rPr>
                        <a:t> </a:t>
                      </a:r>
                      <a:endParaRPr lang="ru-RU" sz="800" b="1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2990" marR="3299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effectLst/>
                        </a:rPr>
                        <a:t> </a:t>
                      </a:r>
                      <a:endParaRPr lang="ru-RU" sz="800" b="1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2990" marR="3299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effectLst/>
                        </a:rPr>
                        <a:t> </a:t>
                      </a:r>
                      <a:endParaRPr lang="ru-RU" sz="800" b="1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2990" marR="3299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 b="1">
                          <a:effectLst/>
                        </a:rPr>
                        <a:t> </a:t>
                      </a:r>
                      <a:endParaRPr lang="ru-RU" sz="800" b="1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2990" marR="3299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 b="1">
                          <a:effectLst/>
                        </a:rPr>
                        <a:t> </a:t>
                      </a:r>
                      <a:endParaRPr lang="ru-RU" sz="800" b="1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2990" marR="3299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 b="1" dirty="0">
                          <a:effectLst/>
                        </a:rPr>
                        <a:t> </a:t>
                      </a:r>
                      <a:endParaRPr lang="ru-RU" sz="800" b="1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2990" marR="32990" marT="0" marB="0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469304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188640" y="0"/>
            <a:ext cx="6408712" cy="683568"/>
          </a:xfrm>
          <a:prstGeom prst="roundRect">
            <a:avLst/>
          </a:prstGeom>
          <a:solidFill>
            <a:srgbClr val="0000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ru-RU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Исполнение районного бюджета по разделам и подразделам классификации расходов бюджета </a:t>
            </a:r>
            <a:endParaRPr lang="ru-RU" sz="2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805263" y="683568"/>
            <a:ext cx="100392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тыс. рублей</a:t>
            </a:r>
            <a:endParaRPr lang="ru-RU" sz="12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99516"/>
              </p:ext>
            </p:extLst>
          </p:nvPr>
        </p:nvGraphicFramePr>
        <p:xfrm>
          <a:off x="240122" y="960571"/>
          <a:ext cx="6569069" cy="8164445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36463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5223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6691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3598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0100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6990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67839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170379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№ п/п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 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314" marR="4314" marT="4314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Наименование показателя (раздел, подраздел)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 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314" marR="4314" marT="4314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 2021 год (отчет)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314" marR="4314" marT="4314" marB="0" anchor="ctr"/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2022 год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314" marR="4314" marT="4314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67447">
                <a:tc vMerge="1">
                  <a:txBody>
                    <a:bodyPr/>
                    <a:lstStyle/>
                    <a:p>
                      <a:pPr algn="ctr" fontAlgn="ctr"/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314" marR="4314" marT="4314" marB="0" anchor="ctr"/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314" marR="4314" marT="4314" marB="0" anchor="ctr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Уточненная сводная бюджетная роспись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314" marR="4314" marT="431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Исполнено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314" marR="4314" marT="431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% </a:t>
                      </a:r>
                      <a:r>
                        <a:rPr lang="ru-RU" sz="1000" u="none" strike="noStrike" dirty="0" smtClean="0">
                          <a:effectLst/>
                        </a:rPr>
                        <a:t>исполнения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314" marR="4314" marT="431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Динамика к 2021 году, %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314" marR="4314" marT="4314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74635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Расходы всего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314" marR="4314" marT="4314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2 489 257,0 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314" marR="4314" marT="431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3 010 291,1 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314" marR="4314" marT="431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2 939 162,3  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314" marR="4314" marT="431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>
                          <a:effectLst/>
                        </a:rPr>
                        <a:t>              97,6   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314" marR="4314" marT="431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 dirty="0">
                          <a:effectLst/>
                        </a:rPr>
                        <a:t>             118,1   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314" marR="4314" marT="4314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70379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в том числе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314" marR="4314" marT="4314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 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314" marR="4314" marT="431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 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314" marR="4314" marT="431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 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314" marR="4314" marT="431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 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314" marR="4314" marT="431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 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314" marR="4314" marT="4314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7037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01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314" marR="4314" marT="431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ОБЩЕГОСУДАРСТВЕННЫЕ ВОПРОСЫ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314" marR="4314" marT="431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187 251,7  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314" marR="4314" marT="431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226 282,2  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314" marR="4314" marT="431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217 295,8  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314" marR="4314" marT="431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>
                          <a:effectLst/>
                        </a:rPr>
                        <a:t>              96,0   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314" marR="4314" marT="431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 dirty="0">
                          <a:effectLst/>
                        </a:rPr>
                        <a:t>             116,0   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314" marR="4314" marT="4314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0175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 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314" marR="4314" marT="431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>
                          <a:effectLst/>
                        </a:rPr>
                        <a:t>Функционирование высшего должностного лица субъекта Российской Федерации и муниципального образования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314" marR="4314" marT="431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2 238,8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314" marR="4314" marT="431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2 554,7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314" marR="4314" marT="431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2 069,1  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314" marR="4314" marT="431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>
                          <a:effectLst/>
                        </a:rPr>
                        <a:t>              81,0   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314" marR="4314" marT="431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 dirty="0">
                          <a:effectLst/>
                        </a:rPr>
                        <a:t>               92,4   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314" marR="4314" marT="4314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6744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 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314" marR="4314" marT="431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 dirty="0">
                          <a:effectLst/>
                        </a:rPr>
                        <a:t>Функционирование законодательных (представительных) органов государственной власти и представительных органов муниципальных образований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314" marR="4314" marT="431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7 155,0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314" marR="4314" marT="431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8 061,4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314" marR="4314" marT="431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7 808,1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314" marR="4314" marT="431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 dirty="0">
                          <a:effectLst/>
                        </a:rPr>
                        <a:t>              96,9   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314" marR="4314" marT="431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 dirty="0">
                          <a:effectLst/>
                        </a:rPr>
                        <a:t>             109,1   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314" marR="4314" marT="4314" marB="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66744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 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314" marR="4314" marT="431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>
                          <a:effectLst/>
                        </a:rPr>
                        <a:t>Функционирование Правительства Российской Федерации, высших исполнительных органов государственной власти субъектов Российской Федерации, местных администраций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314" marR="4314" marT="431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66 037,0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314" marR="4314" marT="431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73 432,9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314" marR="4314" marT="431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71 948,9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314" marR="4314" marT="431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>
                          <a:effectLst/>
                        </a:rPr>
                        <a:t>              98,0   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314" marR="4314" marT="431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 dirty="0">
                          <a:effectLst/>
                        </a:rPr>
                        <a:t>             109,0   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314" marR="4314" marT="4314" marB="0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7037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 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314" marR="4314" marT="431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>
                          <a:effectLst/>
                        </a:rPr>
                        <a:t>Судебная система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314" marR="4314" marT="431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27,6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314" marR="4314" marT="431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262,0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314" marR="4314" marT="431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218,1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314" marR="4314" marT="431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>
                          <a:effectLst/>
                        </a:rPr>
                        <a:t>              83,2   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314" marR="4314" marT="431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 dirty="0">
                          <a:effectLst/>
                        </a:rPr>
                        <a:t>             790,2   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314" marR="4314" marT="4314" marB="0"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50175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 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314" marR="4314" marT="431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>
                          <a:effectLst/>
                        </a:rPr>
                        <a:t>Обеспечение деятельности финансовых, налоговых и таможенных органов и органов финансового (финансово-бюджетного) надзора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314" marR="4314" marT="431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29 054,4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314" marR="4314" marT="431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33 682,1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314" marR="4314" marT="431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32 793,5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314" marR="4314" marT="431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>
                          <a:effectLst/>
                        </a:rPr>
                        <a:t>              97,4   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314" marR="4314" marT="431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 dirty="0">
                          <a:effectLst/>
                        </a:rPr>
                        <a:t>             112,9   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314" marR="4314" marT="4314" marB="0" anchor="ctr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7037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 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314" marR="4314" marT="431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>
                          <a:effectLst/>
                        </a:rPr>
                        <a:t>Обеспечение прведения выборов и референдумов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314" marR="4314" marT="431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0,0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314" marR="4314" marT="431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7 124,5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314" marR="4314" marT="431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7 124,4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314" marR="4314" marT="431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>
                          <a:effectLst/>
                        </a:rPr>
                        <a:t>            100,0   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314" marR="4314" marT="431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 х 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314" marR="4314" marT="4314" marB="0" anchor="ctr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7037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 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314" marR="4314" marT="431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>
                          <a:effectLst/>
                        </a:rPr>
                        <a:t>Резервные фонды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314" marR="4314" marT="431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0,0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314" marR="4314" marT="431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4 507,7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314" marR="4314" marT="431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0,0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314" marR="4314" marT="431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>
                          <a:effectLst/>
                        </a:rPr>
                        <a:t>                 х 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314" marR="4314" marT="431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  х 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314" marR="4314" marT="4314" marB="0" anchor="ctr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7037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 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314" marR="4314" marT="431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>
                          <a:effectLst/>
                        </a:rPr>
                        <a:t>Другие общегосударственные вопросы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314" marR="4314" marT="431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82 738,9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314" marR="4314" marT="431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96 656,9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314" marR="4314" marT="431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95 333,7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314" marR="4314" marT="431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>
                          <a:effectLst/>
                        </a:rPr>
                        <a:t>              98,6   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314" marR="4314" marT="431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 dirty="0">
                          <a:effectLst/>
                        </a:rPr>
                        <a:t>             115,2   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314" marR="4314" marT="4314" marB="0" anchor="ctr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7037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02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314" marR="4314" marT="431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>
                          <a:effectLst/>
                        </a:rPr>
                        <a:t>НАЦИОНАЛЬНАЯ ОБОРОНА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314" marR="4314" marT="431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74,1  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314" marR="4314" marT="431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1 066,0  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314" marR="4314" marT="431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629,0  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314" marR="4314" marT="431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>
                          <a:effectLst/>
                        </a:rPr>
                        <a:t>              59,0   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314" marR="4314" marT="431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 dirty="0">
                          <a:effectLst/>
                        </a:rPr>
                        <a:t>             848,9   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314" marR="4314" marT="4314" marB="0" anchor="ctr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7037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 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314" marR="4314" marT="431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>
                          <a:effectLst/>
                        </a:rPr>
                        <a:t>Мобилизационная и вневойсковая подготовка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314" marR="4314" marT="431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0,0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314" marR="4314" marT="431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1 000,0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314" marR="4314" marT="431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563,0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314" marR="4314" marT="431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>
                          <a:effectLst/>
                        </a:rPr>
                        <a:t>              56,3   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314" marR="4314" marT="431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 dirty="0">
                          <a:effectLst/>
                        </a:rPr>
                        <a:t>              х 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314" marR="4314" marT="4314" marB="0" anchor="ctr"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7037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 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314" marR="4314" marT="431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>
                          <a:effectLst/>
                        </a:rPr>
                        <a:t>Мобилизационная подготовка экономики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314" marR="4314" marT="431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74,1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314" marR="4314" marT="431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66,0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314" marR="4314" marT="431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66,0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314" marR="4314" marT="431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>
                          <a:effectLst/>
                        </a:rPr>
                        <a:t>            100,0   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314" marR="4314" marT="431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               89,1   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314" marR="4314" marT="4314" marB="0" anchor="ctr"/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33606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03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314" marR="4314" marT="431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>
                          <a:effectLst/>
                        </a:rPr>
                        <a:t>НАЦИОНАЛЬНАЯ БЕЗОПАСНОСТЬ И ПРАВООХРАНИТЕЛЬНАЯ ДЕЯТЕЛЬНОСТЬ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314" marR="4314" marT="431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38 591,7  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314" marR="4314" marT="431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52 590,5  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314" marR="4314" marT="431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51 344,3  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314" marR="4314" marT="431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>
                          <a:effectLst/>
                        </a:rPr>
                        <a:t>              97,6   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314" marR="4314" marT="431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 dirty="0">
                          <a:effectLst/>
                        </a:rPr>
                        <a:t>             133,0   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314" marR="4314" marT="4314" marB="0" anchor="ctr"/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7463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 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314" marR="4314" marT="431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>
                          <a:effectLst/>
                        </a:rPr>
                        <a:t>Гражданская оборона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314" marR="4314" marT="431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478,5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314" marR="4314" marT="431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3 882,1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314" marR="4314" marT="431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3 882,1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314" marR="4314" marT="431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>
                          <a:effectLst/>
                        </a:rPr>
                        <a:t>            100,0   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314" marR="4314" marT="431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>
                          <a:effectLst/>
                        </a:rPr>
                        <a:t>             811,3   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314" marR="4314" marT="4314" marB="0" anchor="ctr"/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50175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 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314" marR="4314" marT="431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>
                          <a:effectLst/>
                        </a:rPr>
                        <a:t>Защита населения и территории от чрезвычайных ситуаций природного и техногенного характера, пожарная безопасность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314" marR="4314" marT="431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37 621,5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314" marR="4314" marT="431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45 433,4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314" marR="4314" marT="431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44 728,5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314" marR="4314" marT="431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>
                          <a:effectLst/>
                        </a:rPr>
                        <a:t>              98,4   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314" marR="4314" marT="431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 dirty="0">
                          <a:effectLst/>
                        </a:rPr>
                        <a:t>             118,9   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314" marR="4314" marT="4314" marB="0" anchor="ctr"/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33606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 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314" marR="4314" marT="431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>
                          <a:effectLst/>
                        </a:rPr>
                        <a:t>Другие вопросы в области национальной безопасности и правоохранительной деятельности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314" marR="4314" marT="431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491,7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314" marR="4314" marT="431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3 275,0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314" marR="4314" marT="431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2 733,7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314" marR="4314" marT="431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>
                          <a:effectLst/>
                        </a:rPr>
                        <a:t>              83,5   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314" marR="4314" marT="431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 dirty="0">
                          <a:effectLst/>
                        </a:rPr>
                        <a:t>             556,0   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314" marR="4314" marT="4314" marB="0" anchor="ctr"/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17037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04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314" marR="4314" marT="431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>
                          <a:effectLst/>
                        </a:rPr>
                        <a:t>НАЦИОНАЛЬНАЯ ЭКОНОМИКА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314" marR="4314" marT="431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29 334,4  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314" marR="4314" marT="431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33 463,7  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314" marR="4314" marT="431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32 656,3  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314" marR="4314" marT="431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>
                          <a:effectLst/>
                        </a:rPr>
                        <a:t>              97,6   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314" marR="4314" marT="431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 dirty="0">
                          <a:effectLst/>
                        </a:rPr>
                        <a:t>             111,3   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314" marR="4314" marT="4314" marB="0" anchor="ctr"/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17037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 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314" marR="4314" marT="431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>
                          <a:effectLst/>
                        </a:rPr>
                        <a:t>Сельское хозяйство и рыболовство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314" marR="4314" marT="431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16 859,1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314" marR="4314" marT="431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22 339,2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314" marR="4314" marT="431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22 250,6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314" marR="4314" marT="431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>
                          <a:effectLst/>
                        </a:rPr>
                        <a:t>              99,6   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314" marR="4314" marT="431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 dirty="0">
                          <a:effectLst/>
                        </a:rPr>
                        <a:t>             132,0   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314" marR="4314" marT="4314" marB="0" anchor="ctr"/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17037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 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314" marR="4314" marT="431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>
                          <a:effectLst/>
                        </a:rPr>
                        <a:t>Дорожное хозяйство (дорожные фонды)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314" marR="4314" marT="431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4 051,4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314" marR="4314" marT="431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1 321,8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314" marR="4314" marT="431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750,2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314" marR="4314" marT="431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>
                          <a:effectLst/>
                        </a:rPr>
                        <a:t>              56,8   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314" marR="4314" marT="431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 dirty="0">
                          <a:effectLst/>
                        </a:rPr>
                        <a:t>               18,5   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314" marR="4314" marT="4314" marB="0" anchor="ctr"/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17037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 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314" marR="4314" marT="431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>
                          <a:effectLst/>
                        </a:rPr>
                        <a:t>Другие вопросы в области национальной экономики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314" marR="4314" marT="431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8 423,9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314" marR="4314" marT="431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9 802,7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314" marR="4314" marT="431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9 655,5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314" marR="4314" marT="431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>
                          <a:effectLst/>
                        </a:rPr>
                        <a:t>              98,5   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314" marR="4314" marT="431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 dirty="0">
                          <a:effectLst/>
                        </a:rPr>
                        <a:t>             114,6   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314" marR="4314" marT="4314" marB="0" anchor="ctr"/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  <a:tr h="17037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05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314" marR="4314" marT="431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>
                          <a:effectLst/>
                        </a:rPr>
                        <a:t>ЖИЛИЩНО-КОММУНАЛЬНОЕ ХОЗЯЙСТВО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314" marR="4314" marT="431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178 389,5  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314" marR="4314" marT="431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95 067,6  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314" marR="4314" marT="431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76 375,4  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314" marR="4314" marT="431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>
                          <a:effectLst/>
                        </a:rPr>
                        <a:t>              80,3   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314" marR="4314" marT="4314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 dirty="0">
                          <a:effectLst/>
                        </a:rPr>
                        <a:t>               42,8   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314" marR="4314" marT="4314" marB="0" anchor="b"/>
                </a:tc>
                <a:extLst>
                  <a:ext uri="{0D108BD9-81ED-4DB2-BD59-A6C34878D82A}">
                    <a16:rowId xmlns:a16="http://schemas.microsoft.com/office/drawing/2014/main" val="10024"/>
                  </a:ext>
                </a:extLst>
              </a:tr>
              <a:tr h="17037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 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314" marR="4314" marT="431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>
                          <a:effectLst/>
                        </a:rPr>
                        <a:t>Жилищное хозяйство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314" marR="4314" marT="431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0,0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314" marR="4314" marT="431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332,5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314" marR="4314" marT="431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255,7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314" marR="4314" marT="431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х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314" marR="4314" marT="431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 dirty="0">
                          <a:effectLst/>
                        </a:rPr>
                        <a:t>х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314" marR="4314" marT="4314" marB="0" anchor="b"/>
                </a:tc>
                <a:extLst>
                  <a:ext uri="{0D108BD9-81ED-4DB2-BD59-A6C34878D82A}">
                    <a16:rowId xmlns:a16="http://schemas.microsoft.com/office/drawing/2014/main" val="10025"/>
                  </a:ext>
                </a:extLst>
              </a:tr>
              <a:tr h="17037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 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314" marR="4314" marT="431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>
                          <a:effectLst/>
                        </a:rPr>
                        <a:t>Коммунальное хозяйство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314" marR="4314" marT="431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165 495,4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314" marR="4314" marT="431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78 962,7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314" marR="4314" marT="431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60 602,9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314" marR="4314" marT="431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>
                          <a:effectLst/>
                        </a:rPr>
                        <a:t>              76,7   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314" marR="4314" marT="4314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 dirty="0">
                          <a:effectLst/>
                        </a:rPr>
                        <a:t>               36,6   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314" marR="4314" marT="4314" marB="0" anchor="b"/>
                </a:tc>
                <a:extLst>
                  <a:ext uri="{0D108BD9-81ED-4DB2-BD59-A6C34878D82A}">
                    <a16:rowId xmlns:a16="http://schemas.microsoft.com/office/drawing/2014/main" val="10026"/>
                  </a:ext>
                </a:extLst>
              </a:tr>
              <a:tr h="33606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 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314" marR="4314" marT="431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>
                          <a:effectLst/>
                        </a:rPr>
                        <a:t>Другие вопросы в области жилищно-коммунального хозяйства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314" marR="4314" marT="431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12 894,1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314" marR="4314" marT="431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15 772,4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314" marR="4314" marT="431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15 516,8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314" marR="4314" marT="431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 dirty="0">
                          <a:effectLst/>
                        </a:rPr>
                        <a:t>              98,4   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314" marR="4314" marT="4314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 dirty="0">
                          <a:effectLst/>
                        </a:rPr>
                        <a:t>             120,3   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314" marR="4314" marT="4314" marB="0" anchor="b"/>
                </a:tc>
                <a:extLst>
                  <a:ext uri="{0D108BD9-81ED-4DB2-BD59-A6C34878D82A}">
                    <a16:rowId xmlns:a16="http://schemas.microsoft.com/office/drawing/2014/main" val="1002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558383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91882558"/>
              </p:ext>
            </p:extLst>
          </p:nvPr>
        </p:nvGraphicFramePr>
        <p:xfrm>
          <a:off x="116632" y="971610"/>
          <a:ext cx="6552727" cy="6867335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36372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3261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4807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4807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2008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4807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92087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104724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№ п/п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 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314" marR="4314" marT="4314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Наименование показателя (раздел, подраздел)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 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314" marR="4314" marT="4314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 2021 год (отчет)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314" marR="4314" marT="4314" marB="0" anchor="ctr"/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2022 год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314" marR="4314" marT="4314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32101">
                <a:tc vMerge="1">
                  <a:txBody>
                    <a:bodyPr/>
                    <a:lstStyle/>
                    <a:p>
                      <a:pPr algn="ctr" fontAlgn="ctr"/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314" marR="4314" marT="4314" marB="0" anchor="ctr"/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314" marR="4314" marT="4314" marB="0" anchor="ctr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Уточненная сводная бюджетная роспись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314" marR="4314" marT="431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Исполнено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314" marR="4314" marT="431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% испонения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314" marR="4314" marT="431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Динамика к 2021 году, %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314" marR="4314" marT="4314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68351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Расходы всего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314" marR="4314" marT="4314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2 489 257,0 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314" marR="4314" marT="431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3 010 291,1 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314" marR="4314" marT="431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2 939 162,3  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314" marR="4314" marT="431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              97,6   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314" marR="4314" marT="431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             118,1   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314" marR="4314" marT="4314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23457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в том числе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314" marR="4314" marT="4314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 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314" marR="4314" marT="431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 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314" marR="4314" marT="431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 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314" marR="4314" marT="431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 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314" marR="4314" marT="431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 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314" marR="4314" marT="4314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978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07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314" marR="4314" marT="431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>
                          <a:effectLst/>
                        </a:rPr>
                        <a:t>ОБРАЗОВАНИЕ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314" marR="4314" marT="431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1 681 462,4  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314" marR="4314" marT="431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1 929 277,5  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314" marR="4314" marT="431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1 912 647,9  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314" marR="4314" marT="431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              99,1   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314" marR="4314" marT="431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             113,7   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314" marR="4314" marT="4314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8978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 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314" marR="4314" marT="431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>
                          <a:effectLst/>
                        </a:rPr>
                        <a:t>Дошкольное образование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314" marR="4314" marT="431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711 380,5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314" marR="4314" marT="431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776 496,8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314" marR="4314" marT="431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776 183,2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314" marR="4314" marT="431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            100,0   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314" marR="4314" marT="431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             109,1   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314" marR="4314" marT="4314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8978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 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314" marR="4314" marT="431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>
                          <a:effectLst/>
                        </a:rPr>
                        <a:t>Общее образование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314" marR="4314" marT="431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726 598,9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314" marR="4314" marT="431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899 301,8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314" marR="4314" marT="431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883 468,8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314" marR="4314" marT="431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              98,2   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314" marR="4314" marT="431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             121,6   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314" marR="4314" marT="4314" marB="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8978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 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314" marR="4314" marT="431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 dirty="0">
                          <a:effectLst/>
                        </a:rPr>
                        <a:t>Дополнительное образование детей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314" marR="4314" marT="431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171 678,9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314" marR="4314" marT="431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174 973,4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314" marR="4314" marT="431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174 894,1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314" marR="4314" marT="431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            100,0   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314" marR="4314" marT="431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             101,9   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314" marR="4314" marT="4314" marB="0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62739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 dirty="0">
                          <a:effectLst/>
                        </a:rPr>
                        <a:t> 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314" marR="4314" marT="431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>
                          <a:effectLst/>
                        </a:rPr>
                        <a:t>Молодежная политика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314" marR="4314" marT="431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10 915,5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314" marR="4314" marT="431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10 629,5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314" marR="4314" marT="431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10 577,2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314" marR="4314" marT="431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              99,5   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314" marR="4314" marT="431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               96,9   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314" marR="4314" marT="4314" marB="0"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62739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>
                          <a:effectLst/>
                        </a:rPr>
                        <a:t> 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314" marR="4314" marT="431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>
                          <a:effectLst/>
                        </a:rPr>
                        <a:t>Другие вопросы в области образования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314" marR="4314" marT="431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60 888,6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314" marR="4314" marT="431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67 876,0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314" marR="4314" marT="431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67 524,6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314" marR="4314" marT="431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              99,5   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314" marR="4314" marT="431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             110,9   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314" marR="4314" marT="4314" marB="0" anchor="ctr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8978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08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314" marR="4314" marT="431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>
                          <a:effectLst/>
                        </a:rPr>
                        <a:t>КУЛЬТУРА, КИНЕМАТОГРАФИЯ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314" marR="4314" marT="431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75 593,5  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314" marR="4314" marT="431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81 275,2  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314" marR="4314" marT="431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81 128,2  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314" marR="4314" marT="431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              99,8   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314" marR="4314" marT="431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             107,3   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314" marR="4314" marT="4314" marB="0" anchor="ctr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8978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 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314" marR="4314" marT="431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>
                          <a:effectLst/>
                        </a:rPr>
                        <a:t>Культура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314" marR="4314" marT="431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70 614,1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314" marR="4314" marT="431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72 374,9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314" marR="4314" marT="431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72 244,3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314" marR="4314" marT="431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              99,8   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314" marR="4314" marT="431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             102,3   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314" marR="4314" marT="4314" marB="0" anchor="ctr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5712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 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314" marR="4314" marT="431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>
                          <a:effectLst/>
                        </a:rPr>
                        <a:t>Другие вопросы в области культуры, кинематографии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314" marR="4314" marT="431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4 979,4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314" marR="4314" marT="431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8 900,3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314" marR="4314" marT="431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8 883,9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314" marR="4314" marT="431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              99,8   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314" marR="4314" marT="431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             178,4   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314" marR="4314" marT="4314" marB="0" anchor="ctr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8978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09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314" marR="4314" marT="431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>
                          <a:effectLst/>
                        </a:rPr>
                        <a:t>ЗДРАВООХРАНЕНИЕ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314" marR="4314" marT="431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750,0  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314" marR="4314" marT="431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14 000,0  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314" marR="4314" marT="431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9 838,1  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314" marR="4314" marT="431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              70,3   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314" marR="4314" marT="431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          1 </a:t>
                      </a:r>
                      <a:r>
                        <a:rPr lang="ru-RU" sz="1000" u="none" strike="noStrike" dirty="0" smtClean="0">
                          <a:effectLst/>
                        </a:rPr>
                        <a:t>311,7   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314" marR="4314" marT="4314" marB="0" anchor="ctr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8978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 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314" marR="4314" marT="431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>
                          <a:effectLst/>
                        </a:rPr>
                        <a:t>Амбулаторная помощь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314" marR="4314" marT="431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750,0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314" marR="4314" marT="431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14 000,0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314" marR="4314" marT="431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9 838,1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314" marR="4314" marT="431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              70,3   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314" marR="4314" marT="431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          1 311,7   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314" marR="4314" marT="4314" marB="0" anchor="ctr"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8978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10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314" marR="4314" marT="431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>
                          <a:effectLst/>
                        </a:rPr>
                        <a:t>СОЦИАЛЬНАЯ ПОЛИТИКА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314" marR="4314" marT="431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126 487,5  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314" marR="4314" marT="431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154 997,1  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314" marR="4314" marT="431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152 842,3  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314" marR="4314" marT="431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              98,6   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314" marR="4314" marT="431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             120,8   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314" marR="4314" marT="4314" marB="0" anchor="ctr"/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8978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 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314" marR="4314" marT="431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>
                          <a:effectLst/>
                        </a:rPr>
                        <a:t>Пенсионное обеспечение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314" marR="4314" marT="431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5 113,4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314" marR="4314" marT="431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6 447,0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314" marR="4314" marT="431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6 446,2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314" marR="4314" marT="431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            100,0   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314" marR="4314" marT="431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             126,1   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314" marR="4314" marT="4314" marB="0" anchor="ctr"/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8978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 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314" marR="4314" marT="431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>
                          <a:effectLst/>
                        </a:rPr>
                        <a:t>Социальное обеспечение населения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314" marR="4314" marT="431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190,0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314" marR="4314" marT="431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0,0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314" marR="4314" marT="431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0,0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314" marR="4314" marT="431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#ДЕЛ/0!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314" marR="4314" marT="431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                 х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314" marR="4314" marT="4314" marB="0" anchor="ctr"/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8978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 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314" marR="4314" marT="431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>
                          <a:effectLst/>
                        </a:rPr>
                        <a:t>Охрана семьи и детства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314" marR="4314" marT="431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110 417,6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314" marR="4314" marT="431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135 739,1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314" marR="4314" marT="431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133 676,7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314" marR="4314" marT="431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              98,5   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314" marR="4314" marT="431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             121,1   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314" marR="4314" marT="4314" marB="0" anchor="ctr"/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11223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 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314" marR="4314" marT="431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>
                          <a:effectLst/>
                        </a:rPr>
                        <a:t>Другие вопросы в области социальной политики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314" marR="4314" marT="431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10 766,5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314" marR="4314" marT="431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12 811,0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314" marR="4314" marT="431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12 719,4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314" marR="4314" marT="431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              99,3   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314" marR="4314" marT="431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             118,1   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314" marR="4314" marT="4314" marB="0" anchor="ctr"/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8978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11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314" marR="4314" marT="431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>
                          <a:effectLst/>
                        </a:rPr>
                        <a:t>ФИЗИЧЕСКАЯ КУЛЬТУРА И СПОРТ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314" marR="4314" marT="431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155 211,9  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314" marR="4314" marT="431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381 466,6  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314" marR="4314" marT="431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363 603,6  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314" marR="4314" marT="431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              95,3   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314" marR="4314" marT="431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             234,3   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314" marR="4314" marT="4314" marB="0" anchor="ctr"/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8978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 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314" marR="4314" marT="431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>
                          <a:effectLst/>
                        </a:rPr>
                        <a:t>Физическая культура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314" marR="4314" marT="431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151 434,5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314" marR="4314" marT="431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369 724,1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314" marR="4314" marT="431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351 924,1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314" marR="4314" marT="431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              95,2   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314" marR="4314" marT="431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             232,4   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314" marR="4314" marT="4314" marB="0" anchor="ctr"/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8978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 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314" marR="4314" marT="431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>
                          <a:effectLst/>
                        </a:rPr>
                        <a:t>Массовый спорт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314" marR="4314" marT="431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0,0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314" marR="4314" marT="431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7 456,8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314" marR="4314" marT="431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7 440,6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314" marR="4314" marT="431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           х 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314" marR="4314" marT="431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>
                          <a:effectLst/>
                        </a:rPr>
                        <a:t>            x </a:t>
                      </a:r>
                      <a:endParaRPr lang="en-US" sz="10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314" marR="4314" marT="4314" marB="0" anchor="ctr"/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16273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 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314" marR="4314" marT="431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>
                          <a:effectLst/>
                        </a:rPr>
                        <a:t>Другие вопросы в области физической культуры и спорта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314" marR="4314" marT="431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3 777,4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314" marR="4314" marT="431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4 285,7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314" marR="4314" marT="431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4 238,9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314" marR="4314" marT="431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              98,9   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314" marR="4314" marT="431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             112,2   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314" marR="4314" marT="4314" marB="0" anchor="ctr"/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  <a:tr h="8978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12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314" marR="4314" marT="431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>
                          <a:effectLst/>
                        </a:rPr>
                        <a:t>СРЕДСТВА МАССОВОЙ ИНФОРМАЦИИ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314" marR="4314" marT="431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2 642,0  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314" marR="4314" marT="431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3 000,0  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314" marR="4314" marT="431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2 998,3  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314" marR="4314" marT="431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              99,9   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314" marR="4314" marT="431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             113,5   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314" marR="4314" marT="4314" marB="0" anchor="ctr"/>
                </a:tc>
                <a:extLst>
                  <a:ext uri="{0D108BD9-81ED-4DB2-BD59-A6C34878D82A}">
                    <a16:rowId xmlns:a16="http://schemas.microsoft.com/office/drawing/2014/main" val="10024"/>
                  </a:ext>
                </a:extLst>
              </a:tr>
              <a:tr h="8978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 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314" marR="4314" marT="431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 dirty="0">
                          <a:effectLst/>
                        </a:rPr>
                        <a:t>Телевидение и радиовещание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314" marR="4314" marT="431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1 199,5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314" marR="4314" marT="431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1 450,0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314" marR="4314" marT="431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1 449,0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314" marR="4314" marT="431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              99,9   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314" marR="4314" marT="431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             120,8   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314" marR="4314" marT="4314" marB="0" anchor="ctr"/>
                </a:tc>
                <a:extLst>
                  <a:ext uri="{0D108BD9-81ED-4DB2-BD59-A6C34878D82A}">
                    <a16:rowId xmlns:a16="http://schemas.microsoft.com/office/drawing/2014/main" val="10025"/>
                  </a:ext>
                </a:extLst>
              </a:tr>
              <a:tr h="11784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 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314" marR="4314" marT="431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 dirty="0">
                          <a:effectLst/>
                        </a:rPr>
                        <a:t>Периодическая печать и издательства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314" marR="4314" marT="431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1 442,5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314" marR="4314" marT="431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1 550,0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314" marR="4314" marT="431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1 549,3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314" marR="4314" marT="431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            100,0   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314" marR="4314" marT="431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             107,4   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314" marR="4314" marT="4314" marB="0" anchor="ctr"/>
                </a:tc>
                <a:extLst>
                  <a:ext uri="{0D108BD9-81ED-4DB2-BD59-A6C34878D82A}">
                    <a16:rowId xmlns:a16="http://schemas.microsoft.com/office/drawing/2014/main" val="10026"/>
                  </a:ext>
                </a:extLst>
              </a:tr>
              <a:tr h="17396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13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314" marR="4314" marT="431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 dirty="0">
                          <a:effectLst/>
                        </a:rPr>
                        <a:t>ОБСЛУЖИВАНИЕ ГОСУДАРСТВЕННОГО И МУНИЦИПАЛЬНОГО ДОЛГА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314" marR="4314" marT="431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2 229,2  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314" marR="4314" marT="431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320,0  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314" marR="4314" marT="431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318,4  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314" marR="4314" marT="431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              99,5   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314" marR="4314" marT="431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               14,3   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314" marR="4314" marT="4314" marB="0" anchor="ctr"/>
                </a:tc>
                <a:extLst>
                  <a:ext uri="{0D108BD9-81ED-4DB2-BD59-A6C34878D82A}">
                    <a16:rowId xmlns:a16="http://schemas.microsoft.com/office/drawing/2014/main" val="10027"/>
                  </a:ext>
                </a:extLst>
              </a:tr>
              <a:tr h="16273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400" u="none" strike="noStrike">
                          <a:effectLst/>
                        </a:rPr>
                        <a:t> </a:t>
                      </a:r>
                      <a:endParaRPr lang="ru-RU" sz="4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314" marR="4314" marT="431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>
                          <a:effectLst/>
                        </a:rPr>
                        <a:t>Обслуживание государственного (муниципального) внутреннего долга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314" marR="4314" marT="431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2 229,2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314" marR="4314" marT="431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320,0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314" marR="4314" marT="431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318,4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314" marR="4314" marT="431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              99,5   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314" marR="4314" marT="431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               14,3   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314" marR="4314" marT="4314" marB="0" anchor="ctr"/>
                </a:tc>
                <a:extLst>
                  <a:ext uri="{0D108BD9-81ED-4DB2-BD59-A6C34878D82A}">
                    <a16:rowId xmlns:a16="http://schemas.microsoft.com/office/drawing/2014/main" val="10028"/>
                  </a:ext>
                </a:extLst>
              </a:tr>
              <a:tr h="26375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400" u="none" strike="noStrike">
                          <a:effectLst/>
                        </a:rPr>
                        <a:t>14</a:t>
                      </a:r>
                      <a:endParaRPr lang="ru-RU" sz="4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314" marR="4314" marT="431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>
                          <a:effectLst/>
                        </a:rPr>
                        <a:t>МЕЖБЮДЖЕТНЫЕ ТРАНСФЕРТЫ ОБЩЕГО ХАРАКТЕРА БЮДЖЕТАМ БЮДЖЕТНОЙ СИСТЕМЫ РОССИЙСКОЙ ФЕДЕРАЦИИ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314" marR="4314" marT="431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11 239,1  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314" marR="4314" marT="431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37 484,7  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314" marR="4314" marT="431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37 484,7  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314" marR="4314" marT="431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            100,0   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314" marR="4314" marT="431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             333,5   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314" marR="4314" marT="4314" marB="0" anchor="ctr"/>
                </a:tc>
                <a:extLst>
                  <a:ext uri="{0D108BD9-81ED-4DB2-BD59-A6C34878D82A}">
                    <a16:rowId xmlns:a16="http://schemas.microsoft.com/office/drawing/2014/main" val="10029"/>
                  </a:ext>
                </a:extLst>
              </a:tr>
              <a:tr h="25813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400" u="none" strike="noStrike">
                          <a:effectLst/>
                        </a:rPr>
                        <a:t> </a:t>
                      </a:r>
                      <a:endParaRPr lang="ru-RU" sz="4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314" marR="4314" marT="431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>
                          <a:effectLst/>
                        </a:rPr>
                        <a:t>Дотации на выравнивание бюджетной обеспеченности субъектов Российской Федерации и муниципальных образований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314" marR="4314" marT="431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5 000,0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314" marR="4314" marT="431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5 000,0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314" marR="4314" marT="431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5 000,0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314" marR="4314" marT="431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            100,0   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314" marR="4314" marT="431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             100,0   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314" marR="4314" marT="4314" marB="0" anchor="ctr"/>
                </a:tc>
                <a:extLst>
                  <a:ext uri="{0D108BD9-81ED-4DB2-BD59-A6C34878D82A}">
                    <a16:rowId xmlns:a16="http://schemas.microsoft.com/office/drawing/2014/main" val="10030"/>
                  </a:ext>
                </a:extLst>
              </a:tr>
              <a:tr h="9539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400" u="none" strike="noStrike">
                          <a:effectLst/>
                        </a:rPr>
                        <a:t> </a:t>
                      </a:r>
                      <a:endParaRPr lang="ru-RU" sz="4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314" marR="4314" marT="4314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>
                          <a:effectLst/>
                        </a:rPr>
                        <a:t>Прочие межбюджетные трансферты общего характера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314" marR="4314" marT="4314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6 239,1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314" marR="4314" marT="431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32 484,7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314" marR="4314" marT="431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32 484,7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314" marR="4314" marT="431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            100,0   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314" marR="4314" marT="431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             520,7   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314" marR="4314" marT="4314" marB="0" anchor="ctr"/>
                </a:tc>
                <a:extLst>
                  <a:ext uri="{0D108BD9-81ED-4DB2-BD59-A6C34878D82A}">
                    <a16:rowId xmlns:a16="http://schemas.microsoft.com/office/drawing/2014/main" val="10031"/>
                  </a:ext>
                </a:extLst>
              </a:tr>
            </a:tbl>
          </a:graphicData>
        </a:graphic>
      </p:graphicFrame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60648" y="-108520"/>
            <a:ext cx="6432550" cy="8715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691079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1595220" y="2978626"/>
            <a:ext cx="10192455" cy="69127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556793" y="5220072"/>
            <a:ext cx="3888430" cy="2031325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latin typeface="Bahnschrift SemiCondensed" panose="020B0502040204020203" pitchFamily="34" charset="0"/>
              </a:rPr>
              <a:t>Финансовое управление</a:t>
            </a:r>
          </a:p>
          <a:p>
            <a:pPr algn="ctr"/>
            <a:r>
              <a:rPr lang="ru-RU" b="1" dirty="0">
                <a:latin typeface="Bahnschrift SemiCondensed" panose="020B0502040204020203" pitchFamily="34" charset="0"/>
              </a:rPr>
              <a:t>администрации муниципального</a:t>
            </a:r>
          </a:p>
          <a:p>
            <a:pPr algn="ctr"/>
            <a:r>
              <a:rPr lang="ru-RU" b="1" dirty="0">
                <a:latin typeface="Bahnschrift SemiCondensed" panose="020B0502040204020203" pitchFamily="34" charset="0"/>
              </a:rPr>
              <a:t>образования </a:t>
            </a:r>
            <a:r>
              <a:rPr lang="ru-RU" b="1" dirty="0" err="1">
                <a:latin typeface="Bahnschrift SemiCondensed" panose="020B0502040204020203" pitchFamily="34" charset="0"/>
              </a:rPr>
              <a:t>Ейский</a:t>
            </a:r>
            <a:r>
              <a:rPr lang="ru-RU" b="1" dirty="0">
                <a:latin typeface="Bahnschrift SemiCondensed" panose="020B0502040204020203" pitchFamily="34" charset="0"/>
              </a:rPr>
              <a:t> район</a:t>
            </a:r>
          </a:p>
          <a:p>
            <a:pPr algn="ctr"/>
            <a:r>
              <a:rPr lang="ru-RU" b="1" dirty="0">
                <a:latin typeface="Bahnschrift SemiCondensed" panose="020B0502040204020203" pitchFamily="34" charset="0"/>
              </a:rPr>
              <a:t>353680, </a:t>
            </a:r>
            <a:r>
              <a:rPr lang="ru-RU" b="1" dirty="0" err="1">
                <a:latin typeface="Bahnschrift SemiCondensed" panose="020B0502040204020203" pitchFamily="34" charset="0"/>
              </a:rPr>
              <a:t>г.Ейск</a:t>
            </a:r>
            <a:r>
              <a:rPr lang="ru-RU" b="1" dirty="0">
                <a:latin typeface="Bahnschrift SemiCondensed" panose="020B0502040204020203" pitchFamily="34" charset="0"/>
              </a:rPr>
              <a:t>, </a:t>
            </a:r>
          </a:p>
          <a:p>
            <a:pPr algn="ctr"/>
            <a:r>
              <a:rPr lang="ru-RU" b="1" dirty="0">
                <a:latin typeface="Bahnschrift SemiCondensed" panose="020B0502040204020203" pitchFamily="34" charset="0"/>
              </a:rPr>
              <a:t>ул. Победы, д. 113</a:t>
            </a:r>
          </a:p>
          <a:p>
            <a:pPr algn="ctr"/>
            <a:r>
              <a:rPr lang="ru-RU" b="1" dirty="0">
                <a:latin typeface="Bahnschrift SemiCondensed" panose="020B0502040204020203" pitchFamily="34" charset="0"/>
              </a:rPr>
              <a:t>тел.(861-32)2-53-70</a:t>
            </a:r>
          </a:p>
          <a:p>
            <a:pPr algn="ctr"/>
            <a:r>
              <a:rPr lang="ru-RU" b="1" dirty="0" err="1">
                <a:latin typeface="Bahnschrift SemiCondensed" panose="020B0502040204020203" pitchFamily="34" charset="0"/>
              </a:rPr>
              <a:t>E-mail:eskfin@mail.kuban.ru</a:t>
            </a:r>
            <a:endParaRPr lang="ru-RU" b="1" dirty="0">
              <a:latin typeface="Bahnschrift SemiCondensed" panose="020B0502040204020203" pitchFamily="34" charset="0"/>
            </a:endParaRPr>
          </a:p>
        </p:txBody>
      </p:sp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129" b="98387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94360" y="560201"/>
            <a:ext cx="6230466" cy="42920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1326000" y="3275856"/>
            <a:ext cx="4536504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b="1" dirty="0">
                <a:latin typeface="Monotype Corsiva" panose="03010101010201010101" pitchFamily="66" charset="0"/>
              </a:rPr>
              <a:t>Разработчиком презентации</a:t>
            </a:r>
          </a:p>
          <a:p>
            <a:pPr lvl="0" algn="ctr"/>
            <a:r>
              <a:rPr lang="ru-RU" b="1" dirty="0">
                <a:latin typeface="Monotype Corsiva" panose="03010101010201010101" pitchFamily="66" charset="0"/>
              </a:rPr>
              <a:t>«Бюджет для граждан» </a:t>
            </a:r>
            <a:endParaRPr lang="en-US" b="1" dirty="0">
              <a:latin typeface="Monotype Corsiva" panose="03010101010201010101" pitchFamily="66" charset="0"/>
            </a:endParaRPr>
          </a:p>
          <a:p>
            <a:pPr lvl="0" algn="ctr"/>
            <a:r>
              <a:rPr lang="ru-RU" b="1" dirty="0">
                <a:latin typeface="Monotype Corsiva" panose="03010101010201010101" pitchFamily="66" charset="0"/>
              </a:rPr>
              <a:t>по исполнению бюджета муниципального образования  </a:t>
            </a:r>
            <a:r>
              <a:rPr lang="ru-RU" b="1" dirty="0" err="1">
                <a:latin typeface="Monotype Corsiva" panose="03010101010201010101" pitchFamily="66" charset="0"/>
              </a:rPr>
              <a:t>Ейский</a:t>
            </a:r>
            <a:r>
              <a:rPr lang="ru-RU" b="1" dirty="0">
                <a:latin typeface="Monotype Corsiva" panose="03010101010201010101" pitchFamily="66" charset="0"/>
              </a:rPr>
              <a:t> район </a:t>
            </a:r>
          </a:p>
          <a:p>
            <a:pPr lvl="0" algn="ctr"/>
            <a:r>
              <a:rPr lang="ru-RU" b="1" dirty="0">
                <a:latin typeface="Monotype Corsiva" panose="03010101010201010101" pitchFamily="66" charset="0"/>
              </a:rPr>
              <a:t>за </a:t>
            </a:r>
            <a:r>
              <a:rPr lang="ru-RU" b="1" dirty="0" smtClean="0">
                <a:latin typeface="Monotype Corsiva" panose="03010101010201010101" pitchFamily="66" charset="0"/>
              </a:rPr>
              <a:t>2022 </a:t>
            </a:r>
            <a:r>
              <a:rPr lang="ru-RU" b="1" dirty="0">
                <a:latin typeface="Monotype Corsiva" panose="03010101010201010101" pitchFamily="66" charset="0"/>
              </a:rPr>
              <a:t>год является:</a:t>
            </a:r>
          </a:p>
        </p:txBody>
      </p:sp>
    </p:spTree>
    <p:extLst>
      <p:ext uri="{BB962C8B-B14F-4D97-AF65-F5344CB8AC3E}">
        <p14:creationId xmlns:p14="http://schemas.microsoft.com/office/powerpoint/2010/main" val="22291496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2127</TotalTime>
  <Words>4793</Words>
  <Application>Microsoft Office PowerPoint</Application>
  <PresentationFormat>Экран (4:3)</PresentationFormat>
  <Paragraphs>1624</Paragraphs>
  <Slides>27</Slides>
  <Notes>5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27</vt:i4>
      </vt:variant>
    </vt:vector>
  </HeadingPairs>
  <TitlesOfParts>
    <vt:vector size="36" baseType="lpstr">
      <vt:lpstr>Arial</vt:lpstr>
      <vt:lpstr>Arial Black</vt:lpstr>
      <vt:lpstr>Bahnschrift SemiCondensed</vt:lpstr>
      <vt:lpstr>Bahnschrift SemiLight</vt:lpstr>
      <vt:lpstr>Bahnschrift SemiLight SemiConde</vt:lpstr>
      <vt:lpstr>Calibri</vt:lpstr>
      <vt:lpstr>Monotype Corsiva</vt:lpstr>
      <vt:lpstr>Times New Roman</vt:lpstr>
      <vt:lpstr>Тема Office</vt:lpstr>
      <vt:lpstr>Бюджет  для граждан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Бюджет для граждан</dc:title>
  <dc:creator>budget3</dc:creator>
  <cp:lastModifiedBy>u19_02</cp:lastModifiedBy>
  <cp:revision>77</cp:revision>
  <dcterms:created xsi:type="dcterms:W3CDTF">2023-03-14T08:10:15Z</dcterms:created>
  <dcterms:modified xsi:type="dcterms:W3CDTF">2023-05-30T07:35:16Z</dcterms:modified>
</cp:coreProperties>
</file>