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64" r:id="rId4"/>
    <p:sldId id="265" r:id="rId5"/>
    <p:sldId id="262" r:id="rId6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FFFF"/>
    <a:srgbClr val="FF6699"/>
    <a:srgbClr val="00FFFF"/>
    <a:srgbClr val="66FF33"/>
    <a:srgbClr val="FF00FF"/>
    <a:srgbClr val="000000"/>
    <a:srgbClr val="009900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546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DA04BA-4B4C-4A38-A202-6C38B56C6DAF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7CDEEC-506F-4D95-889B-D79D5330C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560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CDEEC-506F-4D95-889B-D79D5330CAB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954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5346" y="6736727"/>
            <a:ext cx="4227758" cy="117615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186" y="4176388"/>
            <a:ext cx="5381513" cy="2390889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857250" y="975360"/>
            <a:ext cx="4800600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896" y="2896864"/>
            <a:ext cx="4475000" cy="3231128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6828" y="6143348"/>
            <a:ext cx="4477871" cy="1113947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57249" y="975359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975360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335" y="1867103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5477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1865376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322" y="2946401"/>
            <a:ext cx="2727064" cy="1677991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137" y="975360"/>
            <a:ext cx="3012814" cy="6526307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824" y="4663736"/>
            <a:ext cx="2541495" cy="28526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56381" y="1524000"/>
            <a:ext cx="3086100" cy="4170408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415" y="1347315"/>
            <a:ext cx="2770586" cy="2884027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451" y="5952561"/>
            <a:ext cx="4787654" cy="1524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750" y="975359"/>
            <a:ext cx="4800600" cy="46329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9" y="502023"/>
            <a:ext cx="1543050" cy="6984452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93085" y="975360"/>
            <a:ext cx="3621965" cy="65263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807200"/>
            <a:ext cx="6858000" cy="23368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6807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02440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4967" y="5829557"/>
            <a:ext cx="4884383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6347"/>
            <a:ext cx="4800600" cy="4632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29150" y="8229601"/>
            <a:ext cx="18859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" y="8229601"/>
            <a:ext cx="251460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0" y="8229601"/>
            <a:ext cx="1371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Worksheet2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&amp;Fcy;&amp;ocy;&amp;ncy; &amp;dcy;&amp;lcy;&amp;yacy; &amp;pcy;&amp;rcy;&amp;iecy;&amp;zcy;&amp;iecy;&amp;ncy;&amp;tcy;&amp;acy;&amp;tscy;&amp;icy;&amp;jcy; - &amp;scy;&amp;vcy;&amp;iecy;&amp;tcy;&amp;lcy;&amp;ycy;&amp;jcy; &amp;fcy;&amp;ocy;&amp;ncy;, &amp;acy;&amp;bcy;&amp;scy;&amp;tcy;&amp;rcy;&amp;acy;&amp;kcy;&amp;tscy;&amp;icy;&amp;yacy;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67546"/>
            <a:ext cx="6217369" cy="457936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3313" y="5220072"/>
            <a:ext cx="6318702" cy="6463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 ДЛЯ ГРАЖДАН</a:t>
            </a:r>
            <a:endParaRPr lang="ru-RU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6490" y="6012160"/>
            <a:ext cx="6217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00FF"/>
                </a:solidFill>
              </a:rPr>
              <a:t>к решению Совета муниципального </a:t>
            </a:r>
            <a:r>
              <a:rPr lang="ru-RU" sz="2000" b="1" i="1" dirty="0" smtClean="0">
                <a:solidFill>
                  <a:srgbClr val="0000FF"/>
                </a:solidFill>
              </a:rPr>
              <a:t>образования </a:t>
            </a:r>
            <a:r>
              <a:rPr lang="ru-RU" sz="2000" b="1" i="1" dirty="0">
                <a:solidFill>
                  <a:srgbClr val="0000FF"/>
                </a:solidFill>
              </a:rPr>
              <a:t>Ейский район </a:t>
            </a:r>
            <a:r>
              <a:rPr lang="ru-RU" sz="2000" b="1" i="1" dirty="0" smtClean="0">
                <a:solidFill>
                  <a:srgbClr val="0000FF"/>
                </a:solidFill>
              </a:rPr>
              <a:t>от </a:t>
            </a:r>
            <a:r>
              <a:rPr lang="en-US" sz="2000" b="1" i="1" dirty="0" smtClean="0">
                <a:solidFill>
                  <a:srgbClr val="0000FF"/>
                </a:solidFill>
              </a:rPr>
              <a:t>19</a:t>
            </a:r>
            <a:r>
              <a:rPr lang="ru-RU" sz="2000" b="1" i="1" dirty="0" smtClean="0">
                <a:solidFill>
                  <a:srgbClr val="0000FF"/>
                </a:solidFill>
              </a:rPr>
              <a:t>.</a:t>
            </a:r>
            <a:r>
              <a:rPr lang="en-US" sz="2000" b="1" i="1" dirty="0" smtClean="0">
                <a:solidFill>
                  <a:srgbClr val="0000FF"/>
                </a:solidFill>
              </a:rPr>
              <a:t>12</a:t>
            </a:r>
            <a:r>
              <a:rPr lang="ru-RU" sz="2000" b="1" i="1" dirty="0" smtClean="0">
                <a:solidFill>
                  <a:srgbClr val="0000FF"/>
                </a:solidFill>
              </a:rPr>
              <a:t>.201</a:t>
            </a:r>
            <a:r>
              <a:rPr lang="en-US" sz="2000" b="1" i="1" dirty="0" smtClean="0">
                <a:solidFill>
                  <a:srgbClr val="0000FF"/>
                </a:solidFill>
              </a:rPr>
              <a:t>8 </a:t>
            </a:r>
            <a:r>
              <a:rPr lang="ru-RU" sz="2000" b="1" i="1" dirty="0" smtClean="0">
                <a:solidFill>
                  <a:srgbClr val="0000FF"/>
                </a:solidFill>
              </a:rPr>
              <a:t>года</a:t>
            </a:r>
            <a:r>
              <a:rPr lang="en-US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 smtClean="0">
                <a:solidFill>
                  <a:srgbClr val="0000FF"/>
                </a:solidFill>
              </a:rPr>
              <a:t>№ </a:t>
            </a:r>
            <a:r>
              <a:rPr lang="en-US" sz="2000" b="1" i="1" dirty="0" smtClean="0">
                <a:solidFill>
                  <a:srgbClr val="0000FF"/>
                </a:solidFill>
              </a:rPr>
              <a:t>140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«О внесении изменений в решение Совета муниципального образования </a:t>
            </a:r>
            <a:endParaRPr lang="ru-RU" sz="2000" b="1" i="1" dirty="0" smtClean="0">
              <a:solidFill>
                <a:srgbClr val="0000FF"/>
              </a:solidFill>
            </a:endParaRPr>
          </a:p>
          <a:p>
            <a:pPr algn="ctr"/>
            <a:r>
              <a:rPr lang="ru-RU" sz="2000" b="1" i="1" dirty="0" err="1" smtClean="0">
                <a:solidFill>
                  <a:srgbClr val="0000FF"/>
                </a:solidFill>
              </a:rPr>
              <a:t>Ейский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район от </a:t>
            </a:r>
            <a:r>
              <a:rPr lang="en-US" sz="2000" b="1" i="1" dirty="0" smtClean="0">
                <a:solidFill>
                  <a:srgbClr val="0000FF"/>
                </a:solidFill>
              </a:rPr>
              <a:t>8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декабря </a:t>
            </a:r>
            <a:r>
              <a:rPr lang="ru-RU" sz="2000" b="1" i="1" dirty="0" smtClean="0">
                <a:solidFill>
                  <a:srgbClr val="0000FF"/>
                </a:solidFill>
              </a:rPr>
              <a:t>201</a:t>
            </a:r>
            <a:r>
              <a:rPr lang="en-US" sz="2000" b="1" i="1" dirty="0" smtClean="0">
                <a:solidFill>
                  <a:srgbClr val="0000FF"/>
                </a:solidFill>
              </a:rPr>
              <a:t>7</a:t>
            </a:r>
            <a:r>
              <a:rPr lang="ru-RU" sz="2000" b="1" i="1" dirty="0" smtClean="0">
                <a:solidFill>
                  <a:srgbClr val="0000FF"/>
                </a:solidFill>
              </a:rPr>
              <a:t> года                            № 46 «О </a:t>
            </a:r>
            <a:r>
              <a:rPr lang="ru-RU" sz="2000" b="1" i="1" dirty="0">
                <a:solidFill>
                  <a:srgbClr val="0000FF"/>
                </a:solidFill>
              </a:rPr>
              <a:t>районном бюджете на </a:t>
            </a:r>
            <a:r>
              <a:rPr lang="ru-RU" sz="2000" b="1" i="1" dirty="0" smtClean="0">
                <a:solidFill>
                  <a:srgbClr val="0000FF"/>
                </a:solidFill>
              </a:rPr>
              <a:t>2018 </a:t>
            </a:r>
            <a:r>
              <a:rPr lang="ru-RU" sz="2000" b="1" i="1" dirty="0">
                <a:solidFill>
                  <a:srgbClr val="0000FF"/>
                </a:solidFill>
              </a:rPr>
              <a:t>год и на плановый </a:t>
            </a:r>
            <a:r>
              <a:rPr lang="ru-RU" sz="2000" b="1" i="1" dirty="0" smtClean="0">
                <a:solidFill>
                  <a:srgbClr val="0000FF"/>
                </a:solidFill>
              </a:rPr>
              <a:t>период 2019 </a:t>
            </a:r>
            <a:r>
              <a:rPr lang="ru-RU" sz="2000" b="1" i="1" dirty="0">
                <a:solidFill>
                  <a:srgbClr val="0000FF"/>
                </a:solidFill>
              </a:rPr>
              <a:t>и </a:t>
            </a:r>
            <a:r>
              <a:rPr lang="en-US" sz="2000" b="1" i="1" dirty="0">
                <a:solidFill>
                  <a:srgbClr val="0000FF"/>
                </a:solidFill>
              </a:rPr>
              <a:t>2</a:t>
            </a:r>
            <a:r>
              <a:rPr lang="ru-RU" sz="2000" b="1" i="1" dirty="0" smtClean="0">
                <a:solidFill>
                  <a:srgbClr val="0000FF"/>
                </a:solidFill>
              </a:rPr>
              <a:t>020 </a:t>
            </a:r>
            <a:r>
              <a:rPr lang="ru-RU" sz="2000" b="1" i="1" dirty="0">
                <a:solidFill>
                  <a:srgbClr val="0000FF"/>
                </a:solidFill>
              </a:rPr>
              <a:t>годов»</a:t>
            </a:r>
            <a:endParaRPr lang="ru-RU" sz="20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21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5289" y="25059"/>
            <a:ext cx="656897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районного бюджета</a:t>
            </a:r>
            <a:endParaRPr lang="ru-RU" sz="2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41454" y="666982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758" y="4763353"/>
            <a:ext cx="668261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830353"/>
              </p:ext>
            </p:extLst>
          </p:nvPr>
        </p:nvGraphicFramePr>
        <p:xfrm>
          <a:off x="58760" y="974760"/>
          <a:ext cx="6682609" cy="3525234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570040"/>
                <a:gridCol w="756855"/>
                <a:gridCol w="596146"/>
                <a:gridCol w="735231"/>
                <a:gridCol w="576064"/>
                <a:gridCol w="648072"/>
                <a:gridCol w="720080"/>
                <a:gridCol w="576064"/>
                <a:gridCol w="504057"/>
              </a:tblGrid>
              <a:tr h="141695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0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46 в редакции от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 на 2018 год, утвержденных решением № 46, относительно редакции от 7.12.2018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43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07.12.2018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19.12.2018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04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  <a:tr h="2804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всего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2191084,2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1955322,1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1969230,2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2191084,2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1955322,1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1969230,2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  <a:tr h="3617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772671,9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785151,5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802555,3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772671,9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785151,5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802555,3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  <a:tr h="2804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1418412,3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1170170,6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1166674,9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1418412,3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1170170,6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1166674,9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  <a:tr h="2804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2226551,9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1945322,1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1959230,2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2226551,9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1945322,1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1959230,2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  <a:tr h="2804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(-)/профицит (+)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-35467,7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-35467,7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87" marR="5287" marT="5287" marB="0" anchor="ctr"/>
                </a:tc>
              </a:tr>
            </a:tbl>
          </a:graphicData>
        </a:graphic>
      </p:graphicFrame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54" y="4924936"/>
            <a:ext cx="6537920" cy="3535496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627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3722"/>
            <a:ext cx="6858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подразделам классификации расходов бюджетов на 2018 год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89210" y="967829"/>
            <a:ext cx="1137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7315601"/>
              </p:ext>
            </p:extLst>
          </p:nvPr>
        </p:nvGraphicFramePr>
        <p:xfrm>
          <a:off x="116632" y="1275606"/>
          <a:ext cx="6609811" cy="7616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" name="Лист" r:id="rId3" imgW="6886499" imgH="7724700" progId="Excel.Sheet.12">
                  <p:embed/>
                </p:oleObj>
              </mc:Choice>
              <mc:Fallback>
                <p:oleObj name="Лист" r:id="rId3" imgW="6886499" imgH="7724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632" y="1275606"/>
                        <a:ext cx="6609811" cy="76168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109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6672" y="0"/>
            <a:ext cx="61206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подразделам классификации расходов бюджетов на 2018 год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77780" y="861774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0717310"/>
              </p:ext>
            </p:extLst>
          </p:nvPr>
        </p:nvGraphicFramePr>
        <p:xfrm>
          <a:off x="116632" y="1169551"/>
          <a:ext cx="6603961" cy="7794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4" name="Лист" r:id="rId4" imgW="6886499" imgH="7982010" progId="Excel.Sheet.12">
                  <p:embed/>
                </p:oleObj>
              </mc:Choice>
              <mc:Fallback>
                <p:oleObj name="Лист" r:id="rId4" imgW="6886499" imgH="798201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6632" y="1169551"/>
                        <a:ext cx="6603961" cy="7794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132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00640" y="902227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25680" y="-22860"/>
            <a:ext cx="7029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Ейского района и непрограммным направлениям деятельности на 2018 год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5550423"/>
              </p:ext>
            </p:extLst>
          </p:nvPr>
        </p:nvGraphicFramePr>
        <p:xfrm>
          <a:off x="123151" y="1210004"/>
          <a:ext cx="6620302" cy="76824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Лист" r:id="rId3" imgW="7858167" imgH="8048700" progId="Excel.Sheet.12">
                  <p:embed/>
                </p:oleObj>
              </mc:Choice>
              <mc:Fallback>
                <p:oleObj name="Лист" r:id="rId3" imgW="7858167" imgH="8048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3151" y="1210004"/>
                        <a:ext cx="6620302" cy="76824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2198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3766</TotalTime>
  <Words>214</Words>
  <Application>Microsoft Office PowerPoint</Application>
  <PresentationFormat>Экран (4:3)</PresentationFormat>
  <Paragraphs>71</Paragraphs>
  <Slides>5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Воздушный поток</vt:lpstr>
      <vt:lpstr>Microsoft Excel Worksheet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budget5</dc:creator>
  <cp:lastModifiedBy>budget5</cp:lastModifiedBy>
  <cp:revision>273</cp:revision>
  <cp:lastPrinted>2017-12-07T06:41:13Z</cp:lastPrinted>
  <dcterms:created xsi:type="dcterms:W3CDTF">2017-10-18T12:58:58Z</dcterms:created>
  <dcterms:modified xsi:type="dcterms:W3CDTF">2018-12-24T13:30:18Z</dcterms:modified>
</cp:coreProperties>
</file>