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3" r:id="rId2"/>
    <p:sldId id="294" r:id="rId3"/>
    <p:sldId id="260" r:id="rId4"/>
    <p:sldId id="261" r:id="rId5"/>
    <p:sldId id="296" r:id="rId6"/>
    <p:sldId id="300" r:id="rId7"/>
    <p:sldId id="308" r:id="rId8"/>
    <p:sldId id="304" r:id="rId9"/>
    <p:sldId id="305" r:id="rId10"/>
    <p:sldId id="306" r:id="rId11"/>
    <p:sldId id="307" r:id="rId12"/>
    <p:sldId id="311" r:id="rId13"/>
    <p:sldId id="309" r:id="rId14"/>
    <p:sldId id="310" r:id="rId15"/>
    <p:sldId id="297" r:id="rId16"/>
    <p:sldId id="312" r:id="rId17"/>
    <p:sldId id="315" r:id="rId18"/>
    <p:sldId id="313" r:id="rId19"/>
    <p:sldId id="314" r:id="rId20"/>
    <p:sldId id="316" r:id="rId21"/>
    <p:sldId id="303" r:id="rId22"/>
    <p:sldId id="29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317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49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164905776619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0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3.453560010161108E-2"/>
                  <c:y val="0.290078503840270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3602874762469128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0016409695609231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293665673702904"/>
                  <c:y val="0.1705649158640492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7.6459344241611327E-2"/>
                  <c:y val="6.83216816643342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0310417363589257"/>
                  <c:y val="-6.68149652585674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0.12981190156304745"/>
                  <c:y val="-4.31951642692094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0.12846220387848079"/>
                  <c:y val="2.65104285319100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6436929151354656E-2"/>
                  <c:y val="9.8546524636313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3.0762249723274536E-3"/>
                  <c:y val="0.19505849903993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5.6934404130936029E-3"/>
                  <c:y val="9.77962174960134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1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65.5</c:v>
                </c:pt>
                <c:pt idx="1">
                  <c:v>1.7</c:v>
                </c:pt>
                <c:pt idx="2">
                  <c:v>0.3</c:v>
                </c:pt>
                <c:pt idx="3">
                  <c:v>1.6</c:v>
                </c:pt>
                <c:pt idx="4">
                  <c:v>12.9</c:v>
                </c:pt>
                <c:pt idx="5">
                  <c:v>1.7</c:v>
                </c:pt>
                <c:pt idx="6">
                  <c:v>2.2999999999999998</c:v>
                </c:pt>
                <c:pt idx="7">
                  <c:v>0.8</c:v>
                </c:pt>
                <c:pt idx="8">
                  <c:v>1.1000000000000001</c:v>
                </c:pt>
                <c:pt idx="9">
                  <c:v>0.6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020492977156167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8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-3.7231141786673923E-2"/>
                  <c:y val="0.2881174444941926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6489706591214467"/>
                  <c:y val="1.80812143873726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1.235404428255665E-2"/>
                  <c:y val="6.5624124212146223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7.7859586357470492E-2"/>
                  <c:y val="1.357405502759716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9.4841844151773408E-2"/>
                  <c:y val="2.071144074562564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1033544279854517"/>
                  <c:y val="-7.067193501595987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1174779370835437E-2"/>
                  <c:y val="-5.59017701701855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4.3420143861564321E-2"/>
                  <c:y val="-1.404705582839131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1314155394268237E-2"/>
                  <c:y val="0.105841938841651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1.7807705402644848E-2"/>
                  <c:y val="0.2255852093028544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3.6500629597003974E-2"/>
                  <c:y val="4.5187768054600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НВОС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продажа земельных участков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56.8</c:v>
                </c:pt>
                <c:pt idx="1">
                  <c:v>1.6</c:v>
                </c:pt>
                <c:pt idx="2">
                  <c:v>0.6</c:v>
                </c:pt>
                <c:pt idx="3">
                  <c:v>1.6</c:v>
                </c:pt>
                <c:pt idx="4">
                  <c:v>11.8</c:v>
                </c:pt>
                <c:pt idx="5">
                  <c:v>2</c:v>
                </c:pt>
                <c:pt idx="6">
                  <c:v>3.9</c:v>
                </c:pt>
                <c:pt idx="7">
                  <c:v>0.2</c:v>
                </c:pt>
                <c:pt idx="8">
                  <c:v>1.2</c:v>
                </c:pt>
                <c:pt idx="9">
                  <c:v>0.5</c:v>
                </c:pt>
                <c:pt idx="10">
                  <c:v>19.8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19301814561033448"/>
                  <c:y val="6.6666511130575937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912196208419038"/>
                  <c:y val="-3.7037031636479004E-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17529576689769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048389167660198"/>
                  <c:y val="-0.15555611613354969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950423834291926E-2"/>
                  <c:y val="-0.1481484181760836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4376616400487385"/>
                  <c:y val="-0.1296297565427593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9700939379249807"/>
                  <c:y val="-9.4444430673019761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21032232368624462"/>
                  <c:y val="-6.481509699400743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6506389613112016"/>
                  <c:y val="-3.51857633149951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20366695926736281"/>
                  <c:y val="1.296296107276748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2076600940689402"/>
                  <c:y val="5.370369587289357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14642818399779906"/>
                  <c:y val="0.11666650383982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3180237661640145E-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276926906599238E-2"/>
                  <c:y val="0.1833333066005675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379692638253829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Государственное управление</c:v>
                </c:pt>
                <c:pt idx="13">
                  <c:v>Образование</c:v>
                </c:pt>
                <c:pt idx="14">
                  <c:v>Добыча полезных ископаемых</c:v>
                </c:pt>
                <c:pt idx="15">
                  <c:v>Здравоохранение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2.4</c:v>
                </c:pt>
                <c:pt idx="1">
                  <c:v>9.1999999999999993</c:v>
                </c:pt>
                <c:pt idx="2">
                  <c:v>11.8</c:v>
                </c:pt>
                <c:pt idx="3">
                  <c:v>1.6</c:v>
                </c:pt>
                <c:pt idx="4">
                  <c:v>17.3</c:v>
                </c:pt>
                <c:pt idx="5">
                  <c:v>3.3</c:v>
                </c:pt>
                <c:pt idx="6">
                  <c:v>3.2</c:v>
                </c:pt>
                <c:pt idx="7">
                  <c:v>1.7</c:v>
                </c:pt>
                <c:pt idx="8">
                  <c:v>8.1999999999999993</c:v>
                </c:pt>
                <c:pt idx="9">
                  <c:v>1</c:v>
                </c:pt>
                <c:pt idx="10">
                  <c:v>3.3</c:v>
                </c:pt>
                <c:pt idx="11">
                  <c:v>7.4</c:v>
                </c:pt>
                <c:pt idx="12">
                  <c:v>14.4</c:v>
                </c:pt>
                <c:pt idx="13">
                  <c:v>6.9</c:v>
                </c:pt>
                <c:pt idx="14">
                  <c:v>0.7</c:v>
                </c:pt>
                <c:pt idx="15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67321364894332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6.7263972303730962E-2"/>
                  <c:y val="-4.378747054163652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9,2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7,5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5,7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3,8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2,5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05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14.2</c:v>
                </c:pt>
                <c:pt idx="1">
                  <c:v>9.1999999999999993</c:v>
                </c:pt>
                <c:pt idx="2">
                  <c:v>7.5</c:v>
                </c:pt>
                <c:pt idx="3">
                  <c:v>5.8</c:v>
                </c:pt>
                <c:pt idx="4">
                  <c:v>4.2</c:v>
                </c:pt>
                <c:pt idx="5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734464"/>
        <c:axId val="46174720"/>
      </c:lineChart>
      <c:catAx>
        <c:axId val="268734464"/>
        <c:scaling>
          <c:orientation val="minMax"/>
        </c:scaling>
        <c:delete val="1"/>
        <c:axPos val="b"/>
        <c:majorTickMark val="out"/>
        <c:minorTickMark val="none"/>
        <c:tickLblPos val="nextTo"/>
        <c:crossAx val="46174720"/>
        <c:crosses val="autoZero"/>
        <c:auto val="1"/>
        <c:lblAlgn val="ctr"/>
        <c:lblOffset val="100"/>
        <c:noMultiLvlLbl val="0"/>
      </c:catAx>
      <c:valAx>
        <c:axId val="46174720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8734464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51.3</c:v>
                </c:pt>
                <c:pt idx="1">
                  <c:v>41.3</c:v>
                </c:pt>
                <c:pt idx="2">
                  <c:v>31.3</c:v>
                </c:pt>
                <c:pt idx="3">
                  <c:v>21.3</c:v>
                </c:pt>
                <c:pt idx="4">
                  <c:v>11.3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numFmt formatCode="#,##0.0" sourceLinked="0"/>
              <c:spPr/>
              <c:txPr>
                <a:bodyPr rot="0" vert="horz"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8845568"/>
        <c:axId val="46177024"/>
        <c:axId val="0"/>
      </c:bar3DChart>
      <c:catAx>
        <c:axId val="268845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46177024"/>
        <c:crosses val="autoZero"/>
        <c:auto val="1"/>
        <c:lblAlgn val="ctr"/>
        <c:lblOffset val="100"/>
        <c:noMultiLvlLbl val="0"/>
      </c:catAx>
      <c:valAx>
        <c:axId val="46177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68845568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0.32922</cdr:x>
      <cdr:y>0.35694</cdr:y>
    </cdr:from>
    <cdr:to>
      <cdr:x>0.3594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1068" y="2447876"/>
          <a:ext cx="287944" cy="276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11,8%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0.5193</cdr:x>
      <cdr:y>0.23094</cdr:y>
    </cdr:from>
    <cdr:to>
      <cdr:x>0.56019</cdr:x>
      <cdr:y>0.27169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54588" y="1583780"/>
          <a:ext cx="390126" cy="279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0.64836</cdr:x>
      <cdr:y>0.30444</cdr:y>
    </cdr:from>
    <cdr:to>
      <cdr:x>0.69</cdr:x>
      <cdr:y>0.34494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185934" y="2087836"/>
          <a:ext cx="397282" cy="2777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0.68095</cdr:x>
      <cdr:y>0.35694</cdr:y>
    </cdr:from>
    <cdr:to>
      <cdr:x>0.72284</cdr:x>
      <cdr:y>0.39719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496825" y="2447876"/>
          <a:ext cx="399667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0.69457</cdr:x>
      <cdr:y>0.39894</cdr:y>
    </cdr:from>
    <cdr:to>
      <cdr:x>0.73645</cdr:x>
      <cdr:y>0.43994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626764" y="2735908"/>
          <a:ext cx="399571" cy="2811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0.54566</cdr:x>
      <cdr:y>0.80843</cdr:y>
    </cdr:from>
    <cdr:to>
      <cdr:x>0.58621</cdr:x>
      <cdr:y>0.86206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06031" y="5544220"/>
          <a:ext cx="386882" cy="3677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14,4%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0.39094</cdr:x>
      <cdr:y>0.26244</cdr:y>
    </cdr:from>
    <cdr:to>
      <cdr:x>0.44401</cdr:x>
      <cdr:y>0.30219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729877" y="1799804"/>
          <a:ext cx="506335" cy="272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0.36998</cdr:x>
      <cdr:y>0.77792</cdr:y>
    </cdr:from>
    <cdr:to>
      <cdr:x>0.3994</cdr:x>
      <cdr:y>0.81792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529954" y="5334953"/>
          <a:ext cx="280692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0,7%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0.67986</cdr:x>
      <cdr:y>0.70477</cdr:y>
    </cdr:from>
    <cdr:to>
      <cdr:x>0.70904</cdr:x>
      <cdr:y>0.74477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486444" y="4833303"/>
          <a:ext cx="27840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-eisk.ru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132856"/>
            <a:ext cx="87129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по проекту решения</a:t>
            </a:r>
          </a:p>
          <a:p>
            <a:pPr lvl="0" algn="ctr"/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Совета муниципального образования </a:t>
            </a:r>
            <a:r>
              <a:rPr lang="ru-RU" sz="32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Ейский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район </a:t>
            </a:r>
            <a:endParaRPr lang="ru-RU" sz="3200" dirty="0" smtClean="0">
              <a:solidFill>
                <a:prstClr val="black"/>
              </a:solidFill>
              <a:latin typeface="Bahnschrift SemiBold Condensed" panose="020B0502040204020203" pitchFamily="34" charset="0"/>
            </a:endParaRPr>
          </a:p>
          <a:p>
            <a:pPr lvl="0" algn="ctr"/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«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О районном бюджете на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2022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год и на плановый период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2023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и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2024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годов»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748135"/>
            <a:ext cx="7177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БЮДЖЕТ ДЛЯ ГРАЖДАН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7926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90" r="899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70" y="332656"/>
            <a:ext cx="8676456" cy="221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08105" y="2492895"/>
            <a:ext cx="464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Что такое бюджет для граждан?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85" y="2996952"/>
            <a:ext cx="91352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   «Бюджет для граждан» – это упрощенная версия бюджета, облегчающая гражданам его</a:t>
            </a:r>
          </a:p>
          <a:p>
            <a:pPr algn="ctr"/>
            <a:r>
              <a:rPr lang="ru-RU" dirty="0" smtClean="0"/>
              <a:t>понимание, объясняющая планы и действия администрации муниципального образования</a:t>
            </a:r>
          </a:p>
          <a:p>
            <a:pPr algn="ctr"/>
            <a:r>
              <a:rPr lang="ru-RU" dirty="0" smtClean="0"/>
              <a:t>в процессе бюджетирования. Для того, чтобы любой житель района мог узнать на что расходуются бюджетные деньги (а по сути деньги налогоплательщиков) и какие у </a:t>
            </a:r>
          </a:p>
          <a:p>
            <a:pPr algn="ctr"/>
            <a:r>
              <a:rPr lang="ru-RU" dirty="0" smtClean="0"/>
              <a:t>муниципального образования есть источники дохода. Аналогичные бюджеты разрабатываются на уровне региона и страны.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   Мы представляем вам «Бюджет для граждан», который познакомит вас с основными параметрами проекта бюджета муниципального образования Ейский район на 2022 год и на плановый период 2023 и 2024 годов.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62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6672"/>
            <a:ext cx="892899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       </a:t>
            </a:r>
            <a:r>
              <a:rPr lang="ru-RU" sz="3200" b="1" dirty="0" smtClean="0"/>
              <a:t>Проект районного бюджета  муниципального образования </a:t>
            </a:r>
            <a:r>
              <a:rPr lang="ru-RU" sz="3200" b="1" dirty="0" err="1" smtClean="0"/>
              <a:t>Ейский</a:t>
            </a:r>
            <a:r>
              <a:rPr lang="ru-RU" sz="3200" b="1" dirty="0" smtClean="0"/>
              <a:t> район на 2022 год и на плановый период 2023 и 2024 годов подготовлен в соответствии:</a:t>
            </a:r>
          </a:p>
          <a:p>
            <a:endParaRPr lang="ru-RU" sz="2400" b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 с требованиями Бюджетного и Налогового кодексов Российской</a:t>
            </a:r>
          </a:p>
          <a:p>
            <a:pPr algn="just"/>
            <a:r>
              <a:rPr lang="ru-RU" sz="2400" dirty="0" smtClean="0"/>
              <a:t>Федерации;</a:t>
            </a:r>
          </a:p>
          <a:p>
            <a:pPr algn="just"/>
            <a:endParaRPr lang="ru-RU" sz="2400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 решением Совета муниципального образования </a:t>
            </a:r>
            <a:r>
              <a:rPr lang="ru-RU" sz="2400" dirty="0" err="1" smtClean="0"/>
              <a:t>Ейский</a:t>
            </a:r>
            <a:r>
              <a:rPr lang="ru-RU" sz="2400" dirty="0" smtClean="0"/>
              <a:t> район</a:t>
            </a:r>
          </a:p>
          <a:p>
            <a:pPr algn="just"/>
            <a:r>
              <a:rPr lang="ru-RU" sz="2400" dirty="0" smtClean="0"/>
              <a:t>от 23 апреля 2014 года № 194 «Об утверждении Положения о бюджетном процессе в муниципальном образовании </a:t>
            </a:r>
            <a:r>
              <a:rPr lang="ru-RU" sz="2400" dirty="0" err="1" smtClean="0"/>
              <a:t>Ейский</a:t>
            </a:r>
            <a:r>
              <a:rPr lang="ru-RU" sz="2400" dirty="0" smtClean="0"/>
              <a:t> район»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4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2656"/>
            <a:ext cx="916771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/>
              <a:t>При формировании проекта районного бюджета за основу </a:t>
            </a:r>
            <a:r>
              <a:rPr lang="ru-RU" sz="2300" b="1" dirty="0" smtClean="0"/>
              <a:t>взяты</a:t>
            </a:r>
            <a:r>
              <a:rPr lang="ru-RU" sz="2300" b="1" dirty="0"/>
              <a:t>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5995" y="1103316"/>
            <a:ext cx="85689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ea typeface="Times New Roman"/>
              </a:rPr>
              <a:t>проект закона Краснодарского края «О краевом бюджете на </a:t>
            </a:r>
            <a:r>
              <a:rPr lang="ru-RU" b="1" dirty="0" smtClean="0">
                <a:ea typeface="Times New Roman"/>
              </a:rPr>
              <a:t>2022 </a:t>
            </a:r>
            <a:r>
              <a:rPr lang="ru-RU" b="1" dirty="0">
                <a:ea typeface="Times New Roman"/>
              </a:rPr>
              <a:t>год и на плановый период </a:t>
            </a:r>
            <a:r>
              <a:rPr lang="ru-RU" b="1" dirty="0" smtClean="0">
                <a:ea typeface="Times New Roman"/>
              </a:rPr>
              <a:t>2023 </a:t>
            </a:r>
            <a:r>
              <a:rPr lang="ru-RU" b="1" dirty="0">
                <a:ea typeface="Times New Roman"/>
              </a:rPr>
              <a:t>и </a:t>
            </a:r>
            <a:r>
              <a:rPr lang="ru-RU" b="1" dirty="0" smtClean="0">
                <a:ea typeface="Times New Roman"/>
              </a:rPr>
              <a:t>2024 </a:t>
            </a:r>
            <a:r>
              <a:rPr lang="ru-RU" b="1" dirty="0">
                <a:ea typeface="Times New Roman"/>
              </a:rPr>
              <a:t>годов»;</a:t>
            </a:r>
            <a:endParaRPr lang="ru-RU" sz="1600" b="1" dirty="0">
              <a:ea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0721" y="2276872"/>
            <a:ext cx="85689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Times New Roman"/>
              </a:rPr>
              <a:t>основные направления бюджетной и налоговой политики муниципального  образования </a:t>
            </a:r>
            <a:r>
              <a:rPr lang="ru-RU" b="1" dirty="0" err="1">
                <a:ea typeface="Times New Roman"/>
              </a:rPr>
              <a:t>Ейский</a:t>
            </a:r>
            <a:r>
              <a:rPr lang="ru-RU" b="1" dirty="0">
                <a:ea typeface="Times New Roman"/>
              </a:rPr>
              <a:t> район на </a:t>
            </a:r>
            <a:r>
              <a:rPr lang="ru-RU" b="1" dirty="0" smtClean="0">
                <a:ea typeface="Times New Roman"/>
              </a:rPr>
              <a:t>2022 </a:t>
            </a:r>
            <a:r>
              <a:rPr lang="ru-RU" b="1" dirty="0">
                <a:ea typeface="Times New Roman"/>
              </a:rPr>
              <a:t>год и на плановый период </a:t>
            </a:r>
            <a:r>
              <a:rPr lang="ru-RU" b="1" dirty="0" smtClean="0">
                <a:ea typeface="Times New Roman"/>
              </a:rPr>
              <a:t>2023 </a:t>
            </a:r>
            <a:r>
              <a:rPr lang="ru-RU" b="1" dirty="0">
                <a:ea typeface="Times New Roman"/>
              </a:rPr>
              <a:t>и </a:t>
            </a:r>
            <a:r>
              <a:rPr lang="ru-RU" b="1" dirty="0" smtClean="0">
                <a:ea typeface="Times New Roman"/>
              </a:rPr>
              <a:t>2024 </a:t>
            </a:r>
            <a:r>
              <a:rPr lang="ru-RU" b="1" dirty="0">
                <a:ea typeface="Times New Roman"/>
              </a:rPr>
              <a:t>годов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072" y="3573016"/>
            <a:ext cx="857330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a typeface="Times New Roman"/>
              </a:rPr>
              <a:t>основные показатели уточненного прогноза социально - экономического развития муниципального образования </a:t>
            </a:r>
            <a:r>
              <a:rPr lang="ru-RU" b="1" dirty="0" err="1">
                <a:ea typeface="Times New Roman"/>
              </a:rPr>
              <a:t>Ейский</a:t>
            </a:r>
            <a:r>
              <a:rPr lang="ru-RU" b="1" dirty="0">
                <a:ea typeface="Times New Roman"/>
              </a:rPr>
              <a:t> район на </a:t>
            </a:r>
            <a:r>
              <a:rPr lang="ru-RU" b="1" dirty="0" smtClean="0">
                <a:ea typeface="Times New Roman"/>
              </a:rPr>
              <a:t>2022 </a:t>
            </a:r>
            <a:r>
              <a:rPr lang="ru-RU" b="1" dirty="0">
                <a:ea typeface="Times New Roman"/>
              </a:rPr>
              <a:t>год и на период до </a:t>
            </a:r>
            <a:r>
              <a:rPr lang="ru-RU" b="1" dirty="0" smtClean="0">
                <a:ea typeface="Times New Roman"/>
              </a:rPr>
              <a:t>2024 </a:t>
            </a:r>
            <a:r>
              <a:rPr lang="ru-RU" b="1" dirty="0">
                <a:ea typeface="Times New Roman"/>
              </a:rPr>
              <a:t>года;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5995" y="5010593"/>
            <a:ext cx="85689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ea typeface="Times New Roman"/>
              </a:rPr>
              <a:t>муниципальные программы Ейского района и иные правовые акты Российской Федерации, Краснодарского края, муниципального образования </a:t>
            </a:r>
            <a:r>
              <a:rPr lang="ru-RU" b="1" dirty="0" err="1">
                <a:ea typeface="Times New Roman"/>
              </a:rPr>
              <a:t>Ейский</a:t>
            </a:r>
            <a:r>
              <a:rPr lang="ru-RU" b="1" dirty="0">
                <a:ea typeface="Times New Roman"/>
              </a:rPr>
              <a:t> район. </a:t>
            </a:r>
            <a:endParaRPr lang="ru-RU" sz="16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643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0"/>
            <a:ext cx="756084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ПОКАЗАТЕЛИ СОЦИАЛЬНО-ЭКОНОМИЧЕСКОГО РАЗВИТИЯ</a:t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ЕЙСКОГО РАЙОНА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40449"/>
              </p:ext>
            </p:extLst>
          </p:nvPr>
        </p:nvGraphicFramePr>
        <p:xfrm>
          <a:off x="32680" y="692696"/>
          <a:ext cx="9006631" cy="5469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848"/>
                <a:gridCol w="4608512"/>
                <a:gridCol w="720080"/>
                <a:gridCol w="648072"/>
                <a:gridCol w="792088"/>
                <a:gridCol w="648072"/>
                <a:gridCol w="650886"/>
                <a:gridCol w="648073"/>
              </a:tblGrid>
              <a:tr h="363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</a:t>
                      </a:r>
                      <a:r>
                        <a:rPr lang="ru-RU" sz="800">
                          <a:effectLst/>
                        </a:rPr>
                        <a:t>20 год факт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2021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оценка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">
                          <a:effectLst/>
                        </a:rPr>
                        <a:t>прогноз</a:t>
                      </a:r>
                      <a:endParaRPr lang="ru-RU" sz="2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134,763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135,123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135,773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136,544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137,430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1490,2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2005,0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2125,0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2353,0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1742,2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1812,5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1933,2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2072,7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2225,5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Прибыль прибыльных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2134,0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2074,0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2176,7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2305,2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2448,0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Убытки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391,7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261,5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243,5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960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880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Уровень регистрируемой безработицы	(на конец периода)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567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7616,9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7968,9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8435,5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8985,7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9600,3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20,047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19,270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19,280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19,375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19,510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31662,8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34461,6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36460,5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38648,2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41005,9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15,7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537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предприятиям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4409,3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4475,9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4595,3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4762,3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4982,0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Ввод в действие жилых домов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кв. м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68,3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68,9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307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5763,5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6207,8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6292,9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6400,2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6518,5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17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9 473 900,0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11628700,0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12420200,0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13265900,0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14196600,0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307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18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179665,0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245811,0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258003,0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274257,0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292769,0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12355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12691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12730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12806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12857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5431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Детские дошкольные учреждения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мест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6173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6062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27490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34545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36272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38086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22423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34545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36272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38086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83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5163" y="312232"/>
            <a:ext cx="87498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проекта районного бюджета на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1327" y="1070790"/>
            <a:ext cx="1281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7504" y="5805264"/>
            <a:ext cx="8895136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решением Совета муниципального образования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29.09.2021 года № 362 «О   внесении   изменений   в   решение   Совета муниципального образования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9 декабря 2020 года № 321 «О районном бюджете на 2021 год и на плановый период 2022 и 2023 годов»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824257"/>
              </p:ext>
            </p:extLst>
          </p:nvPr>
        </p:nvGraphicFramePr>
        <p:xfrm>
          <a:off x="107502" y="1431856"/>
          <a:ext cx="8895137" cy="4157386"/>
        </p:xfrm>
        <a:graphic>
          <a:graphicData uri="http://schemas.openxmlformats.org/drawingml/2006/table">
            <a:tbl>
              <a:tblPr/>
              <a:tblGrid>
                <a:gridCol w="1796878"/>
                <a:gridCol w="940088"/>
                <a:gridCol w="797290"/>
                <a:gridCol w="883564"/>
                <a:gridCol w="904388"/>
                <a:gridCol w="1014498"/>
                <a:gridCol w="702054"/>
                <a:gridCol w="713991"/>
                <a:gridCol w="571193"/>
                <a:gridCol w="571193"/>
              </a:tblGrid>
              <a:tr h="424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2021* (план)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2022/  2021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2023/ 2022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2024/ 2023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всего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2 457 155,5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2 472 254,9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2 396 935,9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2 394 343,3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2 309 312,1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65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  неналоговые доходы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873 379,6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903 072,1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964 136,0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974 955,8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972 159,4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1 583 775,9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1 569 182,8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1 432 799,9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1 419 387,5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1 337 152,7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2 382 094,2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2 553 230,5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2 376 935,9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2 384 343,3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2 299 312,1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   профицит (+)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75 061,3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-80 975,6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2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16211"/>
              </p:ext>
            </p:extLst>
          </p:nvPr>
        </p:nvGraphicFramePr>
        <p:xfrm>
          <a:off x="196148" y="1268760"/>
          <a:ext cx="8856986" cy="4322400"/>
        </p:xfrm>
        <a:graphic>
          <a:graphicData uri="http://schemas.openxmlformats.org/drawingml/2006/table">
            <a:tbl>
              <a:tblPr/>
              <a:tblGrid>
                <a:gridCol w="640264"/>
                <a:gridCol w="4361797"/>
                <a:gridCol w="1280529"/>
                <a:gridCol w="1293867"/>
                <a:gridCol w="1280529"/>
              </a:tblGrid>
              <a:tr h="44618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№п/п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дохода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Проект бюджета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Федерации, всего                                                                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1 432 799,9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1 419 387,5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1 337 152,7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3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них: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49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169 998,9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139 964,6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142 709,3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5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77 255,3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88 013,1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51 108,0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5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 бюджетам субъектов Российской Федерации и муниципальных образований 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182 586,2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1 191 409,8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1 143 335,4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2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2 959,5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56108" y="-99392"/>
            <a:ext cx="47370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908720"/>
            <a:ext cx="1887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61691"/>
              </p:ext>
            </p:extLst>
          </p:nvPr>
        </p:nvGraphicFramePr>
        <p:xfrm>
          <a:off x="251520" y="831850"/>
          <a:ext cx="5173662" cy="35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2" name="Text Box 32"/>
          <p:cNvSpPr txBox="1">
            <a:spLocks noChangeArrowheads="1"/>
          </p:cNvSpPr>
          <p:nvPr/>
        </p:nvSpPr>
        <p:spPr bwMode="auto">
          <a:xfrm>
            <a:off x="2483768" y="6021288"/>
            <a:ext cx="172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202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3" name="Text Box 32"/>
          <p:cNvSpPr txBox="1">
            <a:spLocks noChangeArrowheads="1"/>
          </p:cNvSpPr>
          <p:nvPr/>
        </p:nvSpPr>
        <p:spPr bwMode="auto">
          <a:xfrm>
            <a:off x="4142010" y="903040"/>
            <a:ext cx="1730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1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755577" y="0"/>
            <a:ext cx="7967960" cy="831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Структура налоговых и неналоговых доходов районного бюджета, %</a:t>
            </a:r>
          </a:p>
        </p:txBody>
      </p:sp>
      <p:graphicFrame>
        <p:nvGraphicFramePr>
          <p:cNvPr id="8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160751"/>
              </p:ext>
            </p:extLst>
          </p:nvPr>
        </p:nvGraphicFramePr>
        <p:xfrm>
          <a:off x="0" y="980728"/>
          <a:ext cx="4788023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662002"/>
              </p:ext>
            </p:extLst>
          </p:nvPr>
        </p:nvGraphicFramePr>
        <p:xfrm>
          <a:off x="3491880" y="3212976"/>
          <a:ext cx="6443638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911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226995" y="64383"/>
            <a:ext cx="8424936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</a:t>
            </a:r>
            <a:r>
              <a:rPr lang="ru-RU" alt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. руб</a:t>
            </a:r>
            <a:r>
              <a:rPr lang="ru-RU" alt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.</a:t>
            </a:r>
            <a:endParaRPr lang="ru-RU" alt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989035"/>
              </p:ext>
            </p:extLst>
          </p:nvPr>
        </p:nvGraphicFramePr>
        <p:xfrm>
          <a:off x="2" y="692696"/>
          <a:ext cx="9143999" cy="6165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982"/>
                <a:gridCol w="774220"/>
                <a:gridCol w="832873"/>
                <a:gridCol w="926716"/>
                <a:gridCol w="961907"/>
                <a:gridCol w="961907"/>
                <a:gridCol w="856334"/>
                <a:gridCol w="903257"/>
                <a:gridCol w="906189"/>
                <a:gridCol w="800614"/>
              </a:tblGrid>
              <a:tr h="11595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Наименование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Факт за 2020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effectLst/>
                        </a:rPr>
                        <a:t>Бюджет района по годам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effectLst/>
                        </a:rPr>
                        <a:t>Темпы роста %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 Оценка 2021г.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Прогноз 2022г.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</a:rPr>
                        <a:t>Прогноз 2023г.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Прогноз 2024г.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2021 / 2020 оценка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2022 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2023/2022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2024 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31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 dirty="0">
                          <a:effectLst/>
                        </a:rPr>
                        <a:t>Налоговые доходы-всего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effectLst/>
                        </a:rPr>
                        <a:t>722 227,3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818 946,8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832 313,0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838 324,8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830 808,4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113,4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прибыль организаций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13 791,2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14 780,0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15 150,0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15 455,0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15 765,0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доходы физических лиц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536 040,5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578 250,0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547 495,0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546 070,0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530 795,0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94,7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уплаты акцизов на нефтепродукты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1 309,1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1 139,8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1 228,0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1 264,8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1 315,4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63 341,4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133 972,0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191 000,0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196 730,0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202 630,0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211,5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Единый налог на вмененный доход для отдельных видов деятельности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68 055,8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215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Единый сельскохозяйственный налог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18 187,0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19 120,0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19 460,0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19 970,0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20 560,0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1 117,9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37 000,0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37 800,0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38 500,0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39 200,0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3 309,8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и имущество организаций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4 840,4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5 085,0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5 180,0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5 290,0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5 390,0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ГОСУДАРСТВЕННАЯ ПОШЛИНА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15 544,0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15 045,0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15 153,0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95,2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u="none" strike="noStrike">
                          <a:effectLst/>
                        </a:rPr>
                        <a:t>Неналоговые доходы - всего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151 152,3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140 023,8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131 823,0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136 631,0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141 351,0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94,1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Арендная плата за земли до разграничения государственной  собственности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99 085,1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107 181,0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114 234,0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118 460,0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122 845,0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108,2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106,6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Арендная плата за земли находящиеся  в  муниципальной собственности  района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424,5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1 037,0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1 075,0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686,9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235,6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сдачи в аренду имущества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1 877,1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1 900,0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2 350,0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2 437,0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2 527,0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Платежи от государственных и муниципальных унитарных предприятий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110,9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109,6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215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5 853,7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5 431,2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5 518,0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5 687,0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5 687,0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43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225,7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136,1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1 805,6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3 581,3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1 557,0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1 602,0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198,3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42,0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3880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255,9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58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24 853,4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9 499,2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2 178,0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2 258,0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38,2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22,1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103,7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приватизации имущества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6 159,4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24,4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ШТРАФЫ, САНКЦИИ, ВОЗМЕЩЕНИЕ УЩЕРБА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16 809,1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2 875,0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2 946,0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3 023,0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56,4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102,5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102,6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неналоговые доходы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110,8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319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u="none" strike="noStrike">
                          <a:effectLst/>
                        </a:rPr>
                        <a:t>ИТОГО ДОХОДОВ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873 379,6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958 970,6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964 136,0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974 955,8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972 159,4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85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612774"/>
              </p:ext>
            </p:extLst>
          </p:nvPr>
        </p:nvGraphicFramePr>
        <p:xfrm>
          <a:off x="-396875" y="-26988"/>
          <a:ext cx="9540875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17791" y="0"/>
            <a:ext cx="7814649" cy="830262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6159007" y="3318669"/>
            <a:ext cx="54133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8,2%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1" name="TextBox 1"/>
          <p:cNvSpPr txBox="1">
            <a:spLocks noChangeArrowheads="1"/>
          </p:cNvSpPr>
          <p:nvPr/>
        </p:nvSpPr>
        <p:spPr bwMode="auto">
          <a:xfrm>
            <a:off x="6397849" y="3922502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6299784" y="4203490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3,3%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575812" y="5517232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6,9%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2744193" y="486916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7,6%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250930" y="3599657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9,2%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482850" y="429874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2,4%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71353" y="3433254"/>
            <a:ext cx="11874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7989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107504" y="908720"/>
            <a:ext cx="8856984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2024 годы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опирались на консервативную оценку доходного потенциала муниципального образования Ейский район с учетом следующих изменений в законодательстве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Российской Федерации и Краснодарского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края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дополнительный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норматив отчислений  от налога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физических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лиц  в бюджет района 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составит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8,91%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на 2023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8,16%,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– 6,60%;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-  увеличение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норматива отчислений по налогу, взимаемому в связи с применением упрощенной системы налогообложения до 50%.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7469" y="-99392"/>
            <a:ext cx="717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Информация о доходах районного бюджета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090" y="332656"/>
            <a:ext cx="79748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Основные подходы при формировании расходной части</a:t>
            </a:r>
          </a:p>
          <a:p>
            <a:pPr algn="ctr"/>
            <a:r>
              <a:rPr lang="ru-RU" sz="2400" b="1" dirty="0" smtClean="0"/>
              <a:t> районного бюджета на 2022-2024 годы</a:t>
            </a:r>
            <a:endParaRPr lang="ru-RU" sz="24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243608"/>
            <a:ext cx="8064896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Программно-целевой метод планирования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3904" y="2564904"/>
            <a:ext cx="8064896" cy="9144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Приоритет исполнения действующих расходных обязательств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3861048"/>
            <a:ext cx="8064896" cy="9144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Социальная ориентация бюджета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57192"/>
            <a:ext cx="7992888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Обеспечение сбалансированности и устойчивости районного бюджета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3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27384"/>
            <a:ext cx="7560840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83207"/>
              </p:ext>
            </p:extLst>
          </p:nvPr>
        </p:nvGraphicFramePr>
        <p:xfrm>
          <a:off x="179512" y="1340768"/>
          <a:ext cx="8856980" cy="4834146"/>
        </p:xfrm>
        <a:graphic>
          <a:graphicData uri="http://schemas.openxmlformats.org/drawingml/2006/table">
            <a:tbl>
              <a:tblPr/>
              <a:tblGrid>
                <a:gridCol w="388670"/>
                <a:gridCol w="1919797"/>
                <a:gridCol w="836230"/>
                <a:gridCol w="836230"/>
                <a:gridCol w="824454"/>
                <a:gridCol w="930454"/>
                <a:gridCol w="859785"/>
                <a:gridCol w="565340"/>
                <a:gridCol w="565340"/>
                <a:gridCol w="565340"/>
                <a:gridCol w="565340"/>
              </a:tblGrid>
              <a:tr h="1152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(факт)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год*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 2023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170 984,6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207 274,0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209 177,2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202 216,4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198 916,4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8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2 223,4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7 212,2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7 337,0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61 936,7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67 327,9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66 420,1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66 514,1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66 514,1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196,6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290,5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31 700,5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31 217,6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32 058,3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31 348,8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31 348,8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0107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9 635,4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8 700,0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67 902,3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89 429,2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89 992,4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89 532,4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89 232,4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34 465,8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38 760,6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44 967,6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43 145,2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43 095,2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0309</a:t>
                      </a:r>
                    </a:p>
                  </a:txBody>
                  <a:tcPr marL="3719" marR="3719" marT="371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Гражданская оборона</a:t>
                      </a:r>
                    </a:p>
                  </a:txBody>
                  <a:tcPr marL="3719" marR="3719" marT="371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34 115,8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37 780,6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2 722,4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32 238,4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32 634,8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27 819,4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26 758,5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30 004,5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17 937,8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19 586,6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16 503,2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16 555,5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19 850,9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1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5 772,8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4 124,4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1 228,0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1 264,8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1 315,4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8 527,8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8 923,8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10 088,2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8 938,2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8 838,2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169 791,1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96 740,9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27 810,1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65 429,7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69 074,5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235,3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3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155 236,8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82 837,3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52 069,5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55 714,3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359,1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14 554,3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13 903,6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13 310,1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13 360,2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13 360,2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72400" y="1076296"/>
            <a:ext cx="8499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 smtClean="0"/>
              <a:t>тыс. рублей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40914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27384"/>
            <a:ext cx="7560840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494242"/>
              </p:ext>
            </p:extLst>
          </p:nvPr>
        </p:nvGraphicFramePr>
        <p:xfrm>
          <a:off x="107505" y="1157706"/>
          <a:ext cx="8892987" cy="4981311"/>
        </p:xfrm>
        <a:graphic>
          <a:graphicData uri="http://schemas.openxmlformats.org/drawingml/2006/table">
            <a:tbl>
              <a:tblPr/>
              <a:tblGrid>
                <a:gridCol w="390250"/>
                <a:gridCol w="2414343"/>
                <a:gridCol w="788894"/>
                <a:gridCol w="788894"/>
                <a:gridCol w="788894"/>
                <a:gridCol w="717176"/>
                <a:gridCol w="733984"/>
                <a:gridCol w="567638"/>
                <a:gridCol w="567638"/>
                <a:gridCol w="567638"/>
                <a:gridCol w="567638"/>
              </a:tblGrid>
              <a:tr h="122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(факт)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год*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 2023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1 571 660,7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1 705 806,3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1 664 263,1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1 633 805,5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1 533 809,5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663 439,6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683 088,7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667 564,8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655 412,5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650 911,8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669 713,5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777 556,4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748 367,1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730 598,5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635 121,6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168 036,7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170 662,5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174 276,2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174 306,5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174 348,1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0707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6 579,8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13 136,2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11 938,4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11 621,4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11 611,4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63 891,1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61 362,5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62 116,6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61 866,6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61 816,6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86 514,8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76 899,3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72 756,8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72 721,8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72 621,8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71 980,3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16 757,2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4 919,0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4 111,2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21 093,2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21 093,2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132 847,6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131 588,3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131 218,3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133 209,1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136 253,1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4 624,7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114 861,3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115 096,7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114 355,7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116 071,5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119 115,5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11 941,6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10 831,6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11 392,6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11 637,6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11 637,6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144 762,5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246 157,2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176 743,4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149 577,1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149 257,1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141 036,5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242 325,5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172 815,3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145 649,0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145 329,0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1105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3 726,0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3 831,7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2 493,7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2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1 294,3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долга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11 445,2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11 239,1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6 239,1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2 382 094,2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2 553 230,5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2 376 935,9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2 384 343,3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2 299 312,1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956376" y="895945"/>
            <a:ext cx="97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19309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22452"/>
              </p:ext>
            </p:extLst>
          </p:nvPr>
        </p:nvGraphicFramePr>
        <p:xfrm>
          <a:off x="71501" y="1196752"/>
          <a:ext cx="8928989" cy="4717395"/>
        </p:xfrm>
        <a:graphic>
          <a:graphicData uri="http://schemas.openxmlformats.org/drawingml/2006/table">
            <a:tbl>
              <a:tblPr/>
              <a:tblGrid>
                <a:gridCol w="288030"/>
                <a:gridCol w="1680636"/>
                <a:gridCol w="673721"/>
                <a:gridCol w="453955"/>
                <a:gridCol w="718493"/>
                <a:gridCol w="361627"/>
                <a:gridCol w="648072"/>
                <a:gridCol w="504056"/>
                <a:gridCol w="669277"/>
                <a:gridCol w="410843"/>
                <a:gridCol w="604113"/>
                <a:gridCol w="384983"/>
                <a:gridCol w="384983"/>
                <a:gridCol w="384983"/>
                <a:gridCol w="384983"/>
                <a:gridCol w="376234"/>
              </a:tblGrid>
              <a:tr h="14780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 *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2022/2021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2023/2022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2024/2023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31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2 382 094,2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2 553 230,5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2 376 935,9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2 384 343,3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2 299 312,1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107,2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93,1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65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32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 рамках муниципальных программ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2 256 184,4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94,7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2 397 240,5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93,9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2 226 595,3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2 211 597,5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2 101 566,3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здравоохранения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21 093,2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образования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1 477 967,6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62,0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1 577 190,2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61,8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1 544 623,9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1 544 544,9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1 447 497,4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поддержка граждан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66 426,1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68 455,0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70 646,7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72 935,1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74 349,2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101,9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 Ейского района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58 107,0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57 265,9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53 880,2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53 739,4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55 359,3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94,1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7 045,2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6 856,8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6 888,2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6 888,2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6 788,2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Инвестиционное развитие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264,0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Поддержки малого и среднего предпринимательства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213,0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безопасности населения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43 348,5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60 743,7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63 567,6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50 295,2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46 645,2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140,1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104,6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79,1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культуры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168 147,7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158 863,6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156 182,7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156 156,3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156 065,4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94,5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санаторно-курортного и туристского комплекса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187,2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1 350,0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675,0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физической культуры и спорта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141 083,7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240 874,1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9,4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164 538,1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149 577,1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149 257,1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170,7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68,3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жилищно-коммунального и дорожного хозяйства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32 638,9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79 886,7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21 038,1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35 925,0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18 475,6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244,8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26,3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170,8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топливно-энергетического комплекса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142 820,3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20 965,9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8 000,0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30 769,5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51 914,3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14,7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38,2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384,6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168,7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28384" y="923330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 smtClean="0"/>
              <a:t>тыс. рублей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210729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680974"/>
              </p:ext>
            </p:extLst>
          </p:nvPr>
        </p:nvGraphicFramePr>
        <p:xfrm>
          <a:off x="71501" y="1340768"/>
          <a:ext cx="8928990" cy="4336371"/>
        </p:xfrm>
        <a:graphic>
          <a:graphicData uri="http://schemas.openxmlformats.org/drawingml/2006/table">
            <a:tbl>
              <a:tblPr/>
              <a:tblGrid>
                <a:gridCol w="324035"/>
                <a:gridCol w="1644630"/>
                <a:gridCol w="673721"/>
                <a:gridCol w="586225"/>
                <a:gridCol w="586225"/>
                <a:gridCol w="568725"/>
                <a:gridCol w="570913"/>
                <a:gridCol w="465917"/>
                <a:gridCol w="577475"/>
                <a:gridCol w="507479"/>
                <a:gridCol w="507479"/>
                <a:gridCol w="384983"/>
                <a:gridCol w="384983"/>
                <a:gridCol w="384983"/>
                <a:gridCol w="384983"/>
                <a:gridCol w="376234"/>
              </a:tblGrid>
              <a:tr h="5694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 *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2022/2021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2023/2022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2024/2023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1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23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2 382 094,2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2 553 230,5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2 376 935,9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2 384 343,3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2 299 312,1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107,2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93,1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Информационное общество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3 855,2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районного казачьего общества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7 184,8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6 800,0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Эффективное управление муниципальным имуществом и земельными ресурсами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14 485,3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14 620,4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15 141,0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15 241,0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15 141,0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деятельности социально-ориентированных общественных организаций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2 254,9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88,7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17 937,8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19 586,6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16 503,2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16 555,5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19 850,9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109,2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84,3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119,9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Молодежь Ейского района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9 995,4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10 222,6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102,3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Профилактика терроризма и экстремизма, усиление борьбы с преступностью, профилактика правонарушений и противодействие коррупции в Ейском районе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5 590,2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32 720,0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3 152,4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585,3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12,2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62,5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Управление муниципальными финансами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35 538,4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33 852,0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34 007,0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34 307,0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33 107,0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Медиасреда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2 500,0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Социально-экономическое развитие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987,0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950,0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Информатизация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1 760,0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1 200,0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68,2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41 705,3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5 560,7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43,2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125 909,8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155 990,0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150 340,6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143 745,8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140 745,8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123,9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97,9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29 000,0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6376" y="1014361"/>
            <a:ext cx="97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тыс. рублей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181886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sz="1600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sz="1600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503893"/>
              </p:ext>
            </p:extLst>
          </p:nvPr>
        </p:nvGraphicFramePr>
        <p:xfrm>
          <a:off x="107504" y="607971"/>
          <a:ext cx="8928991" cy="61459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9348"/>
                <a:gridCol w="5572108"/>
                <a:gridCol w="641651"/>
                <a:gridCol w="578396"/>
                <a:gridCol w="650696"/>
                <a:gridCol w="578396"/>
                <a:gridCol w="578396"/>
              </a:tblGrid>
              <a:tr h="44343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6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66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образования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программами дошкольного образования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молодых специалистов, трудоустроившихся в образовательные организации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 после окончания обучения в профессиональных образовательных организациях и организациях высшего образования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 муниципальных образовательных организаций, расположенных на территории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района, заключивших договор о целевом обучении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4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дошкольных образовательных организаций, в которых планируется проведение  капитального ремонта, в текущем году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4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общеобразовательных организаций, в которых планируется проведение  капитального ремонта, в текущем году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Корректировка генеральных планов сельских поселений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Внесение изменений в Правила землепользования и застройки сельских поселений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Постановка на кадастровый учет зеленых зон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демонтированных рекламных конструкций, установленных без разрешения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"Информатизация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функционирующих сайтов органов местного самоуправления в сети «Интернет»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Обеспечение функционирования информационно-коммуникационной инфраструктуры и информационных систем органов местного самоуправления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"Обеспечение безопасности населения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Ейский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Ввод в эксплуатацию аппаратно-программных комплексов обзорного видеонаблюдения, включающих в себя камеры видеонаблюдения: количество  введенных в эксплуатацию видеокамер  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41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 в автоматизированном режиме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092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939223"/>
              </p:ext>
            </p:extLst>
          </p:nvPr>
        </p:nvGraphicFramePr>
        <p:xfrm>
          <a:off x="143508" y="764703"/>
          <a:ext cx="8892989" cy="60437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8020"/>
                <a:gridCol w="5549640"/>
                <a:gridCol w="639064"/>
                <a:gridCol w="576064"/>
                <a:gridCol w="576064"/>
                <a:gridCol w="648072"/>
                <a:gridCol w="576065"/>
              </a:tblGrid>
              <a:tr h="44402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культуры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клубных формирований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клубных формирований  культурно-досуговых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детей, участников творческих мероприятий культурно-досуговых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16321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16450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общедоступных библиотек, подключенных к сети «Интернет»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Посещаемость муниципальных музейных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выставок и выставочных проектов, осуществляемых муниципальным музеем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Подшивка и переплет документов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Прием документов на хранение в архив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отдыхающих, посетивших муниципальное образование Ейский район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776,2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779,8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788,2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759,3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организаций в санаторно-курортном и туристском комплексе Ейского района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Коечная емкость предприятий санаторно-курортного комплекса Ейского района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8145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 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Обеспеченность спортивными сооружениями в Ейском районе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3142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обучающихся, имеющих спортивные разряды, в общей численности обучающихся в спортивных школах, подведомственных ОФКС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района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установленных водонапорных башен 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отремонтированных автомобильных дорог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мусорных контейнеров для отходов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построенных мест (площадок) накопления твердых коммунальных отходов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топливно-энергетического комплекса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Протяженность (строительство) внутри поселковых газопроводов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км</a:t>
                      </a:r>
                      <a:r>
                        <a:rPr lang="ru-RU" sz="700" baseline="30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95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248258"/>
              </p:ext>
            </p:extLst>
          </p:nvPr>
        </p:nvGraphicFramePr>
        <p:xfrm>
          <a:off x="251520" y="739116"/>
          <a:ext cx="8856983" cy="58577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6024"/>
                <a:gridCol w="5637839"/>
                <a:gridCol w="525916"/>
                <a:gridCol w="603163"/>
                <a:gridCol w="523799"/>
                <a:gridCol w="675121"/>
                <a:gridCol w="675121"/>
              </a:tblGrid>
              <a:tr h="39496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"Медиасреда Ейского района"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печатных изданиях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сетевых изданиях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ТВ-сюжет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Ейского районного казачьего общества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кадетских казачьих классов и групп казачьей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учащихся в казачьих классах и группах казачьей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программных мероприятий патриотической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Ейский район 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сдачи в аренду муниципального имущества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2,35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65,02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71,08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73,71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76,44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приватизации муниципального имущества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6,06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11823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12664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13920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 сельского хозяйства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31569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32844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отловленных безнадзорных животных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голов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мероприятий, проведенных некоммерческими организациями в ходе реализации общественно-полезных программ для различных целевых групп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69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47803"/>
              </p:ext>
            </p:extLst>
          </p:nvPr>
        </p:nvGraphicFramePr>
        <p:xfrm>
          <a:off x="71499" y="980728"/>
          <a:ext cx="8928993" cy="50405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2047"/>
                <a:gridCol w="5469407"/>
                <a:gridCol w="530194"/>
                <a:gridCol w="608069"/>
                <a:gridCol w="528058"/>
                <a:gridCol w="680609"/>
                <a:gridCol w="680609"/>
              </a:tblGrid>
              <a:tr h="56332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"Молодежь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8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молодежи, охваченной мероприятиями, направленными на гражданское и патриотическое воспитание, творческое, интеллектуальное и духовно-нравственное развитие  молодежи, социально-экономическое развитие молодых граждан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молодежи, принявшей участие в краевых, российских мероприятиях по различным направлениям государственной молодежной политики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объектов для занятий дворовыми и экстремальными видами спорта, действующих в муниципальном образовании Ейский район 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муниципального долга муниципального образования Ейский район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42532,9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31316,0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21361,0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11316,0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сокращения муниципального долга муниципального образования Ейский район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10811,3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11216,9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«Социально-экономическое развитие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4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 роста инвестиций в основной капитал по крупным и средним организациям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107,6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5109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5252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5473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по крупным и средним предприятиям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1285,0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1450,0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1600,0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Ейский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 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(www</a:t>
                      </a:r>
                      <a:r>
                        <a:rPr lang="ru-RU" sz="700" u="sng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.</a:t>
                      </a:r>
                      <a:r>
                        <a:rPr lang="en-US" sz="700" u="sng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yeskraion</a:t>
                      </a:r>
                      <a:r>
                        <a:rPr lang="ru-RU" sz="700" u="sng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700" u="sng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ru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инвестиционного портала (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www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invest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eisk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ru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информацией для субъектов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18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«Профилактика терроризма и экстремизма, усиление борьбы с преступностью, профилактика правонарушений и противодействие коррупции в Ейском районе»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преступности (количество преступлений, совершенных на 10 тысяч человек населения района)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преступлений, совершенных на улицах и в других общественных местах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образовательных учреждений, в которых проведены работы по установке, замене, капитальному (текущему) ремонту ограждений территорий образовательных организаций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«Строительство (создание) объектов государственной и муниципальной собственности в Ейском районе»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построенных фельдшерско-акушерских пунктов и офиса врача общей практики 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11350" y="-1028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13164"/>
              </p:ext>
            </p:extLst>
          </p:nvPr>
        </p:nvGraphicFramePr>
        <p:xfrm>
          <a:off x="1907704" y="-742951"/>
          <a:ext cx="4929187" cy="43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630952" y="2867934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59967"/>
              </p:ext>
            </p:extLst>
          </p:nvPr>
        </p:nvGraphicFramePr>
        <p:xfrm>
          <a:off x="27421" y="1763770"/>
          <a:ext cx="8745538" cy="559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Text Box 40"/>
          <p:cNvSpPr txBox="1">
            <a:spLocks noChangeArrowheads="1"/>
          </p:cNvSpPr>
          <p:nvPr/>
        </p:nvSpPr>
        <p:spPr bwMode="auto">
          <a:xfrm>
            <a:off x="755576" y="0"/>
            <a:ext cx="7560840" cy="7064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bg1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9220" name="Text Box 41"/>
          <p:cNvSpPr txBox="1">
            <a:spLocks noChangeArrowheads="1"/>
          </p:cNvSpPr>
          <p:nvPr/>
        </p:nvSpPr>
        <p:spPr bwMode="auto">
          <a:xfrm>
            <a:off x="0" y="2189163"/>
            <a:ext cx="17192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4265543" y="1223987"/>
            <a:ext cx="3509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925544" y="134799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2019г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817991" y="162527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2020г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3643313" y="17912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2021г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4440748" y="2067524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2022г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94351" y="4517057"/>
            <a:ext cx="471019" cy="115212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1" name="TextBox 19"/>
          <p:cNvSpPr txBox="1">
            <a:spLocks noChangeArrowheads="1"/>
          </p:cNvSpPr>
          <p:nvPr/>
        </p:nvSpPr>
        <p:spPr bwMode="auto">
          <a:xfrm rot="16200000">
            <a:off x="983235" y="484374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3,8</a:t>
            </a:r>
            <a:endParaRPr lang="ru-RU" altLang="ru-RU" sz="18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28705" y="5028407"/>
            <a:ext cx="471019" cy="59233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 rot="16200000">
            <a:off x="3805812" y="512730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2,6</a:t>
            </a:r>
            <a:endParaRPr lang="ru-RU" altLang="ru-RU" sz="18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216480" y="4829814"/>
            <a:ext cx="471019" cy="83937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88380" y="5250455"/>
            <a:ext cx="471019" cy="418730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42" name="TextBox 25"/>
          <p:cNvSpPr txBox="1">
            <a:spLocks noChangeArrowheads="1"/>
          </p:cNvSpPr>
          <p:nvPr/>
        </p:nvSpPr>
        <p:spPr bwMode="auto">
          <a:xfrm rot="16200000">
            <a:off x="5199357" y="503322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2,9</a:t>
            </a:r>
            <a:endParaRPr lang="ru-RU" altLang="ru-RU" sz="1800" b="1" dirty="0"/>
          </a:p>
        </p:txBody>
      </p:sp>
      <p:sp>
        <p:nvSpPr>
          <p:cNvPr id="9243" name="TextBox 26"/>
          <p:cNvSpPr txBox="1">
            <a:spLocks noChangeArrowheads="1"/>
          </p:cNvSpPr>
          <p:nvPr/>
        </p:nvSpPr>
        <p:spPr bwMode="auto">
          <a:xfrm rot="16200000">
            <a:off x="6671256" y="5275153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1,7</a:t>
            </a:r>
            <a:endParaRPr lang="ru-RU" altLang="ru-RU" sz="1800" b="1" dirty="0"/>
          </a:p>
        </p:txBody>
      </p:sp>
      <p:sp>
        <p:nvSpPr>
          <p:cNvPr id="9245" name="TextBox 28"/>
          <p:cNvSpPr txBox="1">
            <a:spLocks noChangeArrowheads="1"/>
          </p:cNvSpPr>
          <p:nvPr/>
        </p:nvSpPr>
        <p:spPr bwMode="auto">
          <a:xfrm>
            <a:off x="1551402" y="2597277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5</a:t>
            </a:r>
            <a:r>
              <a:rPr lang="ru-RU" altLang="ru-RU" sz="1800" b="1" dirty="0" smtClean="0"/>
              <a:t>3,3</a:t>
            </a:r>
            <a:endParaRPr lang="ru-RU" altLang="ru-RU" sz="18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53759" y="4931404"/>
            <a:ext cx="471019" cy="73778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50" name="TextBox 21"/>
          <p:cNvSpPr txBox="1">
            <a:spLocks noChangeArrowheads="1"/>
          </p:cNvSpPr>
          <p:nvPr/>
        </p:nvSpPr>
        <p:spPr bwMode="auto">
          <a:xfrm rot="16200000">
            <a:off x="2329436" y="503322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2,8</a:t>
            </a:r>
            <a:endParaRPr lang="ru-RU" altLang="ru-RU" sz="1800" b="1" dirty="0"/>
          </a:p>
        </p:txBody>
      </p:sp>
      <p:sp>
        <p:nvSpPr>
          <p:cNvPr id="9251" name="Text Box 15"/>
          <p:cNvSpPr txBox="1">
            <a:spLocks noChangeArrowheads="1"/>
          </p:cNvSpPr>
          <p:nvPr/>
        </p:nvSpPr>
        <p:spPr bwMode="auto">
          <a:xfrm>
            <a:off x="5267324" y="23190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6104180" y="25849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2024г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9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19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4248472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283" y="980728"/>
            <a:ext cx="61318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образования </a:t>
            </a:r>
            <a:r>
              <a:rPr lang="ru-RU" sz="36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район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E-mail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: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eskfin@mail.kuban.ru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85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2226</TotalTime>
  <Words>6280</Words>
  <Application>Microsoft Office PowerPoint</Application>
  <PresentationFormat>Экран (4:3)</PresentationFormat>
  <Paragraphs>2543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budget3</cp:lastModifiedBy>
  <cp:revision>108</cp:revision>
  <dcterms:created xsi:type="dcterms:W3CDTF">2020-11-24T06:45:14Z</dcterms:created>
  <dcterms:modified xsi:type="dcterms:W3CDTF">2021-11-18T12:16:09Z</dcterms:modified>
</cp:coreProperties>
</file>