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1" r:id="rId6"/>
    <p:sldId id="264" r:id="rId7"/>
    <p:sldId id="262" r:id="rId8"/>
    <p:sldId id="263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6D9F66E-5EB9-4882-86FB-DCBF35E3C3E4}" styleName="Средний стиль 4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0505E3EF-67EA-436B-97B2-0124C06EBD24}" styleName="Средний стиль 4 -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E8B1032C-EA38-4F05-BA0D-38AFFFC7BED3}" styleName="Светлый стиль 3 -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10A1B5D5-9B99-4C35-A422-299274C87663}" styleName="Средний стиль 1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AF606853-7671-496A-8E4F-DF71F8EC918B}" styleName="Темный стиль 1 - акцент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2A488322-F2BA-4B5B-9748-0D474271808F}" styleName="Средний стиль 3 - акцент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306799F8-075E-4A3A-A7F6-7FBC6576F1A4}" styleName="Стиль из темы 2 - акцент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E269D01E-BC32-4049-B463-5C60D7B0CCD2}" styleName="Стиль из темы 2 - акцент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ED083AE6-46FA-4A59-8FB0-9F97EB10719F}" styleName="Светлый стиль 3 - акцент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D113A9D2-9D6B-4929-AA2D-F23B5EE8CBE7}" styleName="Стиль из темы 2 - акцент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25E5076-3810-47DD-B79F-674D7AD40C01}" styleName="Темный стиль 1 - акцент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8A107856-5554-42FB-B03E-39F5DBC370BA}" styleName="Средний стиль 4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C4B1156A-380E-4F78-BDF5-A606A8083BF9}" styleName="Средний стиль 4 -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E929F9F4-4A8F-4326-A1B4-22849713DDAB}" styleName="Темный стиль 1 - акцент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22838BEF-8BB2-4498-84A7-C5851F593DF1}" styleName="Средний стиль 4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14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B172E-BFB2-494F-B0B6-787BE8AE4471}" type="datetimeFigureOut">
              <a:rPr lang="ru-RU" smtClean="0"/>
              <a:t>27.12.2017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FA70A8-89C3-4F0E-8178-7958B529F5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65221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FA70A8-89C3-4F0E-8178-7958B529F563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95620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6"/>
            <a:ext cx="5637011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2" y="3132291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7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2"/>
            <a:ext cx="5970495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3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27.12.2017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27.12.2017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27.12.2017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6" y="2209801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6" y="731521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6" y="3497803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7"/>
            <a:ext cx="3694115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9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9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4" y="731520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90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1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27.12.2017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1" y="6172201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1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budget5\Desktop\1038996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9392"/>
            <a:ext cx="9144000" cy="6957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4028940" y="1772816"/>
            <a:ext cx="4042965" cy="263149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5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5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 </a:t>
            </a:r>
            <a:endParaRPr lang="en-US" sz="55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5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</a:p>
          <a:p>
            <a:pPr algn="ctr"/>
            <a:r>
              <a:rPr lang="ru-RU" sz="5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ГРАЖДАН</a:t>
            </a:r>
            <a:endParaRPr lang="ru-RU" sz="55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139952" y="4581129"/>
            <a:ext cx="5223580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i="1" dirty="0">
                <a:solidFill>
                  <a:srgbClr val="FF0000"/>
                </a:solidFill>
              </a:rPr>
              <a:t>к решению Совета муниципального </a:t>
            </a:r>
            <a:endParaRPr lang="en-US" sz="1400" b="1" i="1" dirty="0" smtClean="0">
              <a:solidFill>
                <a:srgbClr val="FF0000"/>
              </a:solidFill>
            </a:endParaRPr>
          </a:p>
          <a:p>
            <a:pPr algn="ctr"/>
            <a:r>
              <a:rPr lang="ru-RU" sz="1400" b="1" i="1" dirty="0" smtClean="0">
                <a:solidFill>
                  <a:srgbClr val="FF0000"/>
                </a:solidFill>
              </a:rPr>
              <a:t>образования </a:t>
            </a:r>
            <a:r>
              <a:rPr lang="ru-RU" sz="1400" b="1" i="1" dirty="0">
                <a:solidFill>
                  <a:srgbClr val="FF0000"/>
                </a:solidFill>
              </a:rPr>
              <a:t>Ейский район </a:t>
            </a:r>
            <a:endParaRPr lang="en-US" sz="1400" b="1" i="1" dirty="0" smtClean="0">
              <a:solidFill>
                <a:srgbClr val="FF0000"/>
              </a:solidFill>
            </a:endParaRPr>
          </a:p>
          <a:p>
            <a:pPr algn="ctr"/>
            <a:r>
              <a:rPr lang="ru-RU" sz="1400" b="1" i="1" dirty="0" smtClean="0">
                <a:solidFill>
                  <a:srgbClr val="FF0000"/>
                </a:solidFill>
              </a:rPr>
              <a:t>от </a:t>
            </a:r>
            <a:r>
              <a:rPr lang="en-US" sz="1400" b="1" i="1" dirty="0" smtClean="0">
                <a:solidFill>
                  <a:srgbClr val="FF0000"/>
                </a:solidFill>
              </a:rPr>
              <a:t>27</a:t>
            </a:r>
            <a:r>
              <a:rPr lang="ru-RU" sz="1400" b="1" i="1" dirty="0" smtClean="0">
                <a:solidFill>
                  <a:srgbClr val="FF0000"/>
                </a:solidFill>
              </a:rPr>
              <a:t>.</a:t>
            </a:r>
            <a:r>
              <a:rPr lang="en-US" sz="1400" b="1" i="1" dirty="0" smtClean="0">
                <a:solidFill>
                  <a:srgbClr val="FF0000"/>
                </a:solidFill>
              </a:rPr>
              <a:t>12</a:t>
            </a:r>
            <a:r>
              <a:rPr lang="ru-RU" sz="1400" b="1" i="1" dirty="0" smtClean="0">
                <a:solidFill>
                  <a:srgbClr val="FF0000"/>
                </a:solidFill>
              </a:rPr>
              <a:t>.2017 </a:t>
            </a:r>
            <a:r>
              <a:rPr lang="ru-RU" sz="1400" b="1" i="1" dirty="0">
                <a:solidFill>
                  <a:srgbClr val="FF0000"/>
                </a:solidFill>
              </a:rPr>
              <a:t>г</a:t>
            </a:r>
            <a:r>
              <a:rPr lang="ru-RU" sz="1400" b="1" i="1" dirty="0" smtClean="0">
                <a:solidFill>
                  <a:srgbClr val="FF0000"/>
                </a:solidFill>
              </a:rPr>
              <a:t>.</a:t>
            </a:r>
            <a:r>
              <a:rPr lang="en-US" sz="1400" b="1" i="1" dirty="0" smtClean="0">
                <a:solidFill>
                  <a:srgbClr val="FF0000"/>
                </a:solidFill>
              </a:rPr>
              <a:t> </a:t>
            </a:r>
            <a:r>
              <a:rPr lang="ru-RU" sz="1400" b="1" i="1" dirty="0" smtClean="0">
                <a:solidFill>
                  <a:srgbClr val="FF0000"/>
                </a:solidFill>
              </a:rPr>
              <a:t>№</a:t>
            </a:r>
            <a:r>
              <a:rPr lang="en-US" sz="1400" b="1" i="1" dirty="0" smtClean="0">
                <a:solidFill>
                  <a:srgbClr val="FF0000"/>
                </a:solidFill>
              </a:rPr>
              <a:t> </a:t>
            </a:r>
            <a:r>
              <a:rPr lang="ru-RU" sz="1400" b="1" i="1" dirty="0" smtClean="0">
                <a:solidFill>
                  <a:srgbClr val="FF0000"/>
                </a:solidFill>
              </a:rPr>
              <a:t> 56 «О </a:t>
            </a:r>
            <a:r>
              <a:rPr lang="ru-RU" sz="1400" b="1" i="1" dirty="0">
                <a:solidFill>
                  <a:srgbClr val="FF0000"/>
                </a:solidFill>
              </a:rPr>
              <a:t>внесении изменений в решение Совета муниципального образования Ейский район от  </a:t>
            </a:r>
            <a:r>
              <a:rPr lang="ru-RU" sz="1400" b="1" i="1" dirty="0" smtClean="0">
                <a:solidFill>
                  <a:srgbClr val="FF0000"/>
                </a:solidFill>
              </a:rPr>
              <a:t>7 </a:t>
            </a:r>
            <a:r>
              <a:rPr lang="ru-RU" sz="1400" b="1" i="1" dirty="0">
                <a:solidFill>
                  <a:srgbClr val="FF0000"/>
                </a:solidFill>
              </a:rPr>
              <a:t>декабря 2016 г.</a:t>
            </a:r>
            <a:r>
              <a:rPr lang="en-US" sz="1400" b="1" i="1" dirty="0">
                <a:solidFill>
                  <a:srgbClr val="FF0000"/>
                </a:solidFill>
              </a:rPr>
              <a:t> </a:t>
            </a:r>
            <a:r>
              <a:rPr lang="ru-RU" sz="1400" b="1" i="1" dirty="0" smtClean="0">
                <a:solidFill>
                  <a:srgbClr val="FF0000"/>
                </a:solidFill>
              </a:rPr>
              <a:t>№ </a:t>
            </a:r>
            <a:r>
              <a:rPr lang="ru-RU" sz="1400" b="1" i="1" dirty="0">
                <a:solidFill>
                  <a:srgbClr val="FF0000"/>
                </a:solidFill>
              </a:rPr>
              <a:t>495 «О районном бюджете на 2017 год </a:t>
            </a:r>
            <a:r>
              <a:rPr lang="ru-RU" sz="1400" b="1" i="1" dirty="0" smtClean="0">
                <a:solidFill>
                  <a:srgbClr val="FF0000"/>
                </a:solidFill>
              </a:rPr>
              <a:t>и </a:t>
            </a:r>
            <a:r>
              <a:rPr lang="ru-RU" sz="1400" b="1" i="1" dirty="0">
                <a:solidFill>
                  <a:srgbClr val="FF0000"/>
                </a:solidFill>
              </a:rPr>
              <a:t>на плановый </a:t>
            </a:r>
            <a:endParaRPr lang="en-US" sz="1400" b="1" i="1" dirty="0" smtClean="0">
              <a:solidFill>
                <a:srgbClr val="FF0000"/>
              </a:solidFill>
            </a:endParaRPr>
          </a:p>
          <a:p>
            <a:pPr algn="ctr"/>
            <a:r>
              <a:rPr lang="ru-RU" sz="1400" b="1" i="1" dirty="0" smtClean="0">
                <a:solidFill>
                  <a:srgbClr val="FF0000"/>
                </a:solidFill>
              </a:rPr>
              <a:t>период </a:t>
            </a:r>
            <a:r>
              <a:rPr lang="ru-RU" sz="1400" b="1" i="1" dirty="0">
                <a:solidFill>
                  <a:srgbClr val="FF0000"/>
                </a:solidFill>
              </a:rPr>
              <a:t>2018 и </a:t>
            </a:r>
            <a:r>
              <a:rPr lang="en-US" sz="1400" b="1" i="1" dirty="0" smtClean="0">
                <a:solidFill>
                  <a:srgbClr val="FF0000"/>
                </a:solidFill>
              </a:rPr>
              <a:t>2</a:t>
            </a:r>
            <a:r>
              <a:rPr lang="ru-RU" sz="1400" b="1" i="1" dirty="0" smtClean="0">
                <a:solidFill>
                  <a:srgbClr val="FF0000"/>
                </a:solidFill>
              </a:rPr>
              <a:t>019 </a:t>
            </a:r>
            <a:r>
              <a:rPr lang="ru-RU" sz="1400" b="1" i="1" dirty="0">
                <a:solidFill>
                  <a:srgbClr val="FF0000"/>
                </a:solidFill>
              </a:rPr>
              <a:t>годов»</a:t>
            </a:r>
            <a:endParaRPr lang="ru-RU" sz="1400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6363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0729" y="44625"/>
            <a:ext cx="822169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 ПАРАМЕТРЫ РАЙОННОГО  БЮДЖЕТА</a:t>
            </a:r>
            <a:endParaRPr lang="ru-RU" sz="2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632344" y="411622"/>
            <a:ext cx="100752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рублей</a:t>
            </a:r>
            <a:endParaRPr lang="ru-RU" sz="12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7504" y="4149080"/>
            <a:ext cx="8958837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Решением </a:t>
            </a:r>
            <a:r>
              <a:rPr lang="ru-RU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Совета муниципального образования Ейский район от </a:t>
            </a:r>
            <a:r>
              <a:rPr lang="en-US" sz="1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27</a:t>
            </a:r>
            <a:r>
              <a:rPr lang="ru-RU" sz="1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декабря </a:t>
            </a:r>
            <a:r>
              <a:rPr lang="ru-RU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2017 года</a:t>
            </a:r>
            <a:r>
              <a:rPr 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 56  </a:t>
            </a:r>
            <a:r>
              <a:rPr lang="ru-RU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 внесении изменений в решение Совета муниципального образования Ейский район от 7 декабря 2016 года № 495 «О районном бюджете на 2017 год и на плановый период 2018 и 2019 годов» внесены следующие изменения в утвержденные параметры районного бюджета:</a:t>
            </a:r>
          </a:p>
          <a:p>
            <a:pPr marL="285750" lvl="0" indent="-285750" algn="just">
              <a:buFont typeface="Wingdings" panose="05000000000000000000" pitchFamily="2" charset="2"/>
              <a:buChar char="q"/>
            </a:pPr>
            <a:r>
              <a:rPr lang="ru-RU" sz="1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доходная </a:t>
            </a:r>
            <a:r>
              <a:rPr lang="ru-RU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часть районного бюджета </a:t>
            </a:r>
            <a:r>
              <a:rPr lang="ru-RU" sz="1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уменьшена </a:t>
            </a:r>
            <a:r>
              <a:rPr lang="ru-RU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1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11 000,0</a:t>
            </a:r>
            <a:r>
              <a:rPr lang="en-US" sz="1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рублей, в том числе за счет </a:t>
            </a:r>
            <a:r>
              <a:rPr lang="ru-RU" sz="1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уменьшения</a:t>
            </a:r>
            <a:endParaRPr lang="en-US" sz="1400" b="1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ru-RU" sz="1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налоговых</a:t>
            </a:r>
            <a:r>
              <a:rPr lang="en-US" sz="1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доходов  </a:t>
            </a:r>
            <a:r>
              <a:rPr lang="ru-RU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1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10 000 </a:t>
            </a:r>
            <a:r>
              <a:rPr lang="ru-RU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рублей и за счет безвозмездных  </a:t>
            </a:r>
            <a:r>
              <a:rPr lang="ru-RU" sz="1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поступлений </a:t>
            </a:r>
            <a:r>
              <a:rPr lang="ru-RU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1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1 000,0 </a:t>
            </a:r>
            <a:r>
              <a:rPr lang="ru-RU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 </a:t>
            </a:r>
            <a:r>
              <a:rPr lang="ru-RU" sz="1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рублей;</a:t>
            </a:r>
            <a:endParaRPr lang="ru-RU" sz="14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 algn="just">
              <a:buFont typeface="Wingdings" panose="05000000000000000000" pitchFamily="2" charset="2"/>
              <a:buChar char="q"/>
            </a:pPr>
            <a:r>
              <a:rPr lang="ru-RU" sz="1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расходная </a:t>
            </a:r>
            <a:r>
              <a:rPr lang="ru-RU" sz="1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часть районного бюджета уменьшена на общую сумму 11 000,0 тыс. рублей, в том числе:</a:t>
            </a:r>
          </a:p>
          <a:p>
            <a:pPr lvl="0" algn="just"/>
            <a:r>
              <a:rPr lang="ru-RU" sz="1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10 000,0 тыс. рублей за счет уменьшения налоговых доходов;</a:t>
            </a:r>
          </a:p>
          <a:p>
            <a:pPr algn="just"/>
            <a:r>
              <a:rPr lang="ru-RU" sz="1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1000,0 </a:t>
            </a:r>
            <a:r>
              <a:rPr lang="ru-RU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рублей за счет </a:t>
            </a:r>
            <a:r>
              <a:rPr lang="ru-RU" sz="1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уменьшения </a:t>
            </a:r>
            <a:r>
              <a:rPr lang="ru-RU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безвозмездных </a:t>
            </a:r>
            <a:r>
              <a:rPr lang="ru-RU" sz="1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поступлений</a:t>
            </a:r>
            <a:r>
              <a:rPr lang="ru-RU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 краевого бюджета.</a:t>
            </a:r>
            <a:endParaRPr lang="ru-RU" sz="14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9721148"/>
              </p:ext>
            </p:extLst>
          </p:nvPr>
        </p:nvGraphicFramePr>
        <p:xfrm>
          <a:off x="107505" y="688620"/>
          <a:ext cx="8958836" cy="3316444"/>
        </p:xfrm>
        <a:graphic>
          <a:graphicData uri="http://schemas.openxmlformats.org/drawingml/2006/table">
            <a:tbl>
              <a:tblPr>
                <a:tableStyleId>{16D9F66E-5EB9-4882-86FB-DCBF35E3C3E4}</a:tableStyleId>
              </a:tblPr>
              <a:tblGrid>
                <a:gridCol w="936103"/>
                <a:gridCol w="720080"/>
                <a:gridCol w="682523"/>
                <a:gridCol w="624277"/>
                <a:gridCol w="624277"/>
                <a:gridCol w="642912"/>
                <a:gridCol w="642912"/>
                <a:gridCol w="642912"/>
                <a:gridCol w="642912"/>
                <a:gridCol w="642912"/>
                <a:gridCol w="552066"/>
                <a:gridCol w="577688"/>
                <a:gridCol w="580019"/>
                <a:gridCol w="447243"/>
              </a:tblGrid>
              <a:tr h="872961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показателя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91" marR="5091" marT="5091" marB="0" anchor="ctr"/>
                </a:tc>
                <a:tc gridSpan="9"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Решение Совета муниципального образования </a:t>
                      </a:r>
                      <a:r>
                        <a:rPr lang="ru-RU" sz="9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Ейский</a:t>
                      </a:r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район № 495 в редакции </a:t>
                      </a:r>
                      <a:r>
                        <a:rPr lang="ru-RU" sz="9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</a:t>
                      </a:r>
                      <a:endParaRPr lang="en-US" sz="90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b"/>
                      <a:endParaRPr lang="en-US" sz="90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b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91" marR="5091" marT="5091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Изменение параметров, утвержденных решением № 495, относительно редакции </a:t>
                      </a:r>
                      <a:r>
                        <a:rPr lang="ru-RU" sz="9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</a:t>
                      </a:r>
                      <a:endParaRPr lang="en-US" sz="90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b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91" marR="5091" marT="5091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3507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07.12.2016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91" marR="5091" marT="5091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28.02.2017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91" marR="5091" marT="5091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31.03.2017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91" marR="5091" marT="5091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28.04.2017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91" marR="5091" marT="5091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28.06.2017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91" marR="5091" marT="5091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03.08.2017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91" marR="5091" marT="5091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10.10.2017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91" marR="5091" marT="5091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08.12.2017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91" marR="5091" marT="5091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27.12.2017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91" marR="5091" marT="5091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07.12.2016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91" marR="5091" marT="5091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08.12.2017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91" marR="5091" marT="5091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3507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+/-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91" marR="5091" marT="50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91" marR="5091" marT="50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+/-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91" marR="5091" marT="50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91" marR="5091" marT="5091" marB="0" anchor="ctr"/>
                </a:tc>
              </a:tr>
              <a:tr h="185173"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Доходы всего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91" marR="5091" marT="5091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1 986 822,5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91" marR="5091" marT="50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1 987 843,0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91" marR="5091" marT="50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1 992 585,0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91" marR="5091" marT="50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1 997 411,3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91" marR="5091" marT="50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2 037 063,9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91" marR="5091" marT="50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2 055 630,8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91" marR="5091" marT="50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2 087 995,7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91" marR="5091" marT="50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2 121 091,7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91" marR="5091" marT="50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2 110 091,7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91" marR="5091" marT="50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123 269,2  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91" marR="5091" marT="50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106,2  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91" marR="5091" marT="50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-11 000,0  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91" marR="5091" marT="50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99,5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91" marR="5091" marT="5091" marB="0" anchor="ctr"/>
                </a:tc>
              </a:tr>
              <a:tr h="526279"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Налоговые и   неналоговые доходы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91" marR="5091" marT="5091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700 164,5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91" marR="5091" marT="50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700 164,5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91" marR="5091" marT="50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700 164,5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91" marR="5091" marT="50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700 164,5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91" marR="5091" marT="50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715 164,5  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91" marR="5091" marT="50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715 164,5  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91" marR="5091" marT="50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747 164,5  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91" marR="5091" marT="50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767 149,5  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91" marR="5091" marT="50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757 149,5  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91" marR="5091" marT="50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56 985,0  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91" marR="5091" marT="50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108,1  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91" marR="5091" marT="50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-10 000,0  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91" marR="5091" marT="50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98,7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91" marR="5091" marT="5091" marB="0" anchor="ctr"/>
                </a:tc>
              </a:tr>
              <a:tr h="370348"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Безвозмездные поступления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91" marR="5091" marT="5091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1 286 658,0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91" marR="5091" marT="50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1 287 678,5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91" marR="5091" marT="50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1 292 420,5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91" marR="5091" marT="50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1 297 246,8  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91" marR="5091" marT="50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1 321 899,4  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91" marR="5091" marT="50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1 340 466,3  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91" marR="5091" marT="50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1 340 831,2  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91" marR="5091" marT="50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1 353 942,2  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91" marR="5091" marT="50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1 352 942,2  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91" marR="5091" marT="50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66 284,2  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91" marR="5091" marT="50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105,2  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91" marR="5091" marT="50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-1 000,0  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91" marR="5091" marT="50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99,9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91" marR="5091" marT="5091" marB="0" anchor="ctr"/>
                </a:tc>
              </a:tr>
              <a:tr h="321185"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Расходы всего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91" marR="5091" marT="5091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1 947 822,5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91" marR="5091" marT="50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1 981 890,3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91" marR="5091" marT="50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1 996 153,7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91" marR="5091" marT="50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2 011 267,2  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91" marR="5091" marT="50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2 058 243,9  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91" marR="5091" marT="50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2 076 810,8  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91" marR="5091" marT="50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2 109 389,6  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91" marR="5091" marT="50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2 157 485,6  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91" marR="5091" marT="50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2 146 485,6  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91" marR="5091" marT="50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198 663,1  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91" marR="5091" marT="50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110,2  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91" marR="5091" marT="50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-11 000,0  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91" marR="5091" marT="50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99,5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91" marR="5091" marT="5091" marB="0" anchor="ctr"/>
                </a:tc>
              </a:tr>
              <a:tr h="370348"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Дефицит (-)/   профицит (+)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91" marR="5091" marT="5091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39 000,0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91" marR="5091" marT="50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5 952,7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91" marR="5091" marT="50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-3 568,7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91" marR="5091" marT="50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-13 855,9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91" marR="5091" marT="50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-21 180,0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91" marR="5091" marT="50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-21 180,0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91" marR="5091" marT="50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-21 393,9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91" marR="5091" marT="50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-36 393,9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91" marR="5091" marT="50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-36 393,9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91" marR="5091" marT="50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91" marR="5091" marT="50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91" marR="5091" marT="50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91" marR="5091" marT="50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91" marR="5091" marT="5091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19577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3568" y="34670"/>
            <a:ext cx="80788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Объем поступлений доходов в районный бюджет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956376" y="681712"/>
            <a:ext cx="100752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рублей</a:t>
            </a:r>
            <a:endParaRPr lang="ru-RU" sz="12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AutoShape 2" descr="https://st2.depositphotos.com/1064545/5410/i/950/depositphotos_54106685-stock-photo-3d-white-people-concept-of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98934" l="196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9" y="5085184"/>
            <a:ext cx="6336705" cy="17728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38766505"/>
              </p:ext>
            </p:extLst>
          </p:nvPr>
        </p:nvGraphicFramePr>
        <p:xfrm>
          <a:off x="155575" y="925695"/>
          <a:ext cx="8808321" cy="4151290"/>
        </p:xfrm>
        <a:graphic>
          <a:graphicData uri="http://schemas.openxmlformats.org/drawingml/2006/table">
            <a:tbl>
              <a:tblPr>
                <a:tableStyleId>{C4B1156A-380E-4F78-BDF5-A606A8083BF9}</a:tableStyleId>
              </a:tblPr>
              <a:tblGrid>
                <a:gridCol w="4275501"/>
                <a:gridCol w="1250979"/>
                <a:gridCol w="1250979"/>
                <a:gridCol w="1045122"/>
                <a:gridCol w="985740"/>
              </a:tblGrid>
              <a:tr h="789830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раздела/подраздела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2" marR="6922" marT="6922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Решение Совета муниципального образования </a:t>
                      </a:r>
                      <a:r>
                        <a:rPr lang="ru-RU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Ейский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район № 495 в редакции от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2" marR="6922" marT="6922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Изменение параметров, утвержденных решением № 495, относительно редакции от 08.12.2017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2" marR="6922" marT="6922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7926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08.12.2017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2" marR="6922" marT="69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27.12.2017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2" marR="6922" marT="69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+/-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2" marR="6922" marT="69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2" marR="6922" marT="6922" marB="0" anchor="ctr"/>
                </a:tc>
              </a:tr>
              <a:tr h="179266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Налоговые и неналоговые доходы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2" marR="6922" marT="69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767 149,5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2" marR="6922" marT="69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757 149,5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2" marR="6922" marT="69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-10 000,0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2" marR="6922" marT="69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98,7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2" marR="6922" marT="6922" marB="0" anchor="b"/>
                </a:tc>
              </a:tr>
              <a:tr h="179266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 на прибыль организаций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2" marR="6922" marT="69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12 450,0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2" marR="6922" marT="69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12 450,0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2" marR="6922" marT="69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2" marR="6922" marT="69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2" marR="6922" marT="6922" marB="0" anchor="b"/>
                </a:tc>
              </a:tr>
              <a:tr h="179266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 на доходы физических лиц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2" marR="6922" marT="69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431 765,7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2" marR="6922" marT="69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421 765,7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2" marR="6922" marT="69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-10 000,0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2" marR="6922" marT="69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97,7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2" marR="6922" marT="6922" marB="0" anchor="b"/>
                </a:tc>
              </a:tr>
              <a:tr h="351994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Налог, взимаемый в связи с применением упрощенной системы налогообложения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2" marR="6922" marT="69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23 020,0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2" marR="6922" marT="69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23 020,0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2" marR="6922" marT="69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2" marR="6922" marT="69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2" marR="6922" marT="6922" marB="0" anchor="b"/>
                </a:tc>
              </a:tr>
              <a:tr h="351994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Единый налог на вмененный доход для отдельных видов деятельности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2" marR="6922" marT="69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102 000,0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2" marR="6922" marT="69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102 000,0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2" marR="6922" marT="69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2" marR="6922" marT="69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2" marR="6922" marT="6922" marB="0" anchor="b"/>
                </a:tc>
              </a:tr>
              <a:tr h="179266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Единый сельскохозяйственный налог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2" marR="6922" marT="69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17 100,0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2" marR="6922" marT="69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17 100,0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2" marR="6922" marT="69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2" marR="6922" marT="69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2" marR="6922" marT="6922" marB="0" anchor="b"/>
                </a:tc>
              </a:tr>
              <a:tr h="179266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Государственная пошлина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2" marR="6922" marT="69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28 036,0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2" marR="6922" marT="69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28 036,0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2" marR="6922" marT="69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2" marR="6922" marT="69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2" marR="6922" marT="6922" marB="0" anchor="b"/>
                </a:tc>
              </a:tr>
              <a:tr h="351994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Доходы, получаемые в виде арендной платы за земельные участки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2" marR="6922" marT="69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99 994,0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2" marR="6922" marT="69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99 994,0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2" marR="6922" marT="69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2" marR="6922" marT="69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2" marR="6922" marT="6922" marB="0" anchor="b"/>
                </a:tc>
              </a:tr>
              <a:tr h="179266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Доходы от сдачи в аренду имущества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2" marR="6922" marT="69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4 100,0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2" marR="6922" marT="69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4 100,0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2" marR="6922" marT="69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2" marR="6922" marT="69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2" marR="6922" marT="6922" marB="0" anchor="b"/>
                </a:tc>
              </a:tr>
              <a:tr h="22870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Плата за негативное воздействие на окружающую среду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2" marR="6922" marT="69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2 985,8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2" marR="6922" marT="69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2 985,8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2" marR="6922" marT="69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2" marR="6922" marT="69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2" marR="6922" marT="6922" marB="0" anchor="b"/>
                </a:tc>
              </a:tr>
              <a:tr h="22870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Доходы от продажи земельных участков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2" marR="6922" marT="69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30 150,2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2" marR="6922" marT="69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30 150,2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2" marR="6922" marT="69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2" marR="6922" marT="69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2" marR="6922" marT="6922" marB="0" anchor="b"/>
                </a:tc>
              </a:tr>
              <a:tr h="22870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Штрафы, санкции, возмещение ущерба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2" marR="6922" marT="69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12 132,0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2" marR="6922" marT="69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12 132,0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2" marR="6922" marT="69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2" marR="6922" marT="69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2" marR="6922" marT="6922" marB="0" anchor="b"/>
                </a:tc>
              </a:tr>
              <a:tr h="22870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Прочие налоговые и неналоговые доходы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2" marR="6922" marT="69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3 415,8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2" marR="6922" marT="69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3 415,8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2" marR="6922" marT="69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2" marR="6922" marT="69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2" marR="6922" marT="6922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31476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60943672"/>
              </p:ext>
            </p:extLst>
          </p:nvPr>
        </p:nvGraphicFramePr>
        <p:xfrm>
          <a:off x="621246" y="-238859"/>
          <a:ext cx="7920880" cy="855345"/>
        </p:xfrm>
        <a:graphic>
          <a:graphicData uri="http://schemas.openxmlformats.org/drawingml/2006/table">
            <a:tbl>
              <a:tblPr/>
              <a:tblGrid>
                <a:gridCol w="7920880"/>
              </a:tblGrid>
              <a:tr h="855345">
                <a:tc>
                  <a:txBody>
                    <a:bodyPr/>
                    <a:lstStyle/>
                    <a:p>
                      <a:pPr algn="ctr" fontAlgn="b"/>
                      <a:r>
                        <a:rPr lang="ru-RU" sz="28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</a:rPr>
                        <a:t>БЕЗВОЗМЕЗДНЫЕ</a:t>
                      </a:r>
                      <a:r>
                        <a:rPr lang="ru-RU" sz="2800" b="1" i="0" u="none" strike="noStrike" baseline="0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</a:rPr>
                        <a:t>  ПОСТУПЛЕНИЯ</a:t>
                      </a:r>
                      <a:endParaRPr lang="ru-RU" sz="28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7956375" y="470900"/>
            <a:ext cx="100752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рублей</a:t>
            </a:r>
            <a:endParaRPr lang="ru-RU" sz="12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23528" y="4131084"/>
            <a:ext cx="89430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b="1" dirty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Уточнение объёмов безвозмездных поступлений </a:t>
            </a:r>
            <a:r>
              <a:rPr lang="ru-RU" altLang="ru-RU" b="1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altLang="ru-RU" b="1" dirty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обусловлено:</a:t>
            </a:r>
            <a:endParaRPr lang="ru-RU" altLang="ru-RU" b="1" dirty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59697037"/>
              </p:ext>
            </p:extLst>
          </p:nvPr>
        </p:nvGraphicFramePr>
        <p:xfrm>
          <a:off x="251520" y="766292"/>
          <a:ext cx="8712375" cy="3364792"/>
        </p:xfrm>
        <a:graphic>
          <a:graphicData uri="http://schemas.openxmlformats.org/drawingml/2006/table">
            <a:tbl>
              <a:tblPr>
                <a:tableStyleId>{35758FB7-9AC5-4552-8A53-C91805E547FA}</a:tableStyleId>
              </a:tblPr>
              <a:tblGrid>
                <a:gridCol w="3617596"/>
                <a:gridCol w="1431966"/>
                <a:gridCol w="1477184"/>
                <a:gridCol w="1220938"/>
                <a:gridCol w="964691"/>
              </a:tblGrid>
              <a:tr h="653374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показателя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32" marR="6632" marT="6632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Решение Совета муниципального образования </a:t>
                      </a:r>
                      <a:r>
                        <a:rPr lang="ru-RU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Ейский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район № 495 в редакции от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32" marR="6632" marT="6632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Изменение параметров, утвержденных решением № 495, относительно редакции от 08.12.2017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32" marR="6632" marT="6632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6774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08.12.2017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32" marR="6632" marT="663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27.12.2017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32" marR="6632" marT="663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+/-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32" marR="6632" marT="663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32" marR="6632" marT="6632" marB="0" anchor="ctr"/>
                </a:tc>
              </a:tr>
              <a:tr h="16774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Безвозмездные поступления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32" marR="6632" marT="663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1 353 942,2  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32" marR="6632" marT="663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1 352 942,2  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32" marR="6632" marT="663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-1000,0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32" marR="6632" marT="663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99,9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32" marR="6632" marT="6632" marB="0" anchor="ctr"/>
                </a:tc>
              </a:tr>
              <a:tr h="329622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Безвозмездные поступления из краевого  бюджета, в том числе: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32" marR="6632" marT="6632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1 353 908,6  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32" marR="6632" marT="663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1 352 908,6  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32" marR="6632" marT="663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-1000,0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32" marR="6632" marT="663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99,9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32" marR="6632" marT="6632" marB="0" anchor="ctr"/>
                </a:tc>
              </a:tr>
              <a:tr h="167746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Дотации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32" marR="6632" marT="6632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87 911,6  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32" marR="6632" marT="663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87 911,6  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32" marR="6632" marT="663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32" marR="6632" marT="663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32" marR="6632" marT="6632" marB="0" anchor="ctr"/>
                </a:tc>
              </a:tr>
              <a:tr h="167746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Субсидии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32" marR="6632" marT="6632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61 996,6  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32" marR="6632" marT="663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61 996,6  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32" marR="6632" marT="663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32" marR="6632" marT="663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32" marR="6632" marT="6632" marB="0" anchor="ctr"/>
                </a:tc>
              </a:tr>
              <a:tr h="167746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Субвенции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32" marR="6632" marT="6632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1 202 479,8  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32" marR="6632" marT="663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1 201 479,8  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32" marR="6632" marT="663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-1000,0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32" marR="6632" marT="663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99,9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32" marR="6632" marT="6632" marB="0" anchor="ctr"/>
                </a:tc>
              </a:tr>
              <a:tr h="167746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Иные межбюджетные трансферты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32" marR="6632" marT="6632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1 520,6  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32" marR="6632" marT="663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1 520,6  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32" marR="6632" marT="663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32" marR="6632" marT="663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32" marR="6632" marT="6632" marB="0" anchor="ctr"/>
                </a:tc>
              </a:tr>
              <a:tr h="174599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Безвозмездные поступления из бюджетов поселений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32" marR="6632" marT="6632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1 526,0  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32" marR="6632" marT="663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1 526,0  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32" marR="6632" marT="663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32" marR="6632" marT="663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32" marR="6632" marT="6632" marB="0" anchor="ctr"/>
                </a:tc>
              </a:tr>
              <a:tr h="329622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Прочие безвозмездные поступления в бюджеты муниципальных районов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32" marR="6632" marT="6632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15,0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32" marR="6632" marT="663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15,0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32" marR="6632" marT="663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32" marR="6632" marT="663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32" marR="6632" marT="6632" marB="0" anchor="ctr"/>
                </a:tc>
              </a:tr>
              <a:tr h="491498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Возврат остатков субсидий, субвенций и иных межбюджетных трансфертов, имеющих целевое назначение, прошлых лет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32" marR="6632" marT="6632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-1 507,4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32" marR="6632" marT="663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-1 507,4  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32" marR="6632" marT="663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32" marR="6632" marT="663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32" marR="6632" marT="6632" marB="0" anchor="ctr"/>
                </a:tc>
              </a:tr>
            </a:tbl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2987824" y="4500416"/>
            <a:ext cx="28953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i="1" dirty="0">
                <a:solidFill>
                  <a:srgbClr val="FF0000"/>
                </a:solidFill>
              </a:rPr>
              <a:t>УМЕНЬШЕНИЕМ </a:t>
            </a:r>
            <a:r>
              <a:rPr lang="ru-RU" b="1" i="1" dirty="0" smtClean="0">
                <a:solidFill>
                  <a:srgbClr val="FF0000"/>
                </a:solidFill>
              </a:rPr>
              <a:t>ЗА СЧЕТ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179511" y="4880280"/>
            <a:ext cx="8856985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Субвенции на осуществление отдельных государственных полномочий по выплате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ежемесячных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денежных средств на содержание детей-сирот и детей, оставшихся без попечения родителей, находящихся под опекой (попечительством), включая предварительную опеку (попечительство), переданных на воспитание в приемную семью – </a:t>
            </a:r>
            <a:endParaRPr lang="ru-RU" sz="16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1 000,0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тыс.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рублей.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560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5496" y="12382"/>
            <a:ext cx="9001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Распределение бюджетных ассигнований по разделам и </a:t>
            </a:r>
          </a:p>
          <a:p>
            <a:pPr algn="ctr"/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подразделам классификации расходов бюджетов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812361" y="548681"/>
            <a:ext cx="87556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рублей</a:t>
            </a:r>
            <a:endParaRPr lang="ru-RU" sz="10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1764538"/>
              </p:ext>
            </p:extLst>
          </p:nvPr>
        </p:nvGraphicFramePr>
        <p:xfrm>
          <a:off x="107504" y="794902"/>
          <a:ext cx="8928992" cy="5907822"/>
        </p:xfrm>
        <a:graphic>
          <a:graphicData uri="http://schemas.openxmlformats.org/drawingml/2006/table">
            <a:tbl>
              <a:tblPr>
                <a:tableStyleId>{0505E3EF-67EA-436B-97B2-0124C06EBD24}</a:tableStyleId>
              </a:tblPr>
              <a:tblGrid>
                <a:gridCol w="4578972"/>
                <a:gridCol w="1055706"/>
                <a:gridCol w="1119304"/>
                <a:gridCol w="1119304"/>
                <a:gridCol w="1055706"/>
              </a:tblGrid>
              <a:tr h="633622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раздела/подраздела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10" marR="3510" marT="3510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Решение Совета муниципального образования Ейский район № 495 в редакции от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10" marR="3510" marT="351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Изменение параметров, утвержденных решением № 495, относительно редакции от 08.12.2017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10" marR="3510" marT="3510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6112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08.12.2017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10" marR="3510" marT="35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27.12.2017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10" marR="3510" marT="35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+/-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10" marR="3510" marT="35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10" marR="3510" marT="3510" marB="0" anchor="ctr"/>
                </a:tc>
              </a:tr>
              <a:tr h="161126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РАСХОДЫ ВСЕГО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10" marR="3510" marT="35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2 157 485,6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10" marR="3510" marT="35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2 146 485,6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10" marR="3510" marT="35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-11 000,0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10" marR="3510" marT="35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99,5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10" marR="3510" marT="3510" marB="0" anchor="b"/>
                </a:tc>
              </a:tr>
              <a:tr h="161126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ОБЩЕГОСУДАРСТВЕННЫЕ ВОПРОСЫ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10" marR="3510" marT="35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177 210,3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10" marR="3510" marT="35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177 210,3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10" marR="3510" marT="35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10" marR="3510" marT="35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10" marR="3510" marT="3510" marB="0" anchor="b"/>
                </a:tc>
              </a:tr>
              <a:tr h="318625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Функционирование высшего должностного лица субъекта Российской Федерации и муниципального образования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10" marR="3510" marT="35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1 981,6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10" marR="3510" marT="35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1 981,6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10" marR="3510" marT="35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10" marR="3510" marT="35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10" marR="3510" marT="3510" marB="0" anchor="b"/>
                </a:tc>
              </a:tr>
              <a:tr h="476124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Функционирование законодательных (представительных) органов государственной власти и представительных органов муниципальных образований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10" marR="3510" marT="35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6 036,8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10" marR="3510" marT="35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6 036,8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10" marR="3510" marT="35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10" marR="3510" marT="35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10" marR="3510" marT="3510" marB="0" anchor="b"/>
                </a:tc>
              </a:tr>
              <a:tr h="476124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Функционирование Правительства Российской Федерации, высших исполнительных органов государственной власти субъектов Российской Федерации, местных администраций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10" marR="3510" marT="35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50 063,7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10" marR="3510" marT="35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50 063,7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10" marR="3510" marT="35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10" marR="3510" marT="35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10" marR="3510" marT="3510" marB="0" anchor="b"/>
                </a:tc>
              </a:tr>
              <a:tr h="161126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Судебная система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10" marR="3510" marT="35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11,8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10" marR="3510" marT="35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11,8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10" marR="3510" marT="35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10" marR="3510" marT="35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10" marR="3510" marT="3510" marB="0" anchor="b"/>
                </a:tc>
              </a:tr>
              <a:tr h="318625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Обеспечение деятельности финансовых, налоговых и таможенных органов и органов финансового (финансово-бюджетного) надзора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10" marR="3510" marT="35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28 538,2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10" marR="3510" marT="35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28 538,2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10" marR="3510" marT="35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10" marR="3510" marT="35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10" marR="3510" marT="3510" marB="0" anchor="b"/>
                </a:tc>
              </a:tr>
              <a:tr h="161126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Обеспечение проведения выборов и референдумов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10" marR="3510" marT="35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3 000,0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10" marR="3510" marT="35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3 000,0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10" marR="3510" marT="35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10" marR="3510" marT="35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10" marR="3510" marT="3510" marB="0" anchor="b"/>
                </a:tc>
              </a:tr>
              <a:tr h="161126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Резервные фонды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10" marR="3510" marT="35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500,0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10" marR="3510" marT="35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500,0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10" marR="3510" marT="35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10" marR="3510" marT="35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10" marR="3510" marT="3510" marB="0" anchor="b"/>
                </a:tc>
              </a:tr>
              <a:tr h="161126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Другие общегосударственные вопросы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10" marR="3510" marT="35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87 078,2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10" marR="3510" marT="35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87 078,2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10" marR="3510" marT="35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10" marR="3510" marT="35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10" marR="3510" marT="3510" marB="0" anchor="b"/>
                </a:tc>
              </a:tr>
              <a:tr h="161126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НАЦИОНАЛЬНАЯ ОБОРОНА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10" marR="3510" marT="35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10" marR="3510" marT="35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10" marR="3510" marT="35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10" marR="3510" marT="35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10" marR="3510" marT="3510" marB="0" anchor="b"/>
                </a:tc>
              </a:tr>
              <a:tr h="161126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Мобилизационная подготовка экономики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10" marR="3510" marT="35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10" marR="3510" marT="35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10" marR="3510" marT="35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10" marR="3510" marT="35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10" marR="3510" marT="3510" marB="0" anchor="b"/>
                </a:tc>
              </a:tr>
              <a:tr h="161126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НАЦИОНАЛЬНАЯ БЕЗОПАСНОСТЬ И ПРАВООХРАНИТЕЛЬНАЯ ДЕЯТЕЛЬНОСТЬ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10" marR="3510" marT="35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27 800,0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10" marR="3510" marT="35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27 615,7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10" marR="3510" marT="35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-184,3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10" marR="3510" marT="35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99,3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10" marR="3510" marT="3510" marB="0" anchor="b"/>
                </a:tc>
              </a:tr>
              <a:tr h="318625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Защита населения и территории от чрезвычайных ситуаций природного и техногенного характера, гражданская оборона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10" marR="3510" marT="35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26 650,0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10" marR="3510" marT="35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26 465,7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10" marR="3510" marT="35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-184,3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10" marR="3510" marT="35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99,3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10" marR="3510" marT="3510" marB="0" anchor="b"/>
                </a:tc>
              </a:tr>
              <a:tr h="318625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Другие вопросы в области национальной безопасности и правоохранительной деятельности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10" marR="3510" marT="35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1 150,0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10" marR="3510" marT="35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1 150,0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10" marR="3510" marT="35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10" marR="3510" marT="35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10" marR="3510" marT="3510" marB="0" anchor="b"/>
                </a:tc>
              </a:tr>
              <a:tr h="161126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НАЦИОНАЛЬНАЯ ЭКОНОМИКА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10" marR="3510" marT="35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41 450,9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10" marR="3510" marT="35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41 450,9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10" marR="3510" marT="35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10" marR="3510" marT="35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10" marR="3510" marT="3510" marB="0" anchor="b"/>
                </a:tc>
              </a:tr>
              <a:tr h="161126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Сельское хозяйство и рыболовство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10" marR="3510" marT="35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14 473,3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10" marR="3510" marT="35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14 473,3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10" marR="3510" marT="35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10" marR="3510" marT="35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10" marR="3510" marT="3510" marB="0" anchor="b"/>
                </a:tc>
              </a:tr>
              <a:tr h="161126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Дорожное хозяйство (дорожные фонды)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10" marR="3510" marT="35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3 954,8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10" marR="3510" marT="35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3 954,8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10" marR="3510" marT="35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10" marR="3510" marT="35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10" marR="3510" marT="3510" marB="0" anchor="b"/>
                </a:tc>
              </a:tr>
              <a:tr h="161126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Другие вопросы в области национальной экономики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10" marR="3510" marT="35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23 022,8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10" marR="3510" marT="35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23 022,8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10" marR="3510" marT="35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10" marR="3510" marT="35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10" marR="3510" marT="3510" marB="0" anchor="b"/>
                </a:tc>
              </a:tr>
              <a:tr h="161126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ЖИЛИЩНО-КОММУНАЛЬНОЕ ХОЗЯЙСТВО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10" marR="3510" marT="35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64 306,5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10" marR="3510" marT="35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64 306,5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10" marR="3510" marT="35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10" marR="3510" marT="35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10" marR="3510" marT="3510" marB="0" anchor="b"/>
                </a:tc>
              </a:tr>
              <a:tr h="161126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Жилищное хозяйство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10" marR="3510" marT="35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19 043,3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10" marR="3510" marT="35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19 043,3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10" marR="3510" marT="35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10" marR="3510" marT="35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10" marR="3510" marT="3510" marB="0" anchor="b"/>
                </a:tc>
              </a:tr>
              <a:tr h="161126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Коммунальное хозяйство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10" marR="3510" marT="35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35 607,0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10" marR="3510" marT="35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35 607,0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10" marR="3510" marT="35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10" marR="3510" marT="35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10" marR="3510" marT="3510" marB="0" anchor="b"/>
                </a:tc>
              </a:tr>
              <a:tr h="161126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Другие вопросы в области жилищно-коммунального хозяйства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10" marR="3510" marT="35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9 656,2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10" marR="3510" marT="35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9 656,2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10" marR="3510" marT="35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10" marR="3510" marT="35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10" marR="3510" marT="3510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66674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79512" y="-17722"/>
            <a:ext cx="878846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Распределение бюджетных ассигнований по разделам и </a:t>
            </a:r>
          </a:p>
          <a:p>
            <a:pPr algn="ctr"/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подразделам классификации расходов бюджетов</a:t>
            </a:r>
            <a:endParaRPr lang="ru-RU" sz="2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061965" y="634918"/>
            <a:ext cx="906017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05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рублей</a:t>
            </a:r>
            <a:endParaRPr lang="ru-RU" sz="105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4736892"/>
              </p:ext>
            </p:extLst>
          </p:nvPr>
        </p:nvGraphicFramePr>
        <p:xfrm>
          <a:off x="107504" y="888836"/>
          <a:ext cx="8928993" cy="5776380"/>
        </p:xfrm>
        <a:graphic>
          <a:graphicData uri="http://schemas.openxmlformats.org/drawingml/2006/table">
            <a:tbl>
              <a:tblPr>
                <a:tableStyleId>{0505E3EF-67EA-436B-97B2-0124C06EBD24}</a:tableStyleId>
              </a:tblPr>
              <a:tblGrid>
                <a:gridCol w="4578971"/>
                <a:gridCol w="1055708"/>
                <a:gridCol w="1119303"/>
                <a:gridCol w="1119303"/>
                <a:gridCol w="1055708"/>
              </a:tblGrid>
              <a:tr h="575819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раздела/подраздела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37" marR="3737" marT="3737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Решение Совета муниципального образования </a:t>
                      </a:r>
                      <a:r>
                        <a:rPr lang="ru-RU" sz="10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Ейский</a:t>
                      </a:r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район № 495 в редакции от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37" marR="3737" marT="3737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Изменение параметров, утвержденных решением № 495, относительно редакции от 08.12.2017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37" marR="3737" marT="3737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5866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08.12.2017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37" marR="3737" marT="373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27.12.2017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37" marR="3737" marT="373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+/-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37" marR="3737" marT="373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37" marR="3737" marT="3737" marB="0" anchor="ctr"/>
                </a:tc>
              </a:tr>
              <a:tr h="158661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ОБРАЗОВАНИЕ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37" marR="3737" marT="37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1 355 823,7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37" marR="3737" marT="37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1 355 823,7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37" marR="3737" marT="37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37" marR="3737" marT="37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37" marR="3737" marT="3737" marB="0" anchor="b"/>
                </a:tc>
              </a:tr>
              <a:tr h="158661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Дошкольное образование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37" marR="3737" marT="37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574 379,9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37" marR="3737" marT="37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574 379,9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37" marR="3737" marT="37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37" marR="3737" marT="37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37" marR="3737" marT="3737" marB="0" anchor="b"/>
                </a:tc>
              </a:tr>
              <a:tr h="158661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Общее образование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37" marR="3737" marT="37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587 087,1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37" marR="3737" marT="37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587 087,1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37" marR="3737" marT="37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37" marR="3737" marT="37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37" marR="3737" marT="3737" marB="0" anchor="b"/>
                </a:tc>
              </a:tr>
              <a:tr h="158661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Дополнительное образование детей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37" marR="3737" marT="37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134 349,6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37" marR="3737" marT="37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134 349,6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37" marR="3737" marT="37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37" marR="3737" marT="37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37" marR="3737" marT="3737" marB="0" anchor="b"/>
                </a:tc>
              </a:tr>
              <a:tr h="289664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Профессиональная подготовка, переподготовка и повышение квалификации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37" marR="3737" marT="37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1 731,2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37" marR="3737" marT="37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1 731,2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37" marR="3737" marT="37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37" marR="3737" marT="37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37" marR="3737" marT="3737" marB="0" anchor="b"/>
                </a:tc>
              </a:tr>
              <a:tr h="158661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Молодежная политика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37" marR="3737" marT="37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6 166,3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37" marR="3737" marT="37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6 166,3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37" marR="3737" marT="37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37" marR="3737" marT="37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37" marR="3737" marT="3737" marB="0" anchor="b"/>
                </a:tc>
              </a:tr>
              <a:tr h="158661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Другие вопросы в области образования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37" marR="3737" marT="37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52 109,6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37" marR="3737" marT="37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52 109,6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37" marR="3737" marT="37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37" marR="3737" marT="37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37" marR="3737" marT="3737" marB="0" anchor="b"/>
                </a:tc>
              </a:tr>
              <a:tr h="158661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КУЛЬТУРА, КИНЕМАТОГРАФИЯ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37" marR="3737" marT="37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77 260,6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37" marR="3737" marT="37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74 745,6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37" marR="3737" marT="37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-2 515,0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37" marR="3737" marT="37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96,7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37" marR="3737" marT="3737" marB="0" anchor="b"/>
                </a:tc>
              </a:tr>
              <a:tr h="158661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Культура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37" marR="3737" marT="37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58 357,4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37" marR="3737" marT="37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55 842,4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37" marR="3737" marT="37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-2 515,0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37" marR="3737" marT="37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95,7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37" marR="3737" marT="3737" marB="0" anchor="b"/>
                </a:tc>
              </a:tr>
              <a:tr h="158661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Другие вопросы в области культуры, кинематографии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37" marR="3737" marT="37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18 903,2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37" marR="3737" marT="37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18 903,2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37" marR="3737" marT="37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37" marR="3737" marT="37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37" marR="3737" marT="3737" marB="0" anchor="b"/>
                </a:tc>
              </a:tr>
              <a:tr h="158661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ЗДРАВООХРАНЕНИЕ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37" marR="3737" marT="37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205 530,0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37" marR="3737" marT="37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202 030,0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37" marR="3737" marT="37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-3 500,0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37" marR="3737" marT="37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98,3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37" marR="3737" marT="3737" marB="0" anchor="b"/>
                </a:tc>
              </a:tr>
              <a:tr h="158661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Стационарная медицинская помощь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37" marR="3737" marT="37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97 055,2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37" marR="3737" marT="37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93 555,2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37" marR="3737" marT="37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-3 500,0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37" marR="3737" marT="37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96,4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37" marR="3737" marT="3737" marB="0" anchor="b"/>
                </a:tc>
              </a:tr>
              <a:tr h="158661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Амбулаторная помощь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37" marR="3737" marT="37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105 035,2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37" marR="3737" marT="37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105 035,2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37" marR="3737" marT="37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37" marR="3737" marT="37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37" marR="3737" marT="3737" marB="0" anchor="b"/>
                </a:tc>
              </a:tr>
              <a:tr h="158661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Скорая медицинская помощь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37" marR="3737" marT="37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3 439,6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37" marR="3737" marT="37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3 439,6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37" marR="3737" marT="37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37" marR="3737" marT="37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37" marR="3737" marT="3737" marB="0" anchor="b"/>
                </a:tc>
              </a:tr>
              <a:tr h="158661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СОЦИАЛЬНАЯ ПОЛИТИКА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37" marR="3737" marT="37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73 338,4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37" marR="3737" marT="37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72 338,4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37" marR="3737" marT="37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-1 000,0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37" marR="3737" marT="37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98,6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37" marR="3737" marT="3737" marB="0" anchor="b"/>
                </a:tc>
              </a:tr>
              <a:tr h="158661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Пенсионное обеспечение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37" marR="3737" marT="37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3 601,1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37" marR="3737" marT="37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3 601,1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37" marR="3737" marT="37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37" marR="3737" marT="37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37" marR="3737" marT="3737" marB="0" anchor="b"/>
                </a:tc>
              </a:tr>
              <a:tr h="158661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Социальное обеспечение населения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37" marR="3737" marT="37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307,4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37" marR="3737" marT="37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307,4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37" marR="3737" marT="37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37" marR="3737" marT="37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37" marR="3737" marT="3737" marB="0" anchor="b"/>
                </a:tc>
              </a:tr>
              <a:tr h="158661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Охрана семьи и детства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37" marR="3737" marT="37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61 183,2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37" marR="3737" marT="37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60 183,2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37" marR="3737" marT="37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-1 000,0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37" marR="3737" marT="37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98,4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37" marR="3737" marT="3737" marB="0" anchor="b"/>
                </a:tc>
              </a:tr>
              <a:tr h="158661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Другие вопросы в области социальной политики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37" marR="3737" marT="37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8 246,7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37" marR="3737" marT="37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8 246,7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37" marR="3737" marT="37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37" marR="3737" marT="37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37" marR="3737" marT="3737" marB="0" anchor="b"/>
                </a:tc>
              </a:tr>
              <a:tr h="158661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 И СПОРТ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37" marR="3737" marT="37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104 919,7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37" marR="3737" marT="37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101 119,0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37" marR="3737" marT="37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-3 800,7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37" marR="3737" marT="37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96,4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37" marR="3737" marT="3737" marB="0" anchor="b"/>
                </a:tc>
              </a:tr>
              <a:tr h="158661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37" marR="3737" marT="37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98 370,3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37" marR="3737" marT="37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94 569,6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37" marR="3737" marT="37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-3 800,7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37" marR="3737" marT="37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96,1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37" marR="3737" marT="3737" marB="0" anchor="b"/>
                </a:tc>
              </a:tr>
              <a:tr h="158661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Другие вопросы в области физической культуры и спорта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37" marR="3737" marT="37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6 549,4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37" marR="3737" marT="37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6 549,4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37" marR="3737" marT="37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37" marR="3737" marT="37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37" marR="3737" marT="3737" marB="0" anchor="b"/>
                </a:tc>
              </a:tr>
              <a:tr h="158661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СРЕДСТВА МАССОВОЙ ИНФОРМАЦИИ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37" marR="3737" marT="37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2 550,0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37" marR="3737" marT="37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2 550,0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37" marR="3737" marT="37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37" marR="3737" marT="37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37" marR="3737" marT="3737" marB="0" anchor="b"/>
                </a:tc>
              </a:tr>
              <a:tr h="158661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Телевидение и радиовещание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37" marR="3737" marT="37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1 500,0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37" marR="3737" marT="37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1 500,0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37" marR="3737" marT="37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37" marR="3737" marT="37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37" marR="3737" marT="3737" marB="0" anchor="b"/>
                </a:tc>
              </a:tr>
              <a:tr h="158661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Периодическая печать и издательства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37" marR="3737" marT="37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1 050,0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37" marR="3737" marT="37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1 050,0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37" marR="3737" marT="37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37" marR="3737" marT="37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37" marR="3737" marT="3737" marB="0" anchor="b"/>
                </a:tc>
              </a:tr>
              <a:tr h="158661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ОБСЛУЖИВАНИЕ ГОСУДАРСТВЕННОГО И МУНИЦИПАЛЬНОГО ДОЛГА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37" marR="3737" marT="37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18 099,3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37" marR="3737" marT="37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18 099,3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37" marR="3737" marT="37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37" marR="3737" marT="37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37" marR="3737" marT="3737" marB="0" anchor="b"/>
                </a:tc>
              </a:tr>
              <a:tr h="158661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Обслуживание государственного внутреннего и муниципального долга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37" marR="3737" marT="37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18 099,3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37" marR="3737" marT="37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18 099,3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37" marR="3737" marT="37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37" marR="3737" marT="37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37" marR="3737" marT="3737" marB="0" anchor="b"/>
                </a:tc>
              </a:tr>
              <a:tr h="313525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МЕЖБЮДЖЕТНЫЕ ТРАНСФЕРТЫ ОБЩЕГО ХАРАКТЕРА БЮДЖЕТАМ БЮДЖЕТНОЙ СИСТЕМЫ РОССИЙСКОЙ ФЕДЕРАЦИИ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37" marR="3737" marT="37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9 096,2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37" marR="3737" marT="37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9 096,2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37" marR="3737" marT="37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37" marR="3737" marT="37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37" marR="3737" marT="3737" marB="0" anchor="b"/>
                </a:tc>
              </a:tr>
              <a:tr h="313525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Дотации на выравнивание бюджетной обеспеченности субъектов Российской Федерации и муниципальных образований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37" marR="3737" marT="37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9 096,2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37" marR="3737" marT="37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9 096,2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37" marR="3737" marT="37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37" marR="3737" marT="37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37" marR="3737" marT="3737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79997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6809" y="-36560"/>
            <a:ext cx="9001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Распределение бюджетных ассигнований по муниципальным программам </a:t>
            </a:r>
            <a:r>
              <a:rPr lang="ru-RU" sz="20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Ейского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района и непрограммным направлениям деятельности </a:t>
            </a:r>
            <a:endParaRPr lang="ru-RU" sz="2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884368" y="532827"/>
            <a:ext cx="100752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рублей</a:t>
            </a:r>
            <a:endParaRPr lang="ru-RU" sz="12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7810472"/>
              </p:ext>
            </p:extLst>
          </p:nvPr>
        </p:nvGraphicFramePr>
        <p:xfrm>
          <a:off x="107504" y="809822"/>
          <a:ext cx="8930304" cy="5787529"/>
        </p:xfrm>
        <a:graphic>
          <a:graphicData uri="http://schemas.openxmlformats.org/drawingml/2006/table">
            <a:tbl>
              <a:tblPr>
                <a:tableStyleId>{22838BEF-8BB2-4498-84A7-C5851F593DF1}</a:tableStyleId>
              </a:tblPr>
              <a:tblGrid>
                <a:gridCol w="4326933"/>
                <a:gridCol w="1185898"/>
                <a:gridCol w="1189906"/>
                <a:gridCol w="1185898"/>
                <a:gridCol w="1041669"/>
              </a:tblGrid>
              <a:tr h="515208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показателя/наименование муниципальной программы </a:t>
                      </a:r>
                      <a:r>
                        <a:rPr lang="ru-RU" sz="10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Ейского</a:t>
                      </a:r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района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22" marR="4122" marT="4122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Решение Совета муниципального образования </a:t>
                      </a:r>
                      <a:r>
                        <a:rPr lang="ru-RU" sz="10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Ейский</a:t>
                      </a:r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район № 495 в редакции от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22" marR="4122" marT="4122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Изменение параметров, утвержденных решением № 495, относительно редакции от 08.12.2017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22" marR="4122" marT="4122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7494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08.12.2017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22" marR="4122" marT="41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27.12.2017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22" marR="4122" marT="41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+/-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22" marR="4122" marT="41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22" marR="4122" marT="4122" marB="0" anchor="ctr"/>
                </a:tc>
              </a:tr>
              <a:tr h="174805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РАСХОДЫ ВСЕГО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22" marR="4122" marT="4122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2 157 485,6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22" marR="4122" marT="41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2 146 485,6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22" marR="4122" marT="41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-11 000,0 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22" marR="4122" marT="41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99,5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22" marR="4122" marT="4122" marB="0" anchor="ctr"/>
                </a:tc>
              </a:tr>
              <a:tr h="174805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Расходы в рамках муниципальных программ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22" marR="4122" marT="4122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2 058 393,1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22" marR="4122" marT="41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2 047 393,1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22" marR="4122" marT="41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-11 000,0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22" marR="4122" marT="41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99,5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22" marR="4122" marT="4122" marB="0" anchor="ctr"/>
                </a:tc>
              </a:tr>
              <a:tr h="174805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Развитие здравоохранения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22" marR="4122" marT="4122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207 261,2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22" marR="4122" marT="41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203 761,2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22" marR="4122" marT="41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-3 500,0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22" marR="4122" marT="41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98,3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22" marR="4122" marT="4122" marB="0" anchor="ctr"/>
                </a:tc>
              </a:tr>
              <a:tr h="174805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Развитие образования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22" marR="4122" marT="4122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1 297 025,5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22" marR="4122" marT="41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1 297 025,5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22" marR="4122" marT="41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22" marR="4122" marT="41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22" marR="4122" marT="4122" marB="0" anchor="ctr"/>
                </a:tc>
              </a:tr>
              <a:tr h="174805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Социальная поддержка граждан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22" marR="4122" marT="4122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59 523,8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22" marR="4122" marT="41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58 523,8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22" marR="4122" marT="41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-1 000,0 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22" marR="4122" marT="41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98,3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22" marR="4122" marT="4122" marB="0" anchor="ctr"/>
                </a:tc>
              </a:tr>
              <a:tr h="174805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Дети Ейского района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22" marR="4122" marT="4122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26 954,9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22" marR="4122" marT="41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26 954,9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22" marR="4122" marT="41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 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22" marR="4122" marT="41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22" marR="4122" marT="4122" marB="0" anchor="ctr"/>
                </a:tc>
              </a:tr>
              <a:tr h="345006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Комплексное и устойчивое развитие Ейского района в сфере строительства и архитектуры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22" marR="4122" marT="4122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6 827,8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22" marR="4122" marT="41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6 827,8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22" marR="4122" marT="41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22" marR="4122" marT="41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 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22" marR="4122" marT="4122" marB="0" anchor="ctr"/>
                </a:tc>
              </a:tr>
              <a:tr h="174805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Инвестиционное развитие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22" marR="4122" marT="4122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2 000,0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22" marR="4122" marT="41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2 000,0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22" marR="4122" marT="41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 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22" marR="4122" marT="41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22" marR="4122" marT="4122" marB="0" anchor="ctr"/>
                </a:tc>
              </a:tr>
              <a:tr h="193358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Поддержка малого и среднего предпринимательства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22" marR="4122" marT="4122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295,0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22" marR="4122" marT="41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295,0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22" marR="4122" marT="41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 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22" marR="4122" marT="41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 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22" marR="4122" marT="4122" marB="0" anchor="ctr"/>
                </a:tc>
              </a:tr>
              <a:tr h="174805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Обеспечение безопасности населения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22" marR="4122" marT="4122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28 766,0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22" marR="4122" marT="41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28 581,7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22" marR="4122" marT="41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-184,3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22" marR="4122" marT="41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99,4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22" marR="4122" marT="4122" marB="0" anchor="ctr"/>
                </a:tc>
              </a:tr>
              <a:tr h="174805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Развитие культуры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22" marR="4122" marT="4122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138 124,2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22" marR="4122" marT="41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135 609,2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22" marR="4122" marT="41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-2 515,0 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22" marR="4122" marT="41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98,2 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22" marR="4122" marT="4122" marB="0" anchor="ctr"/>
                </a:tc>
              </a:tr>
              <a:tr h="188753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Развитие санаторно-курортного и туристского комплекса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22" marR="4122" marT="4122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13 600,0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22" marR="4122" marT="41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13 600,0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22" marR="4122" marT="41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22" marR="4122" marT="41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 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22" marR="4122" marT="4122" marB="0" anchor="ctr"/>
                </a:tc>
              </a:tr>
              <a:tr h="174805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Развитие физической культуры и спорта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22" marR="4122" marT="4122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104 919,7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22" marR="4122" marT="41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101 119,0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22" marR="4122" marT="41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-3 800,7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22" marR="4122" marT="41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96,4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22" marR="4122" marT="4122" marB="0" anchor="ctr"/>
                </a:tc>
              </a:tr>
              <a:tr h="193358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Развитие жилищно-коммунального и дорожного хозяйства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22" marR="4122" marT="4122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37 675,2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22" marR="4122" marT="41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37 675,2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22" marR="4122" marT="41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22" marR="4122" marT="41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 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22" marR="4122" marT="4122" marB="0" anchor="ctr"/>
                </a:tc>
              </a:tr>
              <a:tr h="174805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Развитие топливно-энергетического комплекса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22" marR="4122" marT="4122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11 428,0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22" marR="4122" marT="41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11 428,0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22" marR="4122" marT="41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22" marR="4122" marT="41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 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22" marR="4122" marT="4122" marB="0" anchor="ctr"/>
                </a:tc>
              </a:tr>
              <a:tr h="174805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Информационное общество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22" marR="4122" marT="4122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30 543,9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22" marR="4122" marT="41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30 543,9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22" marR="4122" marT="41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22" marR="4122" marT="41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 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22" marR="4122" marT="4122" marB="0" anchor="ctr"/>
                </a:tc>
              </a:tr>
              <a:tr h="345006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Комплексные меры противодействия незаконному потреблению и обороту наркотических средств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22" marR="4122" marT="4122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150,0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22" marR="4122" marT="41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150,0 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22" marR="4122" marT="41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22" marR="4122" marT="41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 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22" marR="4122" marT="4122" marB="0" anchor="ctr"/>
                </a:tc>
              </a:tr>
              <a:tr h="174805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Поддержка Ейского районного казачьего общества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22" marR="4122" marT="4122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7 775,0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22" marR="4122" marT="41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7 775,0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22" marR="4122" marT="41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22" marR="4122" marT="41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 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22" marR="4122" marT="4122" marB="0" anchor="ctr"/>
                </a:tc>
              </a:tr>
              <a:tr h="345006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Эффективное управление муниципальным имуществом и земельными ресурсами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22" marR="4122" marT="4122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12 861,0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22" marR="4122" marT="41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12 861,0 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22" marR="4122" marT="41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 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22" marR="4122" marT="41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 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22" marR="4122" marT="4122" marB="0" anchor="ctr"/>
                </a:tc>
              </a:tr>
              <a:tr h="345006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Поддержка деятельности социально-ориентированных общественных организаций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22" marR="4122" marT="4122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1 676,3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22" marR="4122" marT="41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1 676,3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22" marR="4122" marT="41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 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22" marR="4122" marT="41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 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22" marR="4122" marT="4122" marB="0" anchor="ctr"/>
                </a:tc>
              </a:tr>
              <a:tr h="345006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Развитие сельского хозяйства и регулирование рынков сельскохозяйственной продукции, сырья и продовольствия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22" marR="4122" marT="4122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14 473,3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22" marR="4122" marT="41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14 473,3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22" marR="4122" marT="41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 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22" marR="4122" marT="41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 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22" marR="4122" marT="4122" marB="0" anchor="ctr"/>
                </a:tc>
              </a:tr>
              <a:tr h="174805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Молодёжь </a:t>
                      </a:r>
                      <a:r>
                        <a:rPr lang="ru-RU" sz="10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Ейского</a:t>
                      </a:r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района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22" marR="4122" marT="4122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5 146,8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22" marR="4122" marT="41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5 146,8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22" marR="4122" marT="41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 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22" marR="4122" marT="41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 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22" marR="4122" marT="4122" marB="0" anchor="ctr"/>
                </a:tc>
              </a:tr>
              <a:tr h="174805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Управление муниципальными финансами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22" marR="4122" marT="4122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51 365,5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22" marR="4122" marT="41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51 365,5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22" marR="4122" marT="41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 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22" marR="4122" marT="41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 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22" marR="4122" marT="4122" marB="0" anchor="ctr"/>
                </a:tc>
              </a:tr>
              <a:tr h="174805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Непрограммные расходы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22" marR="4122" marT="4122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99 092,5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22" marR="4122" marT="41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99 092,5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22" marR="4122" marT="41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 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22" marR="4122" marT="41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 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22" marR="4122" marT="4122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01068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1"/>
            <a:ext cx="871296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Источники финансирования дефицита районного бюджета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40352" y="893511"/>
            <a:ext cx="100752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рублей</a:t>
            </a:r>
            <a:endParaRPr lang="ru-RU" sz="12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AutoShape 2" descr="http://forexaw.com/static/pictures/000/099/000099696_-_Upravlenie_defitsitom_yavlyaetsya_vazhnoy_zadachey_politiki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076" name="Picture 4" descr="C:\Users\budget5\Desktop\i321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167" b="97167" l="6250" r="9937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4653938"/>
            <a:ext cx="6696744" cy="22108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4136857"/>
              </p:ext>
            </p:extLst>
          </p:nvPr>
        </p:nvGraphicFramePr>
        <p:xfrm>
          <a:off x="155575" y="1196751"/>
          <a:ext cx="8880922" cy="3312368"/>
        </p:xfrm>
        <a:graphic>
          <a:graphicData uri="http://schemas.openxmlformats.org/drawingml/2006/table">
            <a:tbl>
              <a:tblPr>
                <a:tableStyleId>{08FB837D-C827-4EFA-A057-4D05807E0F7C}</a:tableStyleId>
              </a:tblPr>
              <a:tblGrid>
                <a:gridCol w="3929807"/>
                <a:gridCol w="1398746"/>
                <a:gridCol w="1398746"/>
                <a:gridCol w="2153623"/>
              </a:tblGrid>
              <a:tr h="1441853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показателя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Решение Совета муниципального образования </a:t>
                      </a:r>
                      <a:r>
                        <a:rPr lang="ru-RU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Ейский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район № 495 в редакции от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Изменение параметров, утвержденных решением № 495, относительно редакции от 08.12.2017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20458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08.12.2017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27.12.2017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+/-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</a:tr>
              <a:tr h="40917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Источники финансирования дефицита бюджета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36393,9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36393,9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</a:tr>
              <a:tr h="233814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Кредиты кредитных организаций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-20000,0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-20000,0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</a:tr>
              <a:tr h="204588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Бюджетные кредиты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15000,0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15000,0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</a:tr>
              <a:tr h="613762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Бюджетные кредиты, предоставленные бюджетам поселений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-25100,0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-25100,0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</a:tr>
              <a:tr h="204588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Иные источники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66493,9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66493,9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05942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597</TotalTime>
  <Words>1850</Words>
  <Application>Microsoft Office PowerPoint</Application>
  <PresentationFormat>Экран (4:3)</PresentationFormat>
  <Paragraphs>673</Paragraphs>
  <Slides>8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Воздушный 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budget5</dc:creator>
  <cp:lastModifiedBy>budget5</cp:lastModifiedBy>
  <cp:revision>56</cp:revision>
  <dcterms:created xsi:type="dcterms:W3CDTF">2017-10-05T13:48:44Z</dcterms:created>
  <dcterms:modified xsi:type="dcterms:W3CDTF">2017-12-27T13:53:21Z</dcterms:modified>
</cp:coreProperties>
</file>