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00FF"/>
    <a:srgbClr val="0099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76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4E4F5-D82F-4B80-ADED-F564225C18C5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D6554-198C-422A-9A6D-E799E5111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29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6554-198C-422A-9A6D-E799E51115F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15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79000"/>
                <a:lumOff val="21000"/>
                <a:alpha val="59000"/>
              </a:srgbClr>
            </a:gs>
            <a:gs pos="50000">
              <a:schemeClr val="accent1">
                <a:tint val="44500"/>
                <a:satMod val="160000"/>
              </a:schemeClr>
            </a:gs>
            <a:gs pos="96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66FF3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5291" y="2924944"/>
            <a:ext cx="80648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БЮДЖЕТ ДЛЯ ГРАЖДАН</a:t>
            </a:r>
            <a:endParaRPr lang="ru-RU" sz="4800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к решению Совета муниципального образования </a:t>
            </a:r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Ейский </a:t>
            </a:r>
            <a:r>
              <a:rPr lang="ru-RU" sz="2600" b="1" i="1" dirty="0">
                <a:solidFill>
                  <a:srgbClr val="FF0000"/>
                </a:solidFill>
              </a:rPr>
              <a:t>район от </a:t>
            </a:r>
            <a:r>
              <a:rPr lang="ru-RU" sz="2600" b="1" i="1" dirty="0" smtClean="0">
                <a:solidFill>
                  <a:srgbClr val="FF0000"/>
                </a:solidFill>
              </a:rPr>
              <a:t>28.0</a:t>
            </a:r>
            <a:r>
              <a:rPr lang="en-US" sz="2600" b="1" i="1" dirty="0" smtClean="0">
                <a:solidFill>
                  <a:srgbClr val="FF0000"/>
                </a:solidFill>
              </a:rPr>
              <a:t>6</a:t>
            </a:r>
            <a:r>
              <a:rPr lang="ru-RU" sz="2600" b="1" i="1" dirty="0" smtClean="0">
                <a:solidFill>
                  <a:srgbClr val="FF0000"/>
                </a:solidFill>
              </a:rPr>
              <a:t>.2017 </a:t>
            </a:r>
            <a:r>
              <a:rPr lang="ru-RU" sz="2600" b="1" i="1" dirty="0">
                <a:solidFill>
                  <a:srgbClr val="FF0000"/>
                </a:solidFill>
              </a:rPr>
              <a:t>г. </a:t>
            </a:r>
            <a:r>
              <a:rPr lang="ru-RU" sz="2600" b="1" i="1" dirty="0" smtClean="0">
                <a:solidFill>
                  <a:srgbClr val="FF0000"/>
                </a:solidFill>
              </a:rPr>
              <a:t>№</a:t>
            </a:r>
            <a:r>
              <a:rPr lang="en-US" sz="2600" b="1" i="1" dirty="0" smtClean="0">
                <a:solidFill>
                  <a:srgbClr val="FF0000"/>
                </a:solidFill>
              </a:rPr>
              <a:t> 556</a:t>
            </a:r>
            <a:r>
              <a:rPr lang="ru-RU" sz="2600" b="1" i="1" dirty="0" smtClean="0">
                <a:solidFill>
                  <a:srgbClr val="FF0000"/>
                </a:solidFill>
              </a:rPr>
              <a:t> </a:t>
            </a:r>
            <a:r>
              <a:rPr lang="ru-RU" sz="2600" b="1" i="1" dirty="0">
                <a:solidFill>
                  <a:srgbClr val="FF0000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ru-RU" sz="2600" b="1" i="1" dirty="0" smtClean="0">
                <a:solidFill>
                  <a:srgbClr val="FF0000"/>
                </a:solidFill>
              </a:rPr>
              <a:t>7 </a:t>
            </a:r>
            <a:r>
              <a:rPr lang="ru-RU" sz="2600" b="1" i="1" dirty="0">
                <a:solidFill>
                  <a:srgbClr val="FF0000"/>
                </a:solidFill>
              </a:rPr>
              <a:t>декабря 2016 г</a:t>
            </a:r>
            <a:r>
              <a:rPr lang="ru-RU" sz="2600" b="1" i="1" dirty="0" smtClean="0">
                <a:solidFill>
                  <a:srgbClr val="FF0000"/>
                </a:solidFill>
              </a:rPr>
              <a:t>.</a:t>
            </a:r>
            <a:r>
              <a:rPr lang="en-US" sz="2600" b="1" i="1" dirty="0" smtClean="0">
                <a:solidFill>
                  <a:srgbClr val="FF0000"/>
                </a:solidFill>
              </a:rPr>
              <a:t>       </a:t>
            </a:r>
            <a:r>
              <a:rPr lang="ru-RU" sz="2600" b="1" i="1" dirty="0" smtClean="0">
                <a:solidFill>
                  <a:srgbClr val="FF0000"/>
                </a:solidFill>
              </a:rPr>
              <a:t> </a:t>
            </a:r>
            <a:r>
              <a:rPr lang="ru-RU" sz="2600" b="1" i="1" dirty="0">
                <a:solidFill>
                  <a:srgbClr val="FF0000"/>
                </a:solidFill>
              </a:rPr>
              <a:t>№ 495 </a:t>
            </a:r>
            <a:r>
              <a:rPr lang="ru-RU" sz="2600" b="1" i="1" dirty="0" smtClean="0">
                <a:solidFill>
                  <a:srgbClr val="FF0000"/>
                </a:solidFill>
              </a:rPr>
              <a:t>«</a:t>
            </a:r>
            <a:r>
              <a:rPr lang="ru-RU" sz="2600" b="1" i="1" dirty="0">
                <a:solidFill>
                  <a:srgbClr val="FF0000"/>
                </a:solidFill>
              </a:rPr>
              <a:t>О районном бюджете на 2017 год </a:t>
            </a:r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и </a:t>
            </a:r>
            <a:r>
              <a:rPr lang="ru-RU" sz="2600" b="1" i="1" dirty="0">
                <a:solidFill>
                  <a:srgbClr val="FF0000"/>
                </a:solidFill>
              </a:rPr>
              <a:t>на плановый период 2018 и 2019 годов»</a:t>
            </a:r>
            <a:endParaRPr lang="ru-RU" sz="2600" i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016224" cy="247389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34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0562" y="3277316"/>
            <a:ext cx="8820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Решением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28 июня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556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в решение Совета муниципального образования Ейский район от 7 декабря 2016 года № 495 «О районном бюджете на 2017 год и на плановый период 2018 и 2019 годов» внесены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изменения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утвержденные параметры районного бюджета:</a:t>
            </a:r>
          </a:p>
          <a:p>
            <a:pPr lvl="0" algn="just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39652,6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в том числе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неналоговых доходов  на 15000 тыс. рублей и на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24652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,6 тыс. рублей за счет безвозмездных поступлений из краевого бюджета;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общую сумму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46976,7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15000,0 тыс. рублей за счет увеличения неналоговых доходов;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24652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,6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увеличения безвозмездных поступлений;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7324,1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уточнения остатков средств районного бюджета, сложившихся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2017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400" b="1" dirty="0"/>
          </a:p>
          <a:p>
            <a:pPr algn="just"/>
            <a:r>
              <a:rPr lang="ru-RU" sz="1400" b="1" dirty="0"/>
              <a:t> </a:t>
            </a:r>
            <a:r>
              <a:rPr lang="en-US" sz="1400" b="1" dirty="0" smtClean="0"/>
              <a:t> </a:t>
            </a:r>
            <a:endParaRPr lang="ru-RU" sz="1400" b="1" dirty="0"/>
          </a:p>
        </p:txBody>
      </p:sp>
      <p:sp>
        <p:nvSpPr>
          <p:cNvPr id="5" name="AutoShape 2" descr="http://www.b17.ru/foto/uploaded/229413046a2bc57bd602d694307226d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43359" y="44919"/>
            <a:ext cx="6049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2360" y="432142"/>
            <a:ext cx="1023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  <a:r>
              <a:rPr lang="ru-RU" sz="1200" b="1" i="1" dirty="0" smtClean="0"/>
              <a:t>с. рублей</a:t>
            </a:r>
            <a:endParaRPr lang="ru-RU" sz="1200" b="1" i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302" l="77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1" y="4623892"/>
            <a:ext cx="233441" cy="24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34" y="5305114"/>
            <a:ext cx="233441" cy="24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31339"/>
              </p:ext>
            </p:extLst>
          </p:nvPr>
        </p:nvGraphicFramePr>
        <p:xfrm>
          <a:off x="157861" y="709142"/>
          <a:ext cx="8820472" cy="252176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33703"/>
                <a:gridCol w="804511"/>
                <a:gridCol w="746213"/>
                <a:gridCol w="781192"/>
                <a:gridCol w="804511"/>
                <a:gridCol w="804511"/>
                <a:gridCol w="769532"/>
                <a:gridCol w="725809"/>
                <a:gridCol w="690830"/>
                <a:gridCol w="559660"/>
              </a:tblGrid>
              <a:tr h="81697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  относительно   параметров,  утвержденных        решением № 495, в редакции от 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</a:t>
                      </a: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1 986 822,5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1 987 843,0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1 992 585,0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1 997 411,3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2 037 063,9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50 241,4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39 652,6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1 286 658,0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1 287 678,5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1 292 420,5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1 297 246,8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1 321 899,4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35 241,4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24 652,6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1 947 822,5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1 981 890,3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1 996 153,7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2 011 267,2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2 058 243,9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110 421,4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105,7 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46 976,7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  <a:tr h="197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(-)/профицит (+)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5 952,7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-3 568,7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-13 855,9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52" marR="8252" marT="825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03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5571" y="653618"/>
            <a:ext cx="958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 smtClean="0"/>
              <a:t>тыс. рублей</a:t>
            </a:r>
            <a:endParaRPr lang="ru-RU" sz="11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366247"/>
              </p:ext>
            </p:extLst>
          </p:nvPr>
        </p:nvGraphicFramePr>
        <p:xfrm>
          <a:off x="107504" y="915234"/>
          <a:ext cx="8928993" cy="560346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334073"/>
                <a:gridCol w="1268117"/>
                <a:gridCol w="1268117"/>
                <a:gridCol w="1059441"/>
                <a:gridCol w="999245"/>
              </a:tblGrid>
              <a:tr h="10736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28.04.2017 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5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ctr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13 350,0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412 065,7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412 065,7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19 010,0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10 315,0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21 256,7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21 256,7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91 994,0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91 994,0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4814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18 150,2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  <a:tr h="240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16" marR="9016" marT="901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6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867847" y="523219"/>
            <a:ext cx="1152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рублей</a:t>
            </a:r>
            <a:endParaRPr kumimoji="0" lang="ru-RU" alt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301" y="0"/>
            <a:ext cx="4737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813730"/>
              </p:ext>
            </p:extLst>
          </p:nvPr>
        </p:nvGraphicFramePr>
        <p:xfrm>
          <a:off x="165321" y="830993"/>
          <a:ext cx="8854654" cy="453955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676673"/>
                <a:gridCol w="1455350"/>
                <a:gridCol w="1501309"/>
                <a:gridCol w="1240878"/>
                <a:gridCol w="980444"/>
              </a:tblGrid>
              <a:tr h="15640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параметров, утвержденных решением № 495, относительно редакции от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1 297 246,8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1 321 899,4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24652,6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53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1 296 937,3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1 321 589,9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24652,6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36 103,5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55 434,7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19331,2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1 172 922,2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1 178 243,6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5321,4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319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539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1 493,0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1 493,0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6759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-1 183,5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-1 183,5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8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4585" y="668700"/>
            <a:ext cx="8779903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субсидий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дополнительную помощь местным бюджетам для решения социально-значимых вопросов – 2700,0 тыс. рублей;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 расходных обязательств в части обеспечения дополнительным профессиональным образованием работников медицинских организаций, подведомственных органам местного самоуправления в Краснодарском крае  –1631,2 тыс. рублей;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расходных обязательств муниципальных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образований,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возникающих при выполнении полномочий органов местного самоуправления в Краснодарском крае по подготовке на основе соответствующих документов территориального планирования муниципальных образований документации по планировке территорий курортов местного значения – 15000,0 тыс. рублей</a:t>
            </a:r>
          </a:p>
          <a:p>
            <a:pPr lvl="0" algn="just"/>
            <a:endParaRPr lang="ru-RU" sz="1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объема субвенций: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 государственных  полномочий по материально-техническому обеспечению пунктов проведения экзаменов для государственной итоговой аттестации по образовательным программам основного и среднего общего образования  и выплате педагогическим работникам, участвующим в проведении ЕГЭ, компенсации за работу по подготовке и проведению ЕГЭ – 62,6 тыс. рублей;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отдельных государственных полномочий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организаций, проживающим и работающим в сельских населенных пунктах – 5888,8 тыс. рублей</a:t>
            </a:r>
            <a:endParaRPr lang="ru-RU" sz="1300" b="1" i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135" y="6306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из краевого бюджета обусловлено: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9620" y="4858098"/>
            <a:ext cx="8779903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уменьшением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субвенций: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государственных полномочий по предупреждению и ликвидации болезней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животных, их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лечению, защите населения от болезней, общих для человека и животных, в части регулирования численности безнадзорных животных на территории муниципальных образований Краснодарского края  – 330,0 тыс. рублей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осуществление отдельных государственных полномочий по обеспечению льготным питанием учащихся из многодетных семей в муниципальных общеобразовательных организациях – 300,0 тыс. рублей.</a:t>
            </a:r>
          </a:p>
          <a:p>
            <a:endParaRPr lang="ru-RU" sz="1300" b="1" i="1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91" y="836712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06" y="3068960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53" y="5026828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7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116632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классификации расходов бюджетов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72874" y="686018"/>
            <a:ext cx="1232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555924"/>
              </p:ext>
            </p:extLst>
          </p:nvPr>
        </p:nvGraphicFramePr>
        <p:xfrm>
          <a:off x="107502" y="908721"/>
          <a:ext cx="8904819" cy="588099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680522"/>
                <a:gridCol w="938898"/>
                <a:gridCol w="1116275"/>
                <a:gridCol w="1116275"/>
                <a:gridCol w="1052849"/>
              </a:tblGrid>
              <a:tr h="5698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28.04.2017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28.04.2017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28.06.2017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42" marR="4642" marT="4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42" marR="4642" marT="4642" marB="0" anchor="ctr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2 011 267,2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2 058 243,9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46 976,7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176 587,2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177 944,5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1 357,3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335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44734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45389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50 113,5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335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29 553,2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29 553,2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2236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84 987,1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86 894,2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1 907,1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3041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27 770,0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335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26 620,0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3041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29 105,2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43 775,2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14 670,0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14 277,6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2236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25 872,8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75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42 925,0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50 120,0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7 195,0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154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14 459,5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21 440,5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6 981,0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  <a:tr h="2236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9 422,2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9 636,2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2" marR="4642" marT="464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7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4347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6167" y="603733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561418"/>
              </p:ext>
            </p:extLst>
          </p:nvPr>
        </p:nvGraphicFramePr>
        <p:xfrm>
          <a:off x="107504" y="825679"/>
          <a:ext cx="8856985" cy="590240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542041"/>
                <a:gridCol w="1047194"/>
                <a:gridCol w="1110278"/>
                <a:gridCol w="1110278"/>
                <a:gridCol w="1047194"/>
              </a:tblGrid>
              <a:tr h="4862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раздела/подраздела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Изменение параметров, утвержденных решением № 495, относительно редакции от 28.04.2017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28.04.2017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28.06.2017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44" marR="4544" marT="4544" marB="0" anchor="ctr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1 280 847,0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1 303 576,1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22 729,1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536 938,6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549 638,7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12 700,1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555 908,9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561 322,1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5 413,2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130 490,6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130 811,8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19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1 631,2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5 165,8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6 074,3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52 243,1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53 998,0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1 754,9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72 203,7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72 203,7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55 440,0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55 440,0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19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156 616,1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159 116,1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60 180,1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3 532,0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92 457,2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92 035,2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-422,0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-610,0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81 945,6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69 759,4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69 759,4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108 021,2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108 317,2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101 471,8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101 767,8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19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9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20448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-1 300,7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19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-1 300,7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322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9 596,2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28628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  <a:tr h="190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4" marR="4544" marT="45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8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79736" y="507174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691252"/>
              </p:ext>
            </p:extLst>
          </p:nvPr>
        </p:nvGraphicFramePr>
        <p:xfrm>
          <a:off x="138809" y="723274"/>
          <a:ext cx="8900526" cy="601810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75315"/>
                <a:gridCol w="1199161"/>
                <a:gridCol w="1203213"/>
                <a:gridCol w="1069522"/>
                <a:gridCol w="1053315"/>
              </a:tblGrid>
              <a:tr h="8144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показателя/наименование муниципальной программы Ейского района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8" marR="4968" marT="496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Решение Совета муниципального образования Ейский район № 495 в редакции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от</a:t>
                      </a:r>
                      <a:endParaRPr lang="en-US" sz="1000" b="1" u="none" strike="noStrike" dirty="0" smtClean="0">
                        <a:effectLst/>
                      </a:endParaRP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8" marR="4968" marT="496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Изменение параметров, утвержденных решением № 495, относительно редакции от </a:t>
                      </a:r>
                      <a:r>
                        <a:rPr lang="en-US" sz="1000" b="1" u="none" strike="noStrike" dirty="0" smtClean="0">
                          <a:effectLst/>
                        </a:rPr>
                        <a:t>28</a:t>
                      </a:r>
                      <a:r>
                        <a:rPr lang="ru-RU" sz="1000" b="1" u="none" strike="noStrike" dirty="0" smtClean="0">
                          <a:effectLst/>
                        </a:rPr>
                        <a:t>.0</a:t>
                      </a:r>
                      <a:r>
                        <a:rPr lang="en-US" sz="1000" b="1" u="none" strike="noStrike" dirty="0" smtClean="0">
                          <a:effectLst/>
                        </a:rPr>
                        <a:t>4</a:t>
                      </a:r>
                      <a:r>
                        <a:rPr lang="ru-RU" sz="1000" b="1" u="none" strike="noStrike" dirty="0" smtClean="0">
                          <a:effectLst/>
                        </a:rPr>
                        <a:t>.2017</a:t>
                      </a:r>
                      <a:endParaRPr lang="en-US" sz="1000" b="1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0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68" marR="4968" marT="496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7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28.04.2017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28.06.2017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РАСХОДЫ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2 011 267,2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2 058 243,9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46 976,7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102,3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Расходы в рамках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1 914 282,8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1 959 902,2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45 619,4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102,4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Развитие здравоохранения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156 716,1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160 847,3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4 131,2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Развитие образования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1 226 444,3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1 246 633,7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20 189,4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Социальная поддержка граждан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67 123,1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67 123,1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Дети Ейского района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25 954,4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26 862,9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908,5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29659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Комплексное и устойчивое развитие Ейского 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</a:rPr>
                        <a:t>района </a:t>
                      </a:r>
                      <a:r>
                        <a:rPr lang="ru-RU" sz="900" u="none" strike="noStrike" dirty="0">
                          <a:effectLst/>
                        </a:rPr>
                        <a:t>в сфере строительства и архитектуры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6 827,8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Инвестиционное развитие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9593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Поддержка малого и среднего предпринимательства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Обеспечение безопасности населения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28 620,0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28 650,0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Развитие культуры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132 666,5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132 666,5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20105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16 450,0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15 000,0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1 134,5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Развитие физической культуры и спорта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108 021,2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108 317,2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296,0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28204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22 742,2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27 632,2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4 890,0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121,5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Развитие топливно-энергетического комплекса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4 979,5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7 284,5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2 305,0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146,3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Информационное общество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30 543,9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29659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Поддержка Ейского районного казачьего общества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7 775,0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9838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13 331,0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13 331,0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22941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1 337,2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1 337,2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35870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14 277,6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13 947,6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-330,0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97,7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Молодёжь Ейского района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5 146,8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30381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Укрепление правопорядка, профилактика правонарушений, усиление борьбы с преступностью и противодействию коррупции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Управление муниципальными финансами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57 781,2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55 980,5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-1 800,7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96,9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  <a:tr h="1671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</a:rPr>
                        <a:t>Непрограммные расходы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96 984,4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98 341,7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1 357,3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101,4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68" marR="4968" marT="496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1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6064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1544" y="927220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тыс. рублей</a:t>
            </a:r>
            <a:endParaRPr lang="ru-RU" sz="1400" b="1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561609"/>
              </p:ext>
            </p:extLst>
          </p:nvPr>
        </p:nvGraphicFramePr>
        <p:xfrm>
          <a:off x="179513" y="1196752"/>
          <a:ext cx="8780360" cy="399263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71187"/>
                <a:gridCol w="1358645"/>
                <a:gridCol w="1358645"/>
                <a:gridCol w="2091883"/>
              </a:tblGrid>
              <a:tr h="1512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495 в редакции 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28.04.2017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1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426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13855,9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21180,0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1005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71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81390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7130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58955,9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66280,0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8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785</TotalTime>
  <Words>2021</Words>
  <Application>Microsoft Office PowerPoint</Application>
  <PresentationFormat>Экран (4:3)</PresentationFormat>
  <Paragraphs>660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61</cp:revision>
  <dcterms:created xsi:type="dcterms:W3CDTF">2017-05-04T11:18:57Z</dcterms:created>
  <dcterms:modified xsi:type="dcterms:W3CDTF">2017-07-03T13:38:35Z</dcterms:modified>
</cp:coreProperties>
</file>