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9" r:id="rId4"/>
    <p:sldId id="266" r:id="rId5"/>
    <p:sldId id="264" r:id="rId6"/>
    <p:sldId id="265" r:id="rId7"/>
    <p:sldId id="262" r:id="rId8"/>
    <p:sldId id="263" r:id="rId9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FF6699"/>
    <a:srgbClr val="00FFFF"/>
    <a:srgbClr val="66FF33"/>
    <a:srgbClr val="FF00FF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652" y="-1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67546"/>
            <a:ext cx="6217369" cy="457936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313" y="5220072"/>
            <a:ext cx="6318702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490" y="6012160"/>
            <a:ext cx="6217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FF"/>
                </a:solidFill>
              </a:rPr>
              <a:t>к решению Совета муниципального </a:t>
            </a:r>
            <a:r>
              <a:rPr lang="ru-RU" sz="2000" b="1" i="1" dirty="0" smtClean="0">
                <a:solidFill>
                  <a:srgbClr val="0000FF"/>
                </a:solidFill>
              </a:rPr>
              <a:t>образования </a:t>
            </a:r>
            <a:r>
              <a:rPr lang="ru-RU" sz="2000" b="1" i="1" dirty="0">
                <a:solidFill>
                  <a:srgbClr val="0000FF"/>
                </a:solidFill>
              </a:rPr>
              <a:t>Ейский район </a:t>
            </a:r>
            <a:r>
              <a:rPr lang="ru-RU" sz="2000" b="1" i="1" dirty="0" smtClean="0">
                <a:solidFill>
                  <a:srgbClr val="0000FF"/>
                </a:solidFill>
              </a:rPr>
              <a:t>от </a:t>
            </a:r>
            <a:r>
              <a:rPr lang="en-US" sz="2000" b="1" i="1" dirty="0" smtClean="0">
                <a:solidFill>
                  <a:srgbClr val="0000FF"/>
                </a:solidFill>
              </a:rPr>
              <a:t>27</a:t>
            </a:r>
            <a:r>
              <a:rPr lang="ru-RU" sz="2000" b="1" i="1" dirty="0" smtClean="0">
                <a:solidFill>
                  <a:srgbClr val="0000FF"/>
                </a:solidFill>
              </a:rPr>
              <a:t>.</a:t>
            </a:r>
            <a:r>
              <a:rPr lang="en-US" sz="2000" b="1" i="1" dirty="0" smtClean="0">
                <a:solidFill>
                  <a:srgbClr val="0000FF"/>
                </a:solidFill>
              </a:rPr>
              <a:t>06</a:t>
            </a:r>
            <a:r>
              <a:rPr lang="ru-RU" sz="2000" b="1" i="1" dirty="0" smtClean="0">
                <a:solidFill>
                  <a:srgbClr val="0000FF"/>
                </a:solidFill>
              </a:rPr>
              <a:t>.201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</a:rPr>
              <a:t>№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</a:rPr>
              <a:t>96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«О внесении изменений в решение Совета муниципального образования Ейский район от  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декабря </a:t>
            </a:r>
            <a:r>
              <a:rPr lang="ru-RU" sz="2000" b="1" i="1" dirty="0" smtClean="0">
                <a:solidFill>
                  <a:srgbClr val="0000FF"/>
                </a:solidFill>
              </a:rPr>
              <a:t>201</a:t>
            </a:r>
            <a:r>
              <a:rPr lang="en-US" sz="2000" b="1" i="1" dirty="0" smtClean="0">
                <a:solidFill>
                  <a:srgbClr val="0000FF"/>
                </a:solidFill>
              </a:rPr>
              <a:t>7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 </a:t>
            </a:r>
            <a:endParaRPr lang="en-US" sz="2000" b="1" i="1" dirty="0" smtClean="0">
              <a:solidFill>
                <a:srgbClr val="0000FF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№ </a:t>
            </a:r>
            <a:r>
              <a:rPr lang="ru-RU" sz="2000" b="1" i="1" dirty="0" smtClean="0">
                <a:solidFill>
                  <a:srgbClr val="0000FF"/>
                </a:solidFill>
              </a:rPr>
              <a:t>46 </a:t>
            </a:r>
            <a:r>
              <a:rPr lang="ru-RU" sz="2000" b="1" i="1" dirty="0">
                <a:solidFill>
                  <a:srgbClr val="0000FF"/>
                </a:solidFill>
              </a:rPr>
              <a:t>«О районном бюджете на </a:t>
            </a:r>
            <a:r>
              <a:rPr lang="ru-RU" sz="2000" b="1" i="1" dirty="0" smtClean="0">
                <a:solidFill>
                  <a:srgbClr val="0000FF"/>
                </a:solidFill>
              </a:rPr>
              <a:t>2018 </a:t>
            </a:r>
            <a:r>
              <a:rPr lang="ru-RU" sz="2000" b="1" i="1" dirty="0">
                <a:solidFill>
                  <a:srgbClr val="0000FF"/>
                </a:solidFill>
              </a:rPr>
              <a:t>год и на плановый </a:t>
            </a:r>
            <a:r>
              <a:rPr lang="ru-RU" sz="2000" b="1" i="1" dirty="0" smtClean="0">
                <a:solidFill>
                  <a:srgbClr val="0000FF"/>
                </a:solidFill>
              </a:rPr>
              <a:t>период 2019 </a:t>
            </a:r>
            <a:r>
              <a:rPr lang="ru-RU" sz="2000" b="1" i="1" dirty="0">
                <a:solidFill>
                  <a:srgbClr val="0000FF"/>
                </a:solidFill>
              </a:rPr>
              <a:t>и </a:t>
            </a:r>
            <a:r>
              <a:rPr lang="en-US" sz="2000" b="1" i="1" dirty="0">
                <a:solidFill>
                  <a:srgbClr val="0000FF"/>
                </a:solidFill>
              </a:rPr>
              <a:t>2</a:t>
            </a:r>
            <a:r>
              <a:rPr lang="ru-RU" sz="2000" b="1" i="1" dirty="0" smtClean="0">
                <a:solidFill>
                  <a:srgbClr val="0000FF"/>
                </a:solidFill>
              </a:rPr>
              <a:t>020 </a:t>
            </a:r>
            <a:r>
              <a:rPr lang="ru-RU" sz="2000" b="1" i="1" dirty="0">
                <a:solidFill>
                  <a:srgbClr val="0000FF"/>
                </a:solidFill>
              </a:rPr>
              <a:t>годов»</a:t>
            </a:r>
            <a:endParaRPr lang="ru-RU" sz="20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5203" y="21727"/>
            <a:ext cx="608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4260" y="34489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048" y="5076056"/>
            <a:ext cx="65887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Ейский район от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июня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года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96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Ейский район от 8 декабря 2017 года  № 46 «О районном бюджете на 2018 год и на плановый период 2019 и 2020 годов» внесены следующие изменения в утвержденные параметры районного бюджета: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часть  районного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 2018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увеличена  за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 межбюджетных трансфертов из федерального и краевого бюджетов на 52546,3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районного бюджета в 2018 году увеличена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общую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57906,3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числе: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52546,3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безвозмездных поступлений;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5360,0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остатков средств районного бюджета, сложившихся на 1 января 2018 года. 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547718"/>
              </p:ext>
            </p:extLst>
          </p:nvPr>
        </p:nvGraphicFramePr>
        <p:xfrm>
          <a:off x="93050" y="621894"/>
          <a:ext cx="6588730" cy="445416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463742"/>
                <a:gridCol w="720080"/>
                <a:gridCol w="648072"/>
                <a:gridCol w="648072"/>
                <a:gridCol w="720080"/>
                <a:gridCol w="720080"/>
                <a:gridCol w="648072"/>
                <a:gridCol w="576064"/>
                <a:gridCol w="444468"/>
              </a:tblGrid>
              <a:tr h="183086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редакции от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 на 2018 год, утвержденных решением № 46, относительно редакции от 13.04.2018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4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13.04.2018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27.06.2018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2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3623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2069832,5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2122378,8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52546,3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3637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3637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1297160,6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1349706,9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52546,3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3623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2098203,4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2156109,7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57906,3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3637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(-)/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-28370,9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-33730,9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658" y="28489"/>
            <a:ext cx="6519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на 2018 год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00590" y="474767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7846" y="4882376"/>
            <a:ext cx="6642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 обусловлено:</a:t>
            </a:r>
            <a:endParaRPr lang="ru-RU" altLang="ru-RU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68760" y="5192782"/>
            <a:ext cx="3851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за счет: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482899"/>
              </p:ext>
            </p:extLst>
          </p:nvPr>
        </p:nvGraphicFramePr>
        <p:xfrm>
          <a:off x="90357" y="751766"/>
          <a:ext cx="6651010" cy="4149842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784143"/>
                <a:gridCol w="1102057"/>
                <a:gridCol w="1082723"/>
                <a:gridCol w="939648"/>
                <a:gridCol w="742439"/>
              </a:tblGrid>
              <a:tr h="12224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3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13.04.2018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8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13.04.2018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27.06.2018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758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1 297 160,6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1 349 706,9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52 546,3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104,1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351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1 297 505,0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1 350 051,3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52 546,3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104,0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758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114 903,1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140 677,7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25 774,6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122,4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758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72 219,2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82 808,7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10 589,5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114,7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758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1 110 382,7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1 126 564,9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16 182,2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101,5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758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351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2 131,5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2 131,5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8791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-2 475,9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-2 475,9 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2938" y="6837056"/>
            <a:ext cx="67649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капитальный ремонт зданий и сооружений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с приобретением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мебели и оборудования для создания новых мест в общеобразовательных организациях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3047,0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приобретение автобусов и микроавтобусов для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 – 2760,0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проведение капитального ремонта спортивных залов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общеобразовательных организаций, помещений при них, других помещений физкультурно-спортивного назначения, физкультурно-оздоровительных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комплексов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- 1472,7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38" y="5640220"/>
            <a:ext cx="67649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Дотации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мер по обеспечению сбалансированности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-  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25774,6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поддержку отрасли культуры – 59,8 тыс. рублей;</a:t>
            </a:r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дополнительную помощь для решения социально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значимых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вопросов – 3250,0 тыс. рублей</a:t>
            </a:r>
            <a:r>
              <a:rPr lang="ru-RU" dirty="0" smtClean="0"/>
              <a:t>;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4095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40768" y="4924207"/>
            <a:ext cx="35836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 за счет: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8640" y="107504"/>
            <a:ext cx="655272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предоставлению социальной поддержки отдельным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муниципальных физкультурно-спортивных организаций, осуществляющих подготовку спортивного резерва, и муниципальных образовательных организаций дополнительного образования детей Краснодарского края отраслей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спорт» - 140,6 тыс. рублей;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Субвенции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финансовому обеспечению государственных гарантий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на получение общедоступного и бесплатного образования в муниципальных дошкольных и общеобразовательных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 – 12803,3 тыс. рублей;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предоставлению мер социальной поддержки в виде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на оплату жилых помещений, отопления и освещения педагогическим работникам муниципальных образовательных организаций, проживающим и работающим в сельских населённых пунктах, рабочих поселках (поселках городского типа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3265,9 тыс. рублей;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предупреждению и ликвидации болезней животных, их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лечению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отлову и содержанию безнадзорных животных, защите населения от болезней, общих для человека и животных, в части регулирования численности безнадзорных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 – 290,4 тыс. рублей;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составление (изменение) списков кандидатов в присяжные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заседатели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федеральных судов общей юрисдикции в Российской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– 1,9 тыс. рублей.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640" y="5508104"/>
            <a:ext cx="6480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обеспечению льготным питанием учащихся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многодетных семей в муниципальных общеобразовательных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 – 319,9 тыс. рублей.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61" b="89972" l="462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792" y="6012160"/>
            <a:ext cx="4968552" cy="407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58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722"/>
            <a:ext cx="685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9210" y="967829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740630"/>
              </p:ext>
            </p:extLst>
          </p:nvPr>
        </p:nvGraphicFramePr>
        <p:xfrm>
          <a:off x="85725" y="1259632"/>
          <a:ext cx="6686550" cy="7860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Лист" r:id="rId3" imgW="6686601" imgH="9096300" progId="Excel.Sheet.12">
                  <p:embed/>
                </p:oleObj>
              </mc:Choice>
              <mc:Fallback>
                <p:oleObj name="Лист" r:id="rId3" imgW="6686601" imgH="9096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725" y="1259632"/>
                        <a:ext cx="6686550" cy="7860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09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672" y="-108520"/>
            <a:ext cx="61206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9240" y="763628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246223"/>
              </p:ext>
            </p:extLst>
          </p:nvPr>
        </p:nvGraphicFramePr>
        <p:xfrm>
          <a:off x="85725" y="1071405"/>
          <a:ext cx="6686550" cy="8048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Лист" r:id="rId3" imgW="6686601" imgH="9096300" progId="Excel.Sheet.12">
                  <p:embed/>
                </p:oleObj>
              </mc:Choice>
              <mc:Fallback>
                <p:oleObj name="Лист" r:id="rId3" imgW="6686601" imgH="9096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725" y="1071405"/>
                        <a:ext cx="6686550" cy="8048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13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0640" y="902227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25680" y="-22860"/>
            <a:ext cx="702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на 2018 год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1210004"/>
            <a:ext cx="6689377" cy="782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9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30" y="179512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 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6761" y="1195746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21" y="6012160"/>
            <a:ext cx="554461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721763"/>
              </p:ext>
            </p:extLst>
          </p:nvPr>
        </p:nvGraphicFramePr>
        <p:xfrm>
          <a:off x="116632" y="1585230"/>
          <a:ext cx="6624736" cy="421090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014338"/>
                <a:gridCol w="1055872"/>
                <a:gridCol w="1055872"/>
                <a:gridCol w="1498654"/>
              </a:tblGrid>
              <a:tr h="18329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</a:t>
                      </a:r>
                      <a:endParaRPr lang="ru-RU" sz="16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редакции от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13.04.2018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600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13.04.2018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27.06.2018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5201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28 370,9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33 730,9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5 360,0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97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-38 720,0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-41 720,0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-3 000,0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600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28 720,0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26 534,0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-2 186,0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7802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бюджетам поселений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600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38 370,9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48 916,9 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10 546,0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25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3357</TotalTime>
  <Words>896</Words>
  <Application>Microsoft Office PowerPoint</Application>
  <PresentationFormat>Экран (4:3)</PresentationFormat>
  <Paragraphs>184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Воздушный поток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budget1</cp:lastModifiedBy>
  <cp:revision>227</cp:revision>
  <cp:lastPrinted>2017-12-07T06:41:13Z</cp:lastPrinted>
  <dcterms:created xsi:type="dcterms:W3CDTF">2017-10-18T12:58:58Z</dcterms:created>
  <dcterms:modified xsi:type="dcterms:W3CDTF">2018-07-03T11:40:49Z</dcterms:modified>
</cp:coreProperties>
</file>