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56" r:id="rId2"/>
    <p:sldId id="257" r:id="rId3"/>
    <p:sldId id="262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0000FF"/>
    <a:srgbClr val="66FFFF"/>
    <a:srgbClr val="FF6699"/>
    <a:srgbClr val="00FFFF"/>
    <a:srgbClr val="66FF33"/>
    <a:srgbClr val="FF00FF"/>
    <a:srgbClr val="000000"/>
    <a:srgbClr val="009900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6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DA04BA-4B4C-4A38-A202-6C38B56C6DAF}" type="datetimeFigureOut">
              <a:rPr lang="ru-RU" smtClean="0"/>
              <a:t>12.07.2018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7CDEEC-506F-4D95-889B-D79D5330C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560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6"/>
            <a:ext cx="5637011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2" y="3132291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7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2"/>
            <a:ext cx="5970495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12.07.2018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3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12.07.2018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12.07.2018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12.07.2018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6" y="2209801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731521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6" y="3497803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12.07.2018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7"/>
            <a:ext cx="369411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12.07.2018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9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9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4" y="731520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0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1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12.07.2018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1" y="6172201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1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&amp;Fcy;&amp;ocy;&amp;ncy; &amp;dcy;&amp;lcy;&amp;yacy; &amp;pcy;&amp;rcy;&amp;iecy;&amp;zcy;&amp;iecy;&amp;ncy;&amp;tcy;&amp;acy;&amp;tscy;&amp;icy;&amp;jcy; - &amp;scy;&amp;vcy;&amp;iecy;&amp;tcy;&amp;lcy;&amp;ycy;&amp;jcy; &amp;fcy;&amp;ocy;&amp;ncy;, &amp;acy;&amp;bcy;&amp;scy;&amp;tcy;&amp;rcy;&amp;acy;&amp;kcy;&amp;tscy;&amp;icy;&amp;yacy;"/>
          <p:cNvSpPr>
            <a:spLocks noChangeAspect="1" noChangeArrowheads="1"/>
          </p:cNvSpPr>
          <p:nvPr/>
        </p:nvSpPr>
        <p:spPr bwMode="auto">
          <a:xfrm>
            <a:off x="207433" y="-108346"/>
            <a:ext cx="4064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36" y="350660"/>
            <a:ext cx="8289825" cy="34345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1084" y="3915055"/>
            <a:ext cx="8424936" cy="6463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 ДЛЯ ГРАЖДАН</a:t>
            </a:r>
            <a:endParaRPr lang="ru-RU" sz="3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00FF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5320" y="4509120"/>
            <a:ext cx="828982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0000FF"/>
                </a:solidFill>
              </a:rPr>
              <a:t>к решению Совета муниципального </a:t>
            </a:r>
            <a:r>
              <a:rPr lang="ru-RU" sz="2000" b="1" i="1" dirty="0" smtClean="0">
                <a:solidFill>
                  <a:srgbClr val="0000FF"/>
                </a:solidFill>
              </a:rPr>
              <a:t>образования </a:t>
            </a:r>
            <a:r>
              <a:rPr lang="ru-RU" sz="2000" b="1" i="1" dirty="0">
                <a:solidFill>
                  <a:srgbClr val="0000FF"/>
                </a:solidFill>
              </a:rPr>
              <a:t>Ейский район </a:t>
            </a:r>
            <a:r>
              <a:rPr lang="ru-RU" sz="2000" b="1" i="1" dirty="0" smtClean="0">
                <a:solidFill>
                  <a:srgbClr val="0000FF"/>
                </a:solidFill>
              </a:rPr>
              <a:t>от </a:t>
            </a:r>
            <a:r>
              <a:rPr lang="en-US" sz="2000" b="1" i="1" dirty="0" smtClean="0">
                <a:solidFill>
                  <a:srgbClr val="0000FF"/>
                </a:solidFill>
              </a:rPr>
              <a:t>11</a:t>
            </a:r>
            <a:r>
              <a:rPr lang="ru-RU" sz="2000" b="1" i="1" dirty="0" smtClean="0">
                <a:solidFill>
                  <a:srgbClr val="0000FF"/>
                </a:solidFill>
              </a:rPr>
              <a:t>.</a:t>
            </a:r>
            <a:r>
              <a:rPr lang="en-US" sz="2000" b="1" i="1" dirty="0" smtClean="0">
                <a:solidFill>
                  <a:srgbClr val="0000FF"/>
                </a:solidFill>
              </a:rPr>
              <a:t>07</a:t>
            </a:r>
            <a:r>
              <a:rPr lang="ru-RU" sz="2000" b="1" i="1" dirty="0" smtClean="0">
                <a:solidFill>
                  <a:srgbClr val="0000FF"/>
                </a:solidFill>
              </a:rPr>
              <a:t>.201</a:t>
            </a:r>
            <a:r>
              <a:rPr lang="en-US" sz="2000" b="1" i="1" dirty="0" smtClean="0">
                <a:solidFill>
                  <a:srgbClr val="0000FF"/>
                </a:solidFill>
              </a:rPr>
              <a:t>8</a:t>
            </a:r>
            <a:r>
              <a:rPr lang="ru-RU" sz="2000" b="1" i="1" dirty="0" smtClean="0">
                <a:solidFill>
                  <a:srgbClr val="0000FF"/>
                </a:solidFill>
              </a:rPr>
              <a:t> года</a:t>
            </a:r>
            <a:r>
              <a:rPr lang="en-US" sz="2000" b="1" i="1" dirty="0" smtClean="0">
                <a:solidFill>
                  <a:srgbClr val="0000FF"/>
                </a:solidFill>
              </a:rPr>
              <a:t> </a:t>
            </a:r>
            <a:r>
              <a:rPr lang="ru-RU" sz="2000" b="1" i="1" dirty="0" smtClean="0">
                <a:solidFill>
                  <a:srgbClr val="0000FF"/>
                </a:solidFill>
              </a:rPr>
              <a:t>№</a:t>
            </a:r>
            <a:r>
              <a:rPr lang="en-US" sz="2000" b="1" i="1" dirty="0" smtClean="0">
                <a:solidFill>
                  <a:srgbClr val="0000FF"/>
                </a:solidFill>
              </a:rPr>
              <a:t> 105</a:t>
            </a:r>
            <a:r>
              <a:rPr lang="ru-RU" sz="2000" b="1" i="1" dirty="0" smtClean="0">
                <a:solidFill>
                  <a:srgbClr val="0000FF"/>
                </a:solidFill>
              </a:rPr>
              <a:t> </a:t>
            </a:r>
            <a:r>
              <a:rPr lang="ru-RU" sz="2000" b="1" i="1" dirty="0">
                <a:solidFill>
                  <a:srgbClr val="0000FF"/>
                </a:solidFill>
              </a:rPr>
              <a:t>«О внесении изменений в решение Совета муниципального образования </a:t>
            </a:r>
            <a:r>
              <a:rPr lang="ru-RU" sz="2000" b="1" i="1" dirty="0" err="1">
                <a:solidFill>
                  <a:srgbClr val="0000FF"/>
                </a:solidFill>
              </a:rPr>
              <a:t>Ейский</a:t>
            </a:r>
            <a:r>
              <a:rPr lang="ru-RU" sz="2000" b="1" i="1" dirty="0">
                <a:solidFill>
                  <a:srgbClr val="0000FF"/>
                </a:solidFill>
              </a:rPr>
              <a:t> </a:t>
            </a:r>
            <a:r>
              <a:rPr lang="ru-RU" sz="2000" b="1" i="1" dirty="0" smtClean="0">
                <a:solidFill>
                  <a:srgbClr val="0000FF"/>
                </a:solidFill>
              </a:rPr>
              <a:t>район</a:t>
            </a:r>
            <a:endParaRPr lang="en-US" sz="2000" b="1" i="1" dirty="0" smtClean="0">
              <a:solidFill>
                <a:srgbClr val="0000FF"/>
              </a:solidFill>
            </a:endParaRPr>
          </a:p>
          <a:p>
            <a:pPr algn="ctr"/>
            <a:r>
              <a:rPr lang="ru-RU" sz="2000" b="1" i="1" dirty="0" smtClean="0">
                <a:solidFill>
                  <a:srgbClr val="0000FF"/>
                </a:solidFill>
              </a:rPr>
              <a:t> </a:t>
            </a:r>
            <a:r>
              <a:rPr lang="ru-RU" sz="2000" b="1" i="1" dirty="0">
                <a:solidFill>
                  <a:srgbClr val="0000FF"/>
                </a:solidFill>
              </a:rPr>
              <a:t>от  </a:t>
            </a:r>
            <a:r>
              <a:rPr lang="en-US" sz="2000" b="1" i="1" dirty="0" smtClean="0">
                <a:solidFill>
                  <a:srgbClr val="0000FF"/>
                </a:solidFill>
              </a:rPr>
              <a:t>8</a:t>
            </a:r>
            <a:r>
              <a:rPr lang="ru-RU" sz="2000" b="1" i="1" dirty="0" smtClean="0">
                <a:solidFill>
                  <a:srgbClr val="0000FF"/>
                </a:solidFill>
              </a:rPr>
              <a:t> </a:t>
            </a:r>
            <a:r>
              <a:rPr lang="ru-RU" sz="2000" b="1" i="1" dirty="0">
                <a:solidFill>
                  <a:srgbClr val="0000FF"/>
                </a:solidFill>
              </a:rPr>
              <a:t>декабря </a:t>
            </a:r>
            <a:r>
              <a:rPr lang="ru-RU" sz="2000" b="1" i="1" dirty="0" smtClean="0">
                <a:solidFill>
                  <a:srgbClr val="0000FF"/>
                </a:solidFill>
              </a:rPr>
              <a:t>201</a:t>
            </a:r>
            <a:r>
              <a:rPr lang="en-US" sz="2000" b="1" i="1" dirty="0" smtClean="0">
                <a:solidFill>
                  <a:srgbClr val="0000FF"/>
                </a:solidFill>
              </a:rPr>
              <a:t>7</a:t>
            </a:r>
            <a:r>
              <a:rPr lang="ru-RU" sz="2000" b="1" i="1" dirty="0" smtClean="0">
                <a:solidFill>
                  <a:srgbClr val="0000FF"/>
                </a:solidFill>
              </a:rPr>
              <a:t> года  </a:t>
            </a:r>
            <a:r>
              <a:rPr lang="en-US" sz="2000" b="1" i="1" dirty="0" smtClean="0">
                <a:solidFill>
                  <a:srgbClr val="0000FF"/>
                </a:solidFill>
              </a:rPr>
              <a:t> </a:t>
            </a:r>
            <a:r>
              <a:rPr lang="ru-RU" sz="2000" b="1" i="1" dirty="0">
                <a:solidFill>
                  <a:srgbClr val="0000FF"/>
                </a:solidFill>
              </a:rPr>
              <a:t>№ </a:t>
            </a:r>
            <a:r>
              <a:rPr lang="ru-RU" sz="2000" b="1" i="1" dirty="0" smtClean="0">
                <a:solidFill>
                  <a:srgbClr val="0000FF"/>
                </a:solidFill>
              </a:rPr>
              <a:t>46 </a:t>
            </a:r>
            <a:r>
              <a:rPr lang="ru-RU" sz="2000" b="1" i="1" dirty="0">
                <a:solidFill>
                  <a:srgbClr val="0000FF"/>
                </a:solidFill>
              </a:rPr>
              <a:t>«О районном бюджете на </a:t>
            </a:r>
            <a:r>
              <a:rPr lang="ru-RU" sz="2000" b="1" i="1" dirty="0" smtClean="0">
                <a:solidFill>
                  <a:srgbClr val="0000FF"/>
                </a:solidFill>
              </a:rPr>
              <a:t>2018 </a:t>
            </a:r>
            <a:r>
              <a:rPr lang="ru-RU" sz="2000" b="1" i="1" dirty="0">
                <a:solidFill>
                  <a:srgbClr val="0000FF"/>
                </a:solidFill>
              </a:rPr>
              <a:t>год и на плановый </a:t>
            </a:r>
            <a:r>
              <a:rPr lang="ru-RU" sz="2000" b="1" i="1" dirty="0" smtClean="0">
                <a:solidFill>
                  <a:srgbClr val="0000FF"/>
                </a:solidFill>
              </a:rPr>
              <a:t>период 2019 </a:t>
            </a:r>
            <a:r>
              <a:rPr lang="ru-RU" sz="2000" b="1" i="1" dirty="0">
                <a:solidFill>
                  <a:srgbClr val="0000FF"/>
                </a:solidFill>
              </a:rPr>
              <a:t>и </a:t>
            </a:r>
            <a:r>
              <a:rPr lang="en-US" sz="2000" b="1" i="1" dirty="0">
                <a:solidFill>
                  <a:srgbClr val="0000FF"/>
                </a:solidFill>
              </a:rPr>
              <a:t>2</a:t>
            </a:r>
            <a:r>
              <a:rPr lang="ru-RU" sz="2000" b="1" i="1" dirty="0" smtClean="0">
                <a:solidFill>
                  <a:srgbClr val="0000FF"/>
                </a:solidFill>
              </a:rPr>
              <a:t>020 </a:t>
            </a:r>
            <a:r>
              <a:rPr lang="ru-RU" sz="2000" b="1" i="1" dirty="0">
                <a:solidFill>
                  <a:srgbClr val="0000FF"/>
                </a:solidFill>
              </a:rPr>
              <a:t>годов»</a:t>
            </a:r>
            <a:endParaRPr lang="ru-RU" sz="2000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21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16296"/>
            <a:ext cx="8928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параметры районного бюджета</a:t>
            </a:r>
            <a:endParaRPr lang="ru-RU" sz="32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15801" y="692696"/>
            <a:ext cx="12813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9177601"/>
              </p:ext>
            </p:extLst>
          </p:nvPr>
        </p:nvGraphicFramePr>
        <p:xfrm>
          <a:off x="107503" y="1052734"/>
          <a:ext cx="9007268" cy="5328593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646489"/>
                <a:gridCol w="871671"/>
                <a:gridCol w="871671"/>
                <a:gridCol w="871671"/>
                <a:gridCol w="1065375"/>
                <a:gridCol w="871671"/>
                <a:gridCol w="968524"/>
                <a:gridCol w="871671"/>
                <a:gridCol w="968525"/>
              </a:tblGrid>
              <a:tr h="98791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</a:t>
                      </a:r>
                      <a:r>
                        <a:rPr lang="ru-RU" sz="16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Ейский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</a:t>
                      </a:r>
                      <a:r>
                        <a:rPr lang="en-US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</a:t>
                      </a:r>
                      <a:r>
                        <a:rPr lang="ru-RU" sz="16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46 в редакции от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 на 2018 год, утвержденных решением № 46, относительно редакции от 27.06.2018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680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27.06.2018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11.07.2018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33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</a:tr>
              <a:tr h="5620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всего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2122378,8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1951670,3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1964357,2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2122378,8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1951670,3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1964357,2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</a:tr>
              <a:tr h="8408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772671,9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785151,5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802555,3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772671,9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785151,5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802555,3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</a:tr>
              <a:tr h="5620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1349706,9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1166518,8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1161801,9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1349706,9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1166518,8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1161801,9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</a:tr>
              <a:tr h="5620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всего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2156109,7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1941670,3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1954357,2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2156109,7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1941670,3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1954357,2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</a:tr>
              <a:tr h="5620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</a:t>
                      </a:r>
                      <a:r>
                        <a:rPr lang="en-US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(-)/профицит (+)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-33730,9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-33730,9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9" marR="7049" marT="396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627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12360" y="535456"/>
            <a:ext cx="11428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67573" y="-17145"/>
            <a:ext cx="93725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муниципальным программам Ейского района и непрограммным направлениям деятельности на 2018 год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6784208"/>
              </p:ext>
            </p:extLst>
          </p:nvPr>
        </p:nvGraphicFramePr>
        <p:xfrm>
          <a:off x="179512" y="843225"/>
          <a:ext cx="8856984" cy="59206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16447"/>
                <a:gridCol w="889630"/>
                <a:gridCol w="889630"/>
                <a:gridCol w="761008"/>
                <a:gridCol w="700269"/>
              </a:tblGrid>
              <a:tr h="93087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показателя/наименование муниципальной программы </a:t>
                      </a:r>
                      <a:r>
                        <a:rPr lang="ru-RU" sz="105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Ейского</a:t>
                      </a:r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района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</a:t>
                      </a:r>
                      <a:r>
                        <a:rPr lang="ru-RU" sz="105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Ейский</a:t>
                      </a:r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 № 46 в редакции от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параметров, утвержденных решением № 46, относительно редакции от 27.06.2018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59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27.06.2018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11.07.2018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681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ВСЕГО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2 156 109,7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2 156 109,7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681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 рамках муниципальных программ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2 050 921,9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2 050 921,9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681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здравоохранения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153 913,2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153 913,2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681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образования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1 291 261,0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1 291 261,0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681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поддержка граждан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63 983,6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63 983,6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681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Ейского района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33 517,3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33 517,3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659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Комплексное и устойчивое развитие Ейского района в сфере строительства и архитектуры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6 569,1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6 569,1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681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Инвестиционное развитие 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681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малого и среднего предпринимательства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709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безопасности населения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30 107,7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30 107,7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681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культуры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155 888,5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155 888,5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681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санаторно-курортного и туристского комплекса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681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физической культуры и спорта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137 775,7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137 775,7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681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жилищно-коммунального и дорожного хозяйства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29 890,1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30 890,1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1 000,0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103,3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681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топливно-энергетического комплекса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23 957,0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22 957,0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-1 000,0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95,8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681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Информационное общество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4 510,0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4 510,0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681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Ейского районного казачьего общества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7 744,0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7 744,0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659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Эффективное управление муниципальным имуществом и земельными ресурсами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13 219,7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13 219,7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659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деятельности социально-ориентированных общественных организаций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1 715,5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1 715,5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356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сельского хозяйства и регулирование рынков сельскохозяйственной продукции, сырья и продовольствия 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14 087,2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14 087,2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681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Молодёжь Ейского района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7 533,2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7 533,2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926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Профилактика терроризма, укрепление правопорядка, профилактика правонарушений, усиление борьбы с преступностью и противодействию коррупции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681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муниципальными финансами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71 849,1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71 849,1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681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Непрограммные расходы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105 187,8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105 187,8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117" marR="4117" marT="4117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198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3394</TotalTime>
  <Words>474</Words>
  <Application>Microsoft Office PowerPoint</Application>
  <PresentationFormat>Экран (4:3)</PresentationFormat>
  <Paragraphs>192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Воздушный поток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budget5</dc:creator>
  <cp:lastModifiedBy>budget5</cp:lastModifiedBy>
  <cp:revision>232</cp:revision>
  <cp:lastPrinted>2017-12-07T06:41:13Z</cp:lastPrinted>
  <dcterms:created xsi:type="dcterms:W3CDTF">2017-10-18T12:58:58Z</dcterms:created>
  <dcterms:modified xsi:type="dcterms:W3CDTF">2018-07-12T13:00:59Z</dcterms:modified>
</cp:coreProperties>
</file>