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3" r:id="rId2"/>
    <p:sldId id="294" r:id="rId3"/>
    <p:sldId id="296" r:id="rId4"/>
    <p:sldId id="300" r:id="rId5"/>
    <p:sldId id="308" r:id="rId6"/>
    <p:sldId id="304" r:id="rId7"/>
    <p:sldId id="305" r:id="rId8"/>
    <p:sldId id="306" r:id="rId9"/>
    <p:sldId id="307" r:id="rId10"/>
    <p:sldId id="311" r:id="rId11"/>
    <p:sldId id="309" r:id="rId12"/>
    <p:sldId id="310" r:id="rId13"/>
    <p:sldId id="297" r:id="rId14"/>
    <p:sldId id="312" r:id="rId15"/>
    <p:sldId id="315" r:id="rId16"/>
    <p:sldId id="313" r:id="rId17"/>
    <p:sldId id="314" r:id="rId18"/>
    <p:sldId id="316" r:id="rId19"/>
    <p:sldId id="303" r:id="rId20"/>
    <p:sldId id="29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11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74164905776619E-2"/>
          <c:y val="6.1252397946976712E-2"/>
          <c:w val="0.58905279427580137"/>
          <c:h val="0.9387476020530233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4"/>
      </c:pieChart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317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149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474164905776619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10"/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 prstMaterial="metal">
                <a:bevelT w="381000" prst="artDeco"/>
                <a:bevelB w="114300" prst="artDeco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E0C41E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3.453560010161108E-2"/>
                  <c:y val="0.2900785038402707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3602874762469128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0016409695609231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4293665673702904"/>
                  <c:y val="0.1705649158640492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7.6459344241611327E-2"/>
                  <c:y val="6.83216816643342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0.10310417363589257"/>
                  <c:y val="-6.681496525856744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0.12981190156304745"/>
                  <c:y val="-4.31951642692094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0.12846220387848079"/>
                  <c:y val="2.65104285319100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9.6436929151354656E-2"/>
                  <c:y val="9.85465246363133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3.0762249723274536E-3"/>
                  <c:y val="0.195058499039932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5.6934404130936029E-3"/>
                  <c:y val="9.77962174960134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81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Налог на имущество организаций 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65.5</c:v>
                </c:pt>
                <c:pt idx="1">
                  <c:v>1.7</c:v>
                </c:pt>
                <c:pt idx="2">
                  <c:v>0.3</c:v>
                </c:pt>
                <c:pt idx="3">
                  <c:v>1.6</c:v>
                </c:pt>
                <c:pt idx="4">
                  <c:v>12.9</c:v>
                </c:pt>
                <c:pt idx="5">
                  <c:v>1.7</c:v>
                </c:pt>
                <c:pt idx="6">
                  <c:v>2.2999999999999998</c:v>
                </c:pt>
                <c:pt idx="7">
                  <c:v>0.8</c:v>
                </c:pt>
                <c:pt idx="8">
                  <c:v>1.1000000000000001</c:v>
                </c:pt>
                <c:pt idx="9">
                  <c:v>0.6</c:v>
                </c:pt>
                <c:pt idx="10">
                  <c:v>11.5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18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020492977156167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8"/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 prstMaterial="metal">
                <a:bevelT w="381000" prst="artDeco"/>
                <a:bevelB w="114300" prst="artDeco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E0C41E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-3.7231141786673923E-2"/>
                  <c:y val="0.2881174444941926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6489706591214467"/>
                  <c:y val="1.80812143873726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1.235404428255665E-2"/>
                  <c:y val="6.5624124212146223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7.7859586357470492E-2"/>
                  <c:y val="1.357405502759716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9.4841844151773408E-2"/>
                  <c:y val="2.0711440745625645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0.11033544279854517"/>
                  <c:y val="-7.067193501595987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6.1174779370835437E-2"/>
                  <c:y val="-5.59017701701855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4.3420143861564321E-2"/>
                  <c:y val="-1.404705582839131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9.1314155394268237E-2"/>
                  <c:y val="0.1058419388416510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1.7807705402644848E-2"/>
                  <c:y val="0.2255852093028544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3.6500629597003974E-2"/>
                  <c:y val="4.51877680546005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НВОС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Патентная система</c:v>
                </c:pt>
                <c:pt idx="7">
                  <c:v>продажа земельных участков</c:v>
                </c:pt>
                <c:pt idx="8">
                  <c:v>прочие</c:v>
                </c:pt>
                <c:pt idx="9">
                  <c:v>Налог на имущество организаций 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56.8</c:v>
                </c:pt>
                <c:pt idx="1">
                  <c:v>1.6</c:v>
                </c:pt>
                <c:pt idx="2">
                  <c:v>0.6</c:v>
                </c:pt>
                <c:pt idx="3">
                  <c:v>1.6</c:v>
                </c:pt>
                <c:pt idx="4">
                  <c:v>11.8</c:v>
                </c:pt>
                <c:pt idx="5">
                  <c:v>2</c:v>
                </c:pt>
                <c:pt idx="6">
                  <c:v>3.9</c:v>
                </c:pt>
                <c:pt idx="7">
                  <c:v>0.2</c:v>
                </c:pt>
                <c:pt idx="8">
                  <c:v>1.2</c:v>
                </c:pt>
                <c:pt idx="9">
                  <c:v>0.5</c:v>
                </c:pt>
                <c:pt idx="10">
                  <c:v>19.8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80607579100247"/>
          <c:y val="0.20755730533683289"/>
          <c:w val="0.49908925605143184"/>
          <c:h val="0.694311315252260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spPr>
              <a:solidFill>
                <a:srgbClr val="66CC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D34817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3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5"/>
            <c:bubble3D val="0"/>
            <c:spPr>
              <a:solidFill>
                <a:srgbClr val="00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6"/>
            <c:bubble3D val="0"/>
          </c:dPt>
          <c:dLbls>
            <c:dLbl>
              <c:idx val="0"/>
              <c:layout>
                <c:manualLayout>
                  <c:x val="-0.19301814561033448"/>
                  <c:y val="6.6666511130575937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8912196208419038"/>
                  <c:y val="-3.7037031636479004E-3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17529576689769"/>
                  <c:y val="-8.888902174263316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1048389167660198"/>
                  <c:y val="-0.15555611613354969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1950423834291926E-2"/>
                  <c:y val="-0.14814841817608368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4376616400487385"/>
                  <c:y val="-0.1296297565427593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9700939379249807"/>
                  <c:y val="-9.4444430673019761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21032232368624462"/>
                  <c:y val="-6.4815096994007435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6506389613112016"/>
                  <c:y val="-3.51857633149951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20366695926736281"/>
                  <c:y val="1.296296107276748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.2076600940689402"/>
                  <c:y val="5.370369587289357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14642818399779906"/>
                  <c:y val="0.11666650383982155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9.3180237661640145E-2"/>
                  <c:y val="0.168518348130891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3276926906599238E-2"/>
                  <c:y val="0.18333330660056757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12379692638253829"/>
                  <c:y val="0.168518348130891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16506347688236142"/>
                  <c:y val="0.12777775914585024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0.21165480105336251"/>
                  <c:y val="9.62962822548436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Пищевая промышленность и хранение зерна</c:v>
                </c:pt>
                <c:pt idx="1">
                  <c:v>Обрабатывающие производства</c:v>
                </c:pt>
                <c:pt idx="2">
                  <c:v>Сельское хозяйство</c:v>
                </c:pt>
                <c:pt idx="3">
                  <c:v>Санаторно-курортный комплекс</c:v>
                </c:pt>
                <c:pt idx="4">
                  <c:v>Оптовая и розничная торговля</c:v>
                </c:pt>
                <c:pt idx="5">
                  <c:v>Строительство</c:v>
                </c:pt>
                <c:pt idx="6">
                  <c:v>Производство и распределение электр., газа и воды</c:v>
                </c:pt>
                <c:pt idx="7">
                  <c:v>Общественное питание</c:v>
                </c:pt>
                <c:pt idx="8">
                  <c:v>Транспорт</c:v>
                </c:pt>
                <c:pt idx="9">
                  <c:v>Финансовая деятельность</c:v>
                </c:pt>
                <c:pt idx="10">
                  <c:v>Операции с недвижимым имуществом</c:v>
                </c:pt>
                <c:pt idx="11">
                  <c:v>Остальные виды деятельности</c:v>
                </c:pt>
                <c:pt idx="12">
                  <c:v>Государственное управление</c:v>
                </c:pt>
                <c:pt idx="13">
                  <c:v>Образование</c:v>
                </c:pt>
                <c:pt idx="14">
                  <c:v>Добыча полезных ископаемых</c:v>
                </c:pt>
                <c:pt idx="15">
                  <c:v>Здравоохранение</c:v>
                </c:pt>
              </c:strCache>
            </c:strRef>
          </c:cat>
          <c:val>
            <c:numRef>
              <c:f>Лист1!$B$2:$B$17</c:f>
              <c:numCache>
                <c:formatCode>0.0</c:formatCode>
                <c:ptCount val="16"/>
                <c:pt idx="0">
                  <c:v>2.4</c:v>
                </c:pt>
                <c:pt idx="1">
                  <c:v>9.1999999999999993</c:v>
                </c:pt>
                <c:pt idx="2">
                  <c:v>11.8</c:v>
                </c:pt>
                <c:pt idx="3">
                  <c:v>1.6</c:v>
                </c:pt>
                <c:pt idx="4">
                  <c:v>17.3</c:v>
                </c:pt>
                <c:pt idx="5">
                  <c:v>3.3</c:v>
                </c:pt>
                <c:pt idx="6">
                  <c:v>3.2</c:v>
                </c:pt>
                <c:pt idx="7">
                  <c:v>1.7</c:v>
                </c:pt>
                <c:pt idx="8">
                  <c:v>8.1999999999999993</c:v>
                </c:pt>
                <c:pt idx="9">
                  <c:v>1</c:v>
                </c:pt>
                <c:pt idx="10">
                  <c:v>3.3</c:v>
                </c:pt>
                <c:pt idx="11">
                  <c:v>7.4</c:v>
                </c:pt>
                <c:pt idx="12">
                  <c:v>14.4</c:v>
                </c:pt>
                <c:pt idx="13">
                  <c:v>6.9</c:v>
                </c:pt>
                <c:pt idx="14">
                  <c:v>0.7</c:v>
                </c:pt>
                <c:pt idx="15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5"/>
        <c:holeSize val="2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673213648943321E-2"/>
          <c:w val="1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28552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6.7263972303730962E-2"/>
                  <c:y val="-4.378747054163652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9,2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853352287101298E-2"/>
                  <c:y val="-4.57211155600741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7,5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4480534010983964E-2"/>
                  <c:y val="-4.28172024715222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5,7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012188825459452E-2"/>
                  <c:y val="-4.226677693772799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3,8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072087547094481E-2"/>
                  <c:y val="-4.176958090023397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2,5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4092323075213866E-2"/>
                  <c:y val="-3.81419532145395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1,2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_ ;[Red]\-0.0\ " sourceLinked="0"/>
            <c:spPr>
              <a:noFill/>
              <a:ln w="22808">
                <a:noFill/>
              </a:ln>
            </c:spPr>
            <c:txPr>
              <a:bodyPr/>
              <a:lstStyle/>
              <a:p>
                <a:pPr>
                  <a:defRPr sz="105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  <c:pt idx="5">
                  <c:v>3 кв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14.2</c:v>
                </c:pt>
                <c:pt idx="1">
                  <c:v>9.1999999999999993</c:v>
                </c:pt>
                <c:pt idx="2">
                  <c:v>7.5</c:v>
                </c:pt>
                <c:pt idx="3">
                  <c:v>5.8</c:v>
                </c:pt>
                <c:pt idx="4">
                  <c:v>4.2</c:v>
                </c:pt>
                <c:pt idx="5">
                  <c:v>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641792"/>
        <c:axId val="254778112"/>
      </c:lineChart>
      <c:catAx>
        <c:axId val="172641792"/>
        <c:scaling>
          <c:orientation val="minMax"/>
        </c:scaling>
        <c:delete val="1"/>
        <c:axPos val="b"/>
        <c:majorTickMark val="out"/>
        <c:minorTickMark val="none"/>
        <c:tickLblPos val="nextTo"/>
        <c:crossAx val="254778112"/>
        <c:crosses val="autoZero"/>
        <c:auto val="1"/>
        <c:lblAlgn val="ctr"/>
        <c:lblOffset val="100"/>
        <c:noMultiLvlLbl val="0"/>
      </c:catAx>
      <c:valAx>
        <c:axId val="254778112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2641792"/>
        <c:crosses val="autoZero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1.01.2021</c:v>
                </c:pt>
                <c:pt idx="1">
                  <c:v>прогноз на 1.01.2022</c:v>
                </c:pt>
                <c:pt idx="2">
                  <c:v>прогноз на 1.01.2023</c:v>
                </c:pt>
                <c:pt idx="3">
                  <c:v>прогноз на 1.01.2024</c:v>
                </c:pt>
                <c:pt idx="4">
                  <c:v>прогноз на 1.01.2025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51.3</c:v>
                </c:pt>
                <c:pt idx="1">
                  <c:v>41.3</c:v>
                </c:pt>
                <c:pt idx="2">
                  <c:v>31.3</c:v>
                </c:pt>
                <c:pt idx="3">
                  <c:v>21.3</c:v>
                </c:pt>
                <c:pt idx="4">
                  <c:v>11.3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FF6699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numFmt formatCode="#,##0.0" sourceLinked="0"/>
              <c:spPr/>
              <c:txPr>
                <a:bodyPr rot="0" vert="horz"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1.01.2021</c:v>
                </c:pt>
                <c:pt idx="1">
                  <c:v>прогноз на 1.01.2022</c:v>
                </c:pt>
                <c:pt idx="2">
                  <c:v>прогноз на 1.01.2023</c:v>
                </c:pt>
                <c:pt idx="3">
                  <c:v>прогноз на 1.01.2024</c:v>
                </c:pt>
                <c:pt idx="4">
                  <c:v>прогноз на 1.01.2025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пользование кредитными средствами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факт на 1.01.2021</c:v>
                </c:pt>
                <c:pt idx="1">
                  <c:v>прогноз на 1.01.2022</c:v>
                </c:pt>
                <c:pt idx="2">
                  <c:v>прогноз на 1.01.2023</c:v>
                </c:pt>
                <c:pt idx="3">
                  <c:v>прогноз на 1.01.2024</c:v>
                </c:pt>
                <c:pt idx="4">
                  <c:v>прогноз на 1.01.2025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061504"/>
        <c:axId val="254778688"/>
        <c:axId val="0"/>
      </c:bar3DChart>
      <c:catAx>
        <c:axId val="175061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254778688"/>
        <c:crosses val="autoZero"/>
        <c:auto val="1"/>
        <c:lblAlgn val="ctr"/>
        <c:lblOffset val="100"/>
        <c:noMultiLvlLbl val="0"/>
      </c:catAx>
      <c:valAx>
        <c:axId val="254778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75061504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5.485867041374997E-2"/>
          <c:y val="0.79894138232720913"/>
          <c:w val="0.89999994287982787"/>
          <c:h val="0.10439480779188315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5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0.32922</cdr:x>
      <cdr:y>0.35694</cdr:y>
    </cdr:from>
    <cdr:to>
      <cdr:x>0.3594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41068" y="2447876"/>
          <a:ext cx="287944" cy="276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 anchorCtr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11,8%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0.5193</cdr:x>
      <cdr:y>0.23094</cdr:y>
    </cdr:from>
    <cdr:to>
      <cdr:x>0.56019</cdr:x>
      <cdr:y>0.27169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954588" y="1583780"/>
          <a:ext cx="390126" cy="279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17,3%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0.64836</cdr:x>
      <cdr:y>0.30444</cdr:y>
    </cdr:from>
    <cdr:to>
      <cdr:x>0.69</cdr:x>
      <cdr:y>0.34494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185934" y="2087836"/>
          <a:ext cx="397282" cy="2777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0.68095</cdr:x>
      <cdr:y>0.35694</cdr:y>
    </cdr:from>
    <cdr:to>
      <cdr:x>0.72284</cdr:x>
      <cdr:y>0.39719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496825" y="2447876"/>
          <a:ext cx="399667" cy="276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0.69457</cdr:x>
      <cdr:y>0.39894</cdr:y>
    </cdr:from>
    <cdr:to>
      <cdr:x>0.73645</cdr:x>
      <cdr:y>0.43994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626764" y="2735908"/>
          <a:ext cx="399571" cy="2811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0.54566</cdr:x>
      <cdr:y>0.80843</cdr:y>
    </cdr:from>
    <cdr:to>
      <cdr:x>0.58621</cdr:x>
      <cdr:y>0.86206</cdr:y>
    </cdr:to>
    <cdr:sp macro="" textlink="">
      <cdr:nvSpPr>
        <cdr:cNvPr id="8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06031" y="5544220"/>
          <a:ext cx="386882" cy="3677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14,4%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0.39094</cdr:x>
      <cdr:y>0.26244</cdr:y>
    </cdr:from>
    <cdr:to>
      <cdr:x>0.44401</cdr:x>
      <cdr:y>0.30219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729877" y="1799804"/>
          <a:ext cx="506335" cy="272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1,6%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0.36998</cdr:x>
      <cdr:y>0.77792</cdr:y>
    </cdr:from>
    <cdr:to>
      <cdr:x>0.3994</cdr:x>
      <cdr:y>0.81792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529954" y="5334953"/>
          <a:ext cx="280692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0,7%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0.67986</cdr:x>
      <cdr:y>0.70477</cdr:y>
    </cdr:from>
    <cdr:to>
      <cdr:x>0.70904</cdr:x>
      <cdr:y>0.74477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6486444" y="4833303"/>
          <a:ext cx="278403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7,4%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14.12.2021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vest-eisk.ru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132856"/>
            <a:ext cx="871296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0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к решению  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Совета муниципального образования </a:t>
            </a:r>
            <a:r>
              <a:rPr lang="ru-RU" sz="3200" dirty="0" err="1">
                <a:solidFill>
                  <a:prstClr val="black"/>
                </a:solidFill>
                <a:latin typeface="Bahnschrift SemiBold Condensed" panose="020B0502040204020203" pitchFamily="34" charset="0"/>
              </a:rPr>
              <a:t>Ейский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 район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«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О районном бюджете на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2022 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год и на плановый период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2023 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и </a:t>
            </a:r>
            <a:r>
              <a:rPr lang="ru-RU" sz="3200" dirty="0" smtClean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2024 </a:t>
            </a:r>
            <a:r>
              <a:rPr lang="ru-RU" sz="3200" dirty="0">
                <a:solidFill>
                  <a:prstClr val="black"/>
                </a:solidFill>
                <a:latin typeface="Bahnschrift SemiBold Condensed" panose="020B0502040204020203" pitchFamily="34" charset="0"/>
              </a:rPr>
              <a:t>годов»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1748135"/>
            <a:ext cx="7177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БЮДЖЕТ ДЛЯ ГРАЖДАН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79268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90" r="899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70" y="332656"/>
            <a:ext cx="8676456" cy="221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08105" y="2492895"/>
            <a:ext cx="464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Что такое бюджет для граждан?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285" y="2996952"/>
            <a:ext cx="91352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      «Бюджет для граждан» – это упрощенная версия бюджета, облегчающая гражданам его</a:t>
            </a:r>
          </a:p>
          <a:p>
            <a:pPr algn="ctr"/>
            <a:r>
              <a:rPr lang="ru-RU" dirty="0" smtClean="0"/>
              <a:t>понимание, объясняющая планы и действия администрации муниципального образования</a:t>
            </a:r>
          </a:p>
          <a:p>
            <a:pPr algn="ctr"/>
            <a:r>
              <a:rPr lang="ru-RU" dirty="0" smtClean="0"/>
              <a:t>в процессе бюджетирования. Для того, чтобы любой житель района мог узнать на что расходуются бюджетные деньги (а по сути деньги налогоплательщиков) и какие у </a:t>
            </a:r>
          </a:p>
          <a:p>
            <a:pPr algn="ctr"/>
            <a:r>
              <a:rPr lang="ru-RU" dirty="0" smtClean="0"/>
              <a:t>муниципального образования есть источники дохода. Аналогичные бюджеты разрабатываются на уровне региона и страны.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      Мы представляем вам «Бюджет для граждан», который познакомит вас с основными параметрами </a:t>
            </a:r>
            <a:r>
              <a:rPr lang="ru-RU" dirty="0" smtClean="0"/>
              <a:t>бюджета </a:t>
            </a:r>
            <a:r>
              <a:rPr lang="ru-RU" dirty="0" smtClean="0"/>
              <a:t>муниципального образования Ейский район на 2022 год и на плановый период 2023 и 2024 годов.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62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0"/>
            <a:ext cx="756084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ПОКАЗАТЕЛИ СОЦИАЛЬНО-ЭКОНОМИЧЕСКОГО РАЗВИТИЯ</a:t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ЕЙСКОГО РАЙОНА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040449"/>
              </p:ext>
            </p:extLst>
          </p:nvPr>
        </p:nvGraphicFramePr>
        <p:xfrm>
          <a:off x="32680" y="692696"/>
          <a:ext cx="9006631" cy="54697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0848"/>
                <a:gridCol w="4608512"/>
                <a:gridCol w="720080"/>
                <a:gridCol w="648072"/>
                <a:gridCol w="792088"/>
                <a:gridCol w="648072"/>
                <a:gridCol w="650886"/>
                <a:gridCol w="648073"/>
              </a:tblGrid>
              <a:tr h="363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20</a:t>
                      </a:r>
                      <a:r>
                        <a:rPr lang="ru-RU" sz="800">
                          <a:effectLst/>
                        </a:rPr>
                        <a:t>20 год факт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2021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оценка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">
                          <a:effectLst/>
                        </a:rPr>
                        <a:t>прогноз</a:t>
                      </a:r>
                      <a:endParaRPr lang="ru-RU" sz="2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2022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2024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Среднегодовая численность постоянного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134,763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135,123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135,773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136,544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137,430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1490,2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2005,0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2125,0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2353,0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млн.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1742,2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1812,5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1933,2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2072,7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2225,5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Прибыль прибыльных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млн.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2134,0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2074,0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2176,7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2305,2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2448,0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Убытки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млн.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391,7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261,5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243,5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Удельный вес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чел.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960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880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Уровень регистрируемой безработицы	(на конец периода)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567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Фонд заработной платы организаций (фонд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7616,9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7968,9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8435,5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8985,7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9600,3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Численность работающих (численность работающих для расчета среднемесячной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20,047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19,270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19,280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19,375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19,510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Среднемесячная заработная плата (среднемесячная заработная плата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31662,8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34461,6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36460,5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38648,2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41005,9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15,7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537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(промышленное производство (объем отгруженной продукции) по крупным и средним предприятиям</a:t>
                      </a:r>
                      <a:r>
                        <a:rPr lang="ru-RU" sz="800" dirty="0" smtClean="0">
                          <a:effectLst/>
                        </a:rPr>
                        <a:t>)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4409,3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4475,9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4595,3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4762,3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4982,0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Ввод в действие жилых домов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кв. м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68,3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68,9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78,0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307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5763,5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6207,8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6292,9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6400,2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6518,5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17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9 473 900,0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11628700,0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12420200,0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13265900,0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14196600,0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3077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18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179665,0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245811,0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258003,0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274257,0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292769,0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70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12355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12691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12730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12806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12857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70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20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5431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1454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21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Детские дошкольные учреждения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мест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6197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6173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6062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22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27490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32900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34545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36272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38086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  <a:tr h="290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23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22423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32900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34545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36272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38086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0747" marR="1074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837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5163" y="312232"/>
            <a:ext cx="874981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на </a:t>
            </a:r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1327" y="1070790"/>
            <a:ext cx="1281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7504" y="5805264"/>
            <a:ext cx="8895136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*Показатели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решением Совета муниципального образования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29.09.2021 года № 362 «О   внесении   изменений   в   решение   Совета муниципального образования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9 декабря 2020 года № 321 «О районном бюджете на 2021 год и на плановый период 2022 и 2023 годов»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824257"/>
              </p:ext>
            </p:extLst>
          </p:nvPr>
        </p:nvGraphicFramePr>
        <p:xfrm>
          <a:off x="107502" y="1431856"/>
          <a:ext cx="8895137" cy="4157386"/>
        </p:xfrm>
        <a:graphic>
          <a:graphicData uri="http://schemas.openxmlformats.org/drawingml/2006/table">
            <a:tbl>
              <a:tblPr/>
              <a:tblGrid>
                <a:gridCol w="1796878"/>
                <a:gridCol w="940088"/>
                <a:gridCol w="797290"/>
                <a:gridCol w="883564"/>
                <a:gridCol w="904388"/>
                <a:gridCol w="1014498"/>
                <a:gridCol w="702054"/>
                <a:gridCol w="713991"/>
                <a:gridCol w="571193"/>
                <a:gridCol w="571193"/>
              </a:tblGrid>
              <a:tr h="42406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(исполнение)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2021* (план)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Динамика, %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1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2022/  2021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2023/ 2022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2024/ 2023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1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всего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2 457 155,5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2 472 254,9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2 396 935,9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2 394 343,3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2 309 312,1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100,6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65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  неналоговые доходы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873 379,6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903 072,1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964 136,0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974 955,8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972 159,4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103,4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106,8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1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1 583 775,9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1 569 182,8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1 432 799,9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1 419 387,5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1 337 152,7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94,2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1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2 382 094,2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2 553 230,5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2 376 935,9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2 384 343,3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2 299 312,1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107,2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93,1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1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(-)/   профицит (+)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75 061,3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-80 975,6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20 000,0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10 000,0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10 000,0  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26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716211"/>
              </p:ext>
            </p:extLst>
          </p:nvPr>
        </p:nvGraphicFramePr>
        <p:xfrm>
          <a:off x="196148" y="1268760"/>
          <a:ext cx="8856986" cy="4322400"/>
        </p:xfrm>
        <a:graphic>
          <a:graphicData uri="http://schemas.openxmlformats.org/drawingml/2006/table">
            <a:tbl>
              <a:tblPr/>
              <a:tblGrid>
                <a:gridCol w="640264"/>
                <a:gridCol w="4361797"/>
                <a:gridCol w="1280529"/>
                <a:gridCol w="1293867"/>
                <a:gridCol w="1280529"/>
              </a:tblGrid>
              <a:tr h="44618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№п/п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Наименование дохода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Проект бюджета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2023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 от других бюджетов бюджетной системы Российской Федерации, всего                                                                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1 432 799,9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1 419 387,5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1 337 152,7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3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 них:</a:t>
                      </a:r>
                    </a:p>
                  </a:txBody>
                  <a:tcPr marL="9295" marR="9295" marT="92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49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169 998,9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139 964,6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142 709,3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57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77 255,3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88 013,1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51 108,0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5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 бюджетам субъектов Российской Федерации и муниципальных образований 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182 586,2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1 191 409,8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1 143 335,4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2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2 959,5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295" marR="9295" marT="92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256108" y="-99392"/>
            <a:ext cx="47370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4288" y="908720"/>
            <a:ext cx="1887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7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61691"/>
              </p:ext>
            </p:extLst>
          </p:nvPr>
        </p:nvGraphicFramePr>
        <p:xfrm>
          <a:off x="251520" y="831850"/>
          <a:ext cx="5173662" cy="35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2" name="Text Box 32"/>
          <p:cNvSpPr txBox="1">
            <a:spLocks noChangeArrowheads="1"/>
          </p:cNvSpPr>
          <p:nvPr/>
        </p:nvSpPr>
        <p:spPr bwMode="auto">
          <a:xfrm>
            <a:off x="2483768" y="6021288"/>
            <a:ext cx="1727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202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  <p:sp>
        <p:nvSpPr>
          <p:cNvPr id="7173" name="Text Box 32"/>
          <p:cNvSpPr txBox="1">
            <a:spLocks noChangeArrowheads="1"/>
          </p:cNvSpPr>
          <p:nvPr/>
        </p:nvSpPr>
        <p:spPr bwMode="auto">
          <a:xfrm>
            <a:off x="4142010" y="903040"/>
            <a:ext cx="17303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</a:t>
            </a:r>
            <a:r>
              <a:rPr lang="en-US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1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  <p:sp>
        <p:nvSpPr>
          <p:cNvPr id="7174" name="TextBox 3"/>
          <p:cNvSpPr txBox="1">
            <a:spLocks noChangeArrowheads="1"/>
          </p:cNvSpPr>
          <p:nvPr/>
        </p:nvSpPr>
        <p:spPr bwMode="auto">
          <a:xfrm>
            <a:off x="755577" y="0"/>
            <a:ext cx="7967960" cy="831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Структура налоговых и неналоговых доходов районного бюджета, %</a:t>
            </a:r>
          </a:p>
        </p:txBody>
      </p:sp>
      <p:graphicFrame>
        <p:nvGraphicFramePr>
          <p:cNvPr id="8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160751"/>
              </p:ext>
            </p:extLst>
          </p:nvPr>
        </p:nvGraphicFramePr>
        <p:xfrm>
          <a:off x="0" y="980728"/>
          <a:ext cx="4788023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3662002"/>
              </p:ext>
            </p:extLst>
          </p:nvPr>
        </p:nvGraphicFramePr>
        <p:xfrm>
          <a:off x="3491880" y="3212976"/>
          <a:ext cx="6443638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911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226995" y="64383"/>
            <a:ext cx="8424936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Информация об объеме налоговых и неналоговых доходов, тыс</a:t>
            </a:r>
            <a:r>
              <a:rPr lang="ru-RU" altLang="ru-RU" sz="1600" b="1" dirty="0" smtClean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. руб</a:t>
            </a:r>
            <a:r>
              <a:rPr lang="ru-RU" altLang="ru-RU" sz="16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itchFamily="18" charset="0"/>
              </a:rPr>
              <a:t>.</a:t>
            </a:r>
            <a:endParaRPr lang="ru-RU" altLang="ru-RU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989035"/>
              </p:ext>
            </p:extLst>
          </p:nvPr>
        </p:nvGraphicFramePr>
        <p:xfrm>
          <a:off x="2" y="692696"/>
          <a:ext cx="9143999" cy="6165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982"/>
                <a:gridCol w="774220"/>
                <a:gridCol w="832873"/>
                <a:gridCol w="926716"/>
                <a:gridCol w="961907"/>
                <a:gridCol w="961907"/>
                <a:gridCol w="856334"/>
                <a:gridCol w="903257"/>
                <a:gridCol w="906189"/>
                <a:gridCol w="800614"/>
              </a:tblGrid>
              <a:tr h="11595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Наименование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Факт за 2020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700" u="none" strike="noStrike" dirty="0">
                          <a:effectLst/>
                        </a:rPr>
                        <a:t>Бюджет района по годам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700" u="none" strike="noStrike" dirty="0">
                          <a:effectLst/>
                        </a:rPr>
                        <a:t>Темпы роста %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 Оценка 2021г.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Прогноз 2022г.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</a:rPr>
                        <a:t>Прогноз 2023г.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Прогноз 2024г.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2021 / 2020 оценка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2022 / 2021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2023/2022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</a:rPr>
                        <a:t>2024 / 2023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31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 dirty="0">
                          <a:effectLst/>
                        </a:rPr>
                        <a:t>Налоговые доходы-всего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>
                          <a:effectLst/>
                        </a:rPr>
                        <a:t>722 227,3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818 946,8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832 313,0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838 324,8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830 808,4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113,4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 на прибыль организаций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13 791,2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14 780,0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15 150,0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15 455,0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15 765,0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107,2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 на доходы физических лиц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536 040,5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578 250,0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547 495,0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546 070,0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530 795,0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107,9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94,7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уплаты акцизов на нефтепродукты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1 309,1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1 139,8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1 228,0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1 264,8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1 315,4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87,1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107,7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63 341,4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133 972,0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191 000,0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196 730,0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202 630,0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211,5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142,6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Единый налог на вмененный доход для отдельных видов деятельности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68 055,8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21,7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FFC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FFC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215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Единый сельскохозяйственный налог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18 187,0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19 120,0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19 460,0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19 970,0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20 560,0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105,1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1 117,9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37 000,0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37 800,0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38 500,0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39 200,0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3 309,8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Налог на и имущество организаций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4 840,4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5 085,0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5 180,0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5 290,0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5 390,0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105,1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ГОСУДАРСТВЕННАЯ ПОШЛИНА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15 544,0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14 800,0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15 045,0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15 153,0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95,2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u="none" strike="noStrike">
                          <a:effectLst/>
                        </a:rPr>
                        <a:t>Неналоговые доходы - всего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151 152,3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140 023,8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131 823,0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136 631,0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effectLst/>
                        </a:rPr>
                        <a:t>141 351,0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92,6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94,1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Арендная плата за земли до разграничения государственной  собственности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99 085,1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107 181,0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114 234,0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118 460,0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122 845,0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108,2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106,6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Арендная плата за земли находящиеся  в  муниципальной собственности  района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61,8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424,5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1 000,0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1 037,0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1 075,0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686,9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235,6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сдачи в аренду имущества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1 877,1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1 900,0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2 350,0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2 437,0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2 527,0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101,2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123,7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Платежи от государственных и муниципальных унитарных предприятий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110,9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125,0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109,6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215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Плата за негативное воздействие на окружающую среду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5 853,7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5 431,2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5 518,0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5 687,0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5 687,0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92,8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101,6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4383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Прочие доходы от использования имущества и прав, находящихся в государственной и муниципальной собственности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225,7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313,0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313,0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217,2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101,9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136,1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2938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Прочие доходы от оказания   платных услуг и компенсации затрат государства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1 805,6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3 581,3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1 505,0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1 557,0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1 602,0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198,3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42,0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102,9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3880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продажи материальных и нематериальных активов, за исключением продажи земельных участков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255,9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104,2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40,7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48,0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582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продажи земельных участков, находящихся в государственной  собственности (за исключением земельных участков автономных учреждений)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24 853,4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9 499,2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2 178,0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2 258,0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38,2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22,1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103,7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Доходы от приватизации имущества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6 159,4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1 500,0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FFC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24,4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95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ШТРАФЫ, САНКЦИИ, ВОЗМЕЩЕНИЕ УЩЕРБА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16 809,1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2 875,0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2 946,0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3 023,0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30,3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56,4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102,5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102,6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493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600" u="none" strike="noStrike">
                          <a:effectLst/>
                        </a:rPr>
                        <a:t>Прочие неналоговые доходы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335,8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303,3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336,0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336,0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336,0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90,3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110,8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  <a:tr h="1319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u="none" strike="noStrike">
                          <a:effectLst/>
                        </a:rPr>
                        <a:t>ИТОГО ДОХОДОВ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873 379,6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958 970,6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964 136,0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974 955,8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972 159,4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109,8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101,1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99,7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737" marR="3737" marT="3737" marB="0" anchor="ctr">
                    <a:solidFill>
                      <a:schemeClr val="accent6">
                        <a:lumMod val="40000"/>
                        <a:lumOff val="60000"/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85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612774"/>
              </p:ext>
            </p:extLst>
          </p:nvPr>
        </p:nvGraphicFramePr>
        <p:xfrm>
          <a:off x="-396875" y="-26988"/>
          <a:ext cx="9540875" cy="685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717791" y="0"/>
            <a:ext cx="7814649" cy="830262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Доля налоговых доходов консолидированного бюджета края по отраслям хозяйственной деятельности</a:t>
            </a:r>
          </a:p>
        </p:txBody>
      </p:sp>
      <p:sp>
        <p:nvSpPr>
          <p:cNvPr id="8210" name="TextBox 1"/>
          <p:cNvSpPr txBox="1">
            <a:spLocks noChangeArrowheads="1"/>
          </p:cNvSpPr>
          <p:nvPr/>
        </p:nvSpPr>
        <p:spPr bwMode="auto">
          <a:xfrm>
            <a:off x="6159007" y="3318669"/>
            <a:ext cx="541337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8,2%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1" name="TextBox 1"/>
          <p:cNvSpPr txBox="1">
            <a:spLocks noChangeArrowheads="1"/>
          </p:cNvSpPr>
          <p:nvPr/>
        </p:nvSpPr>
        <p:spPr bwMode="auto">
          <a:xfrm>
            <a:off x="6397849" y="3922502"/>
            <a:ext cx="5397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1,0%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2" name="TextBox 1"/>
          <p:cNvSpPr txBox="1">
            <a:spLocks noChangeArrowheads="1"/>
          </p:cNvSpPr>
          <p:nvPr/>
        </p:nvSpPr>
        <p:spPr bwMode="auto">
          <a:xfrm>
            <a:off x="6299784" y="4203490"/>
            <a:ext cx="5397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3,3%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3" name="TextBox 1"/>
          <p:cNvSpPr txBox="1">
            <a:spLocks noChangeArrowheads="1"/>
          </p:cNvSpPr>
          <p:nvPr/>
        </p:nvSpPr>
        <p:spPr bwMode="auto">
          <a:xfrm>
            <a:off x="3575812" y="5517232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6,9%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2744193" y="4869160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7,6%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5" name="TextBox 1"/>
          <p:cNvSpPr txBox="1">
            <a:spLocks noChangeArrowheads="1"/>
          </p:cNvSpPr>
          <p:nvPr/>
        </p:nvSpPr>
        <p:spPr bwMode="auto">
          <a:xfrm>
            <a:off x="2250930" y="3599657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9,2%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6" name="TextBox 1"/>
          <p:cNvSpPr txBox="1">
            <a:spLocks noChangeArrowheads="1"/>
          </p:cNvSpPr>
          <p:nvPr/>
        </p:nvSpPr>
        <p:spPr bwMode="auto">
          <a:xfrm>
            <a:off x="2482850" y="4298740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2,4%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71353" y="3433254"/>
            <a:ext cx="11874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79899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107504" y="908720"/>
            <a:ext cx="8856984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При формировании прогноза доходов районного  бюджета на 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2024 годы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опирались на консервативную оценку доходного потенциала муниципального образования Ейский район с учетом следующих изменений в законодательстве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Российской Федерации и Краснодарского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края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дополнительный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норматив отчислений  от налога 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доходы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физических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лиц  в бюджет района  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2022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 составит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8,91%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на 2023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8,16%,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– 6,60%;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-  увеличение с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1 января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норматива отчислений по налогу, взимаемому в связи с применением упрощенной системы налогообложения до 50%.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7469" y="-99392"/>
            <a:ext cx="7170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Информация о доходах районного бюджета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2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090" y="332656"/>
            <a:ext cx="79748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Основные подходы при формировании расходной части</a:t>
            </a:r>
          </a:p>
          <a:p>
            <a:pPr algn="ctr"/>
            <a:r>
              <a:rPr lang="ru-RU" sz="2400" b="1" dirty="0" smtClean="0"/>
              <a:t> районного бюджета на 2022-2024 годы</a:t>
            </a:r>
            <a:endParaRPr lang="ru-RU" sz="24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243608"/>
            <a:ext cx="8064896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Программно-целевой метод планирования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3904" y="2564904"/>
            <a:ext cx="8064896" cy="9144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Приоритет исполнения действующих расходных обязательств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3861048"/>
            <a:ext cx="8064896" cy="9144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Социальная ориентация бюджета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57192"/>
            <a:ext cx="7992888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Обеспечение сбалансированности и устойчивости районного бюджета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3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-27384"/>
            <a:ext cx="7560840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расходов бюджетов Российской  Федерации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 и на</a:t>
            </a:r>
            <a:r>
              <a:rPr lang="en-US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плановый период 20</a:t>
            </a:r>
            <a:r>
              <a:rPr lang="en-US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283207"/>
              </p:ext>
            </p:extLst>
          </p:nvPr>
        </p:nvGraphicFramePr>
        <p:xfrm>
          <a:off x="179512" y="1340768"/>
          <a:ext cx="8856980" cy="4834146"/>
        </p:xfrm>
        <a:graphic>
          <a:graphicData uri="http://schemas.openxmlformats.org/drawingml/2006/table">
            <a:tbl>
              <a:tblPr/>
              <a:tblGrid>
                <a:gridCol w="388670"/>
                <a:gridCol w="1919797"/>
                <a:gridCol w="836230"/>
                <a:gridCol w="836230"/>
                <a:gridCol w="824454"/>
                <a:gridCol w="930454"/>
                <a:gridCol w="859785"/>
                <a:gridCol w="565340"/>
                <a:gridCol w="565340"/>
                <a:gridCol w="565340"/>
                <a:gridCol w="565340"/>
              </a:tblGrid>
              <a:tr h="1152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ФКР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       (раздел, подраздел)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(факт)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год*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 2021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 2022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2024/ 2023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1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170 984,6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207 274,0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209 177,2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202 216,4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198 916,4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8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0102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2 223,4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2 322,3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2 322,3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2 322,3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3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0103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7 212,2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7 337,0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7 487,5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7 487,5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7 487,5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7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0104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61 936,7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67 327,9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66 420,1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66 514,1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66 514,1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5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0105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196,6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290,5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0106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31 700,5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31 217,6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32 058,3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31 348,8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31 348,8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4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0107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3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0111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9 635,4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8 700,0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0113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67 902,3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89 429,2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89 992,4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89 532,4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89 232,4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64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0204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4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34 465,8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38 760,6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44 967,6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43 145,2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43 095,2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3879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0309</a:t>
                      </a:r>
                    </a:p>
                  </a:txBody>
                  <a:tcPr marL="3719" marR="3719" marT="371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Гражданская оборона</a:t>
                      </a:r>
                    </a:p>
                  </a:txBody>
                  <a:tcPr marL="3719" marR="3719" marT="371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8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0310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34 115,8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37 780,6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42 095,2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42 095,2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42 095,2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0314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2 722,4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32 238,4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32 634,8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27 819,4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26 758,5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30 004,5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0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0405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17 937,8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19 586,6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16 503,2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16 555,5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19 850,9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109,2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1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0409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5 772,8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4 124,4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1 228,0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1 264,8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1 315,4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0412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8 527,8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8 923,8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10 088,2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8 938,2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8 838,2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169 791,1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96 740,9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27 810,1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65 429,7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69 074,5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235,3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3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0502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155 236,8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82 837,3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14 500,0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52 069,5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55 714,3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359,1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4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0505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719" marR="3719" marT="37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14 554,3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13 903,6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13 310,1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13 360,2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13 360,2  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95,5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95,7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19" marR="3719" marT="37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72400" y="1076296"/>
            <a:ext cx="8499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i="1" dirty="0" smtClean="0"/>
              <a:t>тыс. рублей</a:t>
            </a:r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val="409142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-27384"/>
            <a:ext cx="7560840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расходов бюджетов Российской  Федерации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 и на</a:t>
            </a:r>
            <a:r>
              <a:rPr lang="en-US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плановый период 20</a:t>
            </a:r>
            <a:r>
              <a:rPr lang="en-US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494242"/>
              </p:ext>
            </p:extLst>
          </p:nvPr>
        </p:nvGraphicFramePr>
        <p:xfrm>
          <a:off x="107505" y="1157706"/>
          <a:ext cx="8892987" cy="4981311"/>
        </p:xfrm>
        <a:graphic>
          <a:graphicData uri="http://schemas.openxmlformats.org/drawingml/2006/table">
            <a:tbl>
              <a:tblPr/>
              <a:tblGrid>
                <a:gridCol w="390250"/>
                <a:gridCol w="2414343"/>
                <a:gridCol w="788894"/>
                <a:gridCol w="788894"/>
                <a:gridCol w="788894"/>
                <a:gridCol w="717176"/>
                <a:gridCol w="733984"/>
                <a:gridCol w="567638"/>
                <a:gridCol w="567638"/>
                <a:gridCol w="567638"/>
                <a:gridCol w="567638"/>
              </a:tblGrid>
              <a:tr h="122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ФКР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       (раздел, подраздел)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(факт)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год*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 2021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 2022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2024/ 2023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1 571 660,7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1 705 806,3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1 664 263,1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1 633 805,5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1 533 809,5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663 439,6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683 088,7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667 564,8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655 412,5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650 911,8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0702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669 713,5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777 556,4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748 367,1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730 598,5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635 121,6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0703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168 036,7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170 662,5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174 276,2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174 306,5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174 348,1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0707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6 579,8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13 136,2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11 938,4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11 621,4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11 611,4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0709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63 891,1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61 362,5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62 116,6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61 866,6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61 816,6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86 514,8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76 899,3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72 756,8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72 721,8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72 621,8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3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69 757,6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71 980,3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68 645,6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68 645,6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68 645,6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0804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16 757,2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4 919,0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4 111,2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4 076,2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3 976,2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Здравоохранение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21 093,2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0902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Амбулаторная помощь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21 093,2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132 847,6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131 588,3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131 218,3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133 209,1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136 253,1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4 624,7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1003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1 420,0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1004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114 861,3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115 096,7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114 355,7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116 071,5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119 115,5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11 941,6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10 831,6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11 392,6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11 637,6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11 637,6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144 762,5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246 157,2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176 743,4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149 577,1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149 257,1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141 036,5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242 325,5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172 815,3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145 649,0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145 329,0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1102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1105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3 726,0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3 831,7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3 928,1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3 928,1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3 928,1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2 493,7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72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1 199,4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1202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1 294,3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долга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3 796,6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3 796,6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92,9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11 445,2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11 239,1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44,5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9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1401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7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1403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6 445,2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6 239,1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96,8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57 000,0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196,6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6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3966" marR="3966" marT="39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2 382 094,2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2 553 230,5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2 376 935,9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2 384 343,3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2 299 312,1  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107,2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93,1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</a:t>
                      </a:r>
                    </a:p>
                  </a:txBody>
                  <a:tcPr marL="3966" marR="3966" marT="39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956376" y="895945"/>
            <a:ext cx="9793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19309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92333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522452"/>
              </p:ext>
            </p:extLst>
          </p:nvPr>
        </p:nvGraphicFramePr>
        <p:xfrm>
          <a:off x="71501" y="1196752"/>
          <a:ext cx="8928989" cy="4717395"/>
        </p:xfrm>
        <a:graphic>
          <a:graphicData uri="http://schemas.openxmlformats.org/drawingml/2006/table">
            <a:tbl>
              <a:tblPr/>
              <a:tblGrid>
                <a:gridCol w="288030"/>
                <a:gridCol w="1680636"/>
                <a:gridCol w="673721"/>
                <a:gridCol w="453955"/>
                <a:gridCol w="718493"/>
                <a:gridCol w="361627"/>
                <a:gridCol w="648072"/>
                <a:gridCol w="504056"/>
                <a:gridCol w="669277"/>
                <a:gridCol w="410843"/>
                <a:gridCol w="604113"/>
                <a:gridCol w="384983"/>
                <a:gridCol w="384983"/>
                <a:gridCol w="384983"/>
                <a:gridCol w="384983"/>
                <a:gridCol w="376234"/>
              </a:tblGrid>
              <a:tr h="147801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(исполнение)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 *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2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2021/2020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2022/2021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2023/2022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2024/2023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1318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2 382 094,2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2 553 230,5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2 376 935,9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2 384 343,3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2 299 312,1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107,2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93,1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100,3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96,4  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65">
                <a:tc gridSpan="16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232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 рамках муниципальных программ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2 256 184,4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94,7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2 397 240,5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93,9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2 226 595,3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93,7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2 211 597,5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92,8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2 101 566,3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91,4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92,9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99,3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здравоохранения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21 093,2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образования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1 477 967,6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62,0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1 577 190,2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61,8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1 544 623,9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65,0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1 544 544,9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64,8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1 447 497,4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63,0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106,7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93,7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поддержка граждан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66 426,1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68 455,0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70 646,7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3,0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72 935,1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3,1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74 349,2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3,2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101,9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Дети Ейского района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58 107,0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57 265,9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53 880,2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53 739,4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55 359,3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98,6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94,1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99,7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6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7 045,2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6 856,8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6 888,2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6 888,2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6 788,2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98,5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Инвестиционное развитие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264,0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Поддержки малого и среднего предпринимательства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213,0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-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безопасности населения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43 348,5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1,8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60 743,7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63 567,6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50 295,2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46 645,2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140,1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104,6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79,1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92,7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культуры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168 147,7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7,1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158 863,6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6,2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156 182,7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6,6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156 156,3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156 065,4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94,5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98,3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99,9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санаторно-курортного и туристского комплекса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187,2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200,0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1 350,0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200,0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200,0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106,8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675,0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14,8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физической культуры и спорта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141 083,7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5,9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240 874,1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9,4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164 538,1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6,9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149 577,1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149 257,1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170,7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68,3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90,9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99,8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жилищно-коммунального и дорожного хозяйства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32 638,9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1,4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79 886,7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3,1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21 038,1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35 925,0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18 475,6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244,8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26,3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170,8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51,4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топливно-энергетического комплекса </a:t>
                      </a:r>
                    </a:p>
                  </a:txBody>
                  <a:tcPr marL="6110" marR="6110" marT="61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142 820,3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6,0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20 965,9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0,8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8 000,0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30 769,5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51 914,3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2,3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14,7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38,2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384,6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168,7   </a:t>
                      </a:r>
                    </a:p>
                  </a:txBody>
                  <a:tcPr marL="6110" marR="6110" marT="61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28384" y="923330"/>
            <a:ext cx="939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i="1" dirty="0" smtClean="0"/>
              <a:t>тыс. рублей</a:t>
            </a:r>
            <a:endParaRPr lang="ru-RU" sz="1100" i="1" dirty="0"/>
          </a:p>
        </p:txBody>
      </p:sp>
    </p:spTree>
    <p:extLst>
      <p:ext uri="{BB962C8B-B14F-4D97-AF65-F5344CB8AC3E}">
        <p14:creationId xmlns:p14="http://schemas.microsoft.com/office/powerpoint/2010/main" val="210729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92333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680974"/>
              </p:ext>
            </p:extLst>
          </p:nvPr>
        </p:nvGraphicFramePr>
        <p:xfrm>
          <a:off x="71501" y="1340768"/>
          <a:ext cx="8928990" cy="4336371"/>
        </p:xfrm>
        <a:graphic>
          <a:graphicData uri="http://schemas.openxmlformats.org/drawingml/2006/table">
            <a:tbl>
              <a:tblPr/>
              <a:tblGrid>
                <a:gridCol w="324035"/>
                <a:gridCol w="1644630"/>
                <a:gridCol w="673721"/>
                <a:gridCol w="586225"/>
                <a:gridCol w="586225"/>
                <a:gridCol w="568725"/>
                <a:gridCol w="570913"/>
                <a:gridCol w="465917"/>
                <a:gridCol w="577475"/>
                <a:gridCol w="507479"/>
                <a:gridCol w="507479"/>
                <a:gridCol w="384983"/>
                <a:gridCol w="384983"/>
                <a:gridCol w="384983"/>
                <a:gridCol w="384983"/>
                <a:gridCol w="376234"/>
              </a:tblGrid>
              <a:tr h="5694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(исполнение)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 *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0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 год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2021/2020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2022/2021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2023/2022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2024/2023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1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уд. вес в общем объеме, %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23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2 382 094,2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2 553 230,5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2 376 935,9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2 384 343,3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2 299 312,1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107,2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93,1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100,3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96,4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31">
                <a:tc gridSpan="16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2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Информационное общество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3 855,2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Ейского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районного казачьего общества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7 184,8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7 000,0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7 000,0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7 000,0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6 800,0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Эффективное управление муниципальным имуществом и земельными ресурсами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14 485,3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14 620,4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15 141,0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15 241,0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15 141,0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103,6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Поддержка деятельности социально-ориентированных общественных организаций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2 254,9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2 000,0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2 000,0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2 000,0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88,7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17 937,8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19 586,6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16 503,2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16 555,5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19 850,9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109,2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84,3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119,9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Молодежь Ейского района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9 995,4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10 222,6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10 313,3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10 313,3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10 313,3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102,3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Профилактика терроризма и экстремизма, усиление борьбы с преступностью, профилактика правонарушений и противодействие коррупции в Ейском районе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5 590,2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32 720,0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3 152,4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585,3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12,2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62,5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8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Управление муниципальными финансами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35 538,4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1,5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33 852,0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1,3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34 007,0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1,4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34 307,0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33 107,0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95,3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96,5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Медиасреда Ейского района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2 500,0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8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Социально-экономическое развитие Ейского района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987,0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950,0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Информатизация Ейского района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1 760,0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1 200,0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0,1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68,2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100,0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Строительство (создание) объектов государственной и муниципальной собственности в Ейском районе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   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41 705,3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2,7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18 000,0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5 560,7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43,2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- 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84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Непрограммные расходы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125 909,8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5,3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155 990,0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6,1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150 340,6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6,3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143 745,8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140 745,8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6,1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123,9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96,4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95,6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97,9   </a:t>
                      </a:r>
                    </a:p>
                  </a:txBody>
                  <a:tcPr marL="5862" marR="5862" marT="5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769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29 000,0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1,2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57 000,0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2,5  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</a:t>
                      </a:r>
                    </a:p>
                  </a:txBody>
                  <a:tcPr marL="5862" marR="5862" marT="58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6376" y="1014361"/>
            <a:ext cx="979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/>
              <a:t>тыс. рублей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181886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sz="1600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sz="1600" dirty="0" err="1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sz="1600" dirty="0">
                <a:solidFill>
                  <a:schemeClr val="bg1"/>
                </a:solidFill>
                <a:latin typeface="Arial Black" panose="020B0A04020102020204"/>
              </a:rPr>
              <a:t> района</a:t>
            </a:r>
            <a:endParaRPr lang="ru-RU" sz="1600" dirty="0">
              <a:solidFill>
                <a:schemeClr val="bg1"/>
              </a:solidFill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503893"/>
              </p:ext>
            </p:extLst>
          </p:nvPr>
        </p:nvGraphicFramePr>
        <p:xfrm>
          <a:off x="107504" y="607971"/>
          <a:ext cx="8928991" cy="61459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9348"/>
                <a:gridCol w="5572108"/>
                <a:gridCol w="641651"/>
                <a:gridCol w="578396"/>
                <a:gridCol w="650696"/>
                <a:gridCol w="578396"/>
                <a:gridCol w="578396"/>
              </a:tblGrid>
              <a:tr h="44343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 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6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 (прогноз)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2024год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66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образования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Охват детей программами дошкольного образования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61,5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75,2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выпускников, не получивших аттестат о среднем общем образовании в общей численности выпускников муниципальных общеобразовательных организаций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молодых специалистов, трудоустроившихся в образовательные организации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 после окончания обучения в профессиональных образовательных организациях и организациях высшего образования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выпускников муниципальных образовательных организаций, расположенных на территории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района, заключивших договор о целевом обучении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74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дошкольных образовательных организаций, в которых планируется проведение  капитального ремонта, в текущем году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74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общеобразовательных организаций, в которых планируется проведение  капитального ремонта, в текущем году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"Комплексное и устойчивое развитие Ейского района в сфере строительства и архитектуры"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Корректировка генеральных планов сельских поселений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Внесение изменений в Правила землепользования и застройки сельских поселений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Постановка на кадастровый учет зеленых зон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демонтированных рекламных конструкций, установленных без разрешения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"Информатизация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функционирующих сайтов органов местного самоуправления в сети «Интернет»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Обеспечение функционирования информационно-коммуникационной инфраструктуры и информационных систем органов местного самоуправления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9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"Обеспечение безопасности населения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Своевременное доведение до населения сигналов оповещения и экстренной информации: количество своевременно доведенных сигналов оповещения и предоставленной населению экстренной информации/количество угроз 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29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Выполнение требований пожарной безопасности в учреждениях, подведомственных управлению образованием администрации муниципального образования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Ейский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район: количество объектов, на которых проведены работы по выполнению требований пожарной безопасности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Ввод в эксплуатацию аппаратно-программных комплексов обзорного видеонаблюдения, включающих в себя камеры видеонаблюдения: количество  введенных в эксплуатацию видеокамер  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41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Создание и содержание системы обеспечения вызова экстренных оперативных служб по единому номеру «112»: количество дежурно-диспетчерских служб экстренного вызова, подключенных к системе «112» и работающих с единой дежурной диспетчерской службой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 в автоматизированном режиме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490" marR="344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092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dirty="0" err="1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 района</a:t>
            </a:r>
            <a:endParaRPr lang="ru-RU" dirty="0">
              <a:solidFill>
                <a:schemeClr val="bg1"/>
              </a:solidFill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939223"/>
              </p:ext>
            </p:extLst>
          </p:nvPr>
        </p:nvGraphicFramePr>
        <p:xfrm>
          <a:off x="143508" y="764703"/>
          <a:ext cx="8892989" cy="604373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28020"/>
                <a:gridCol w="5549640"/>
                <a:gridCol w="639064"/>
                <a:gridCol w="576064"/>
                <a:gridCol w="576064"/>
                <a:gridCol w="648072"/>
                <a:gridCol w="576065"/>
              </a:tblGrid>
              <a:tr h="444029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 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9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 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культуры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клубных формирований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участников клубных формирований  культурно-досуговых учреждений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детей, участников творческих мероприятий культурно-досуговых учреждений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16321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16350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16450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общедоступных библиотек, подключенных к сети «Интернет»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Посещаемость муниципальных музейных учреждений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человек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выставок и выставочных проектов, осуществляемых муниципальным музеем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Подшивка и переплет документов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Прием документов на хранение в архив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отдыхающих, посетивших муниципальное образование Ейский район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776,2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779,8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788,2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759,3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организаций в санаторно-курортном и туристском комплексе Ейского района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Коечная емкость предприятий санаторно-курортного комплекса Ейского района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8145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8395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9355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9355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 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%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18,8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18,9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Обеспеченность спортивными сооружениями в Ейском районе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Единовременная пропускная способность спортивных сооружений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3142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3172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3172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3172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проведенных официальных физкультурно-спортивных мероприятий, включенных в календарный план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 физкультурно-спортивных мероприятий, принявших участие в официальных спортивных и физкультурных мероприятиях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5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обучающихся, имеющих спортивные разряды, в общей численности обучающихся в спортивных школах, подведомственных ОФКС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района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установленных водонапорных башен 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отремонтированных автомобильных дорог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приобретенных мусорных контейнеров для отходов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построенных мест (площадок) накопления твердых коммунальных отходов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топливно-энергетического комплекса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населенных пунктов, в которых планируется строительство сетей газоснабжения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15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Протяженность (строительство) внутри поселковых газопроводов</a:t>
                      </a: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км</a:t>
                      </a:r>
                      <a:r>
                        <a:rPr lang="ru-RU" sz="700" baseline="30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3339" marR="333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895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dirty="0" err="1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 района</a:t>
            </a:r>
            <a:endParaRPr lang="ru-RU" dirty="0">
              <a:solidFill>
                <a:schemeClr val="bg1"/>
              </a:solidFill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248258"/>
              </p:ext>
            </p:extLst>
          </p:nvPr>
        </p:nvGraphicFramePr>
        <p:xfrm>
          <a:off x="251520" y="739116"/>
          <a:ext cx="8856983" cy="585771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6024"/>
                <a:gridCol w="5637839"/>
                <a:gridCol w="525916"/>
                <a:gridCol w="603163"/>
                <a:gridCol w="523799"/>
                <a:gridCol w="675121"/>
                <a:gridCol w="675121"/>
              </a:tblGrid>
              <a:tr h="39496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 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"Медиасреда Ейского района"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Публикация в печатных изданиях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Публикация в сетевых изданиях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ТВ-сюжет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"Поддержка Ейского районного казачьего общества"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членов Ейского районного казачьего общества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790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кадетских казачьих классов и групп казачьей направленности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учащихся в казачьих классах и группах казачьей направленности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проведенных программных мероприятий патриотической направленности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казаков-дружинников в казачьих дружинах, участвующих в охране общественного порядка на территории муниципального образования Ейский район 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4343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сдачи в аренду муниципального имущества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1,90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2,35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2,44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65,02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71,08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73,71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76,44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приватизации муниципального имущества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6,06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11823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12664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13649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13920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Обучение основам ведения сельского хозяйства, методам и способам повышения доходности сельскохозяйственного производства АПК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 сельского хозяйства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30950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31569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32200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32844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отловленных безнадзорных животных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голов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"Поддержка деятельности социально-ориентированных общественных организаций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ветеранов и инвалидов, получивших разъяснения о порядке участия в программных мероприятиях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61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3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мероприятий, проведенных некоммерческими организациями в ходе реализации общественно-полезных программ для различных целевых групп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1536" marR="315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69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7560840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dirty="0" err="1">
                <a:solidFill>
                  <a:schemeClr val="bg1"/>
                </a:solidFill>
                <a:latin typeface="Arial Black" panose="020B0A04020102020204"/>
              </a:rPr>
              <a:t>Ейского</a:t>
            </a:r>
            <a:r>
              <a:rPr lang="ru-RU" altLang="ru-RU" dirty="0">
                <a:solidFill>
                  <a:schemeClr val="bg1"/>
                </a:solidFill>
                <a:latin typeface="Arial Black" panose="020B0A04020102020204"/>
              </a:rPr>
              <a:t> района</a:t>
            </a:r>
            <a:endParaRPr lang="ru-RU" dirty="0">
              <a:solidFill>
                <a:schemeClr val="bg1"/>
              </a:solidFill>
              <a:latin typeface="Calibri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626986"/>
              </p:ext>
            </p:extLst>
          </p:nvPr>
        </p:nvGraphicFramePr>
        <p:xfrm>
          <a:off x="71499" y="980728"/>
          <a:ext cx="8928993" cy="563369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2047"/>
                <a:gridCol w="5469407"/>
                <a:gridCol w="530194"/>
                <a:gridCol w="608069"/>
                <a:gridCol w="528058"/>
                <a:gridCol w="680609"/>
                <a:gridCol w="680609"/>
              </a:tblGrid>
              <a:tr h="56332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69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 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2024год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"Молодежь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8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молодежи, охваченной мероприятиями, направленными на гражданское и патриотическое воспитание, творческое, интеллектуальное и духовно-нравственное развитие  молодежи, социально-экономическое развитие молодых граждан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12,5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молодежи, принявшей участие в краевых, российских мероприятиях по различным направлениям государственной молодежной политики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объектов для занятий дворовыми и экстремальными видами спорта, действующих в муниципальном образовании Ейский район 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Общий объем муниципального долга муниципального образования Ейский район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42532,9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31316,0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21361,0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11316,0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сокращения муниципального долга муниципального образования Ейский район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10811,3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11216,9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5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программа «Социально-экономическое развитие </a:t>
                      </a:r>
                      <a:r>
                        <a:rPr lang="ru-RU" sz="7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района»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86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Темп роста инвестиций в основной капитал по крупным и средним организациям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102,2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107,6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105,3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119,3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5109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5252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5473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5811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по крупным и средним предприятиям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1285,0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1450,0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1600,0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2000,0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Наполнение официального сайта муниципального образования </a:t>
                      </a:r>
                      <a:r>
                        <a:rPr lang="ru-RU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Ейский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район </a:t>
                      </a:r>
                      <a:r>
                        <a:rPr lang="en-US" sz="7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(www</a:t>
                      </a:r>
                      <a:r>
                        <a:rPr lang="ru-RU" sz="700" u="sng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  <a:hlinkClick r:id="rId2"/>
                        </a:rPr>
                        <a:t>.</a:t>
                      </a:r>
                      <a:r>
                        <a:rPr lang="en-US" sz="700" u="sng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yeskraion</a:t>
                      </a:r>
                      <a:r>
                        <a:rPr lang="ru-RU" sz="700" u="sng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700" u="sng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ru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инвестиционного портала (</a:t>
                      </a: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www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invest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eisk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7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ru</a:t>
                      </a: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 информацией для субъектов предпринимательства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18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«Профилактика терроризма и экстремизма, усиление борьбы с преступностью, профилактика правонарушений и противодействие коррупции в Ейском районе»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Уровень преступности (количество преступлений, совершенных на 10 тысяч человек населения района)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публикаций в средствах массовой информации материалов по вопросам охраны общественного порядка и борьбы с преступностью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45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публикаций в средствах массовой информации материалов по вопросам противодействия терроризму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преступлений, совершенных на улицах и в других общественных местах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590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580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образовательных учреждений, в которых проведены работы по установке, замене, капитальному (текущему) ремонту ограждений территорий образовательных организаций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«Строительство (создание) объектов государственной и муниципальной собственности в Ейском районе»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построенных фельдшерско-акушерских пунктов и офиса врача общей практики 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«Дети </a:t>
                      </a:r>
                      <a:r>
                        <a:rPr lang="ru-RU" sz="700" b="1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Ейского</a:t>
                      </a:r>
                      <a:r>
                        <a:rPr lang="ru-RU" sz="7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района»</a:t>
                      </a:r>
                      <a:endParaRPr lang="ru-RU" sz="7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36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38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детей, отдохнувших в профильных лагерях</a:t>
                      </a:r>
                      <a:r>
                        <a:rPr lang="ru-RU" sz="7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лагерях труда и отдыха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12,1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«Социальная поддержка граждан в Ейском районе»</a:t>
                      </a:r>
                      <a:endParaRPr lang="ru-RU" sz="7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75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8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охвата детей-сирот и детей, оставшихся без попечения родителей, которым предоставляется ежемесячная денежная выплата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5362" marR="353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11350" y="-1028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93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813164"/>
              </p:ext>
            </p:extLst>
          </p:nvPr>
        </p:nvGraphicFramePr>
        <p:xfrm>
          <a:off x="1907704" y="-742951"/>
          <a:ext cx="4929187" cy="430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4630952" y="2867934"/>
            <a:ext cx="4456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959967"/>
              </p:ext>
            </p:extLst>
          </p:nvPr>
        </p:nvGraphicFramePr>
        <p:xfrm>
          <a:off x="27421" y="1763770"/>
          <a:ext cx="8745538" cy="559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9" name="Text Box 40"/>
          <p:cNvSpPr txBox="1">
            <a:spLocks noChangeArrowheads="1"/>
          </p:cNvSpPr>
          <p:nvPr/>
        </p:nvSpPr>
        <p:spPr bwMode="auto">
          <a:xfrm>
            <a:off x="755576" y="0"/>
            <a:ext cx="7560840" cy="7064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chemeClr val="bg1"/>
                </a:solidFill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9220" name="Text Box 41"/>
          <p:cNvSpPr txBox="1">
            <a:spLocks noChangeArrowheads="1"/>
          </p:cNvSpPr>
          <p:nvPr/>
        </p:nvSpPr>
        <p:spPr bwMode="auto">
          <a:xfrm>
            <a:off x="0" y="2189163"/>
            <a:ext cx="17192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9222" name="Text Box 24"/>
          <p:cNvSpPr txBox="1">
            <a:spLocks noChangeArrowheads="1"/>
          </p:cNvSpPr>
          <p:nvPr/>
        </p:nvSpPr>
        <p:spPr bwMode="auto">
          <a:xfrm>
            <a:off x="4265543" y="1223987"/>
            <a:ext cx="3509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нагрузки, %</a:t>
            </a:r>
          </a:p>
        </p:txBody>
      </p:sp>
      <p:sp>
        <p:nvSpPr>
          <p:cNvPr id="9224" name="Text Box 15"/>
          <p:cNvSpPr txBox="1">
            <a:spLocks noChangeArrowheads="1"/>
          </p:cNvSpPr>
          <p:nvPr/>
        </p:nvSpPr>
        <p:spPr bwMode="auto">
          <a:xfrm>
            <a:off x="1925544" y="1347997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2019г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9225" name="Text Box 15"/>
          <p:cNvSpPr txBox="1">
            <a:spLocks noChangeArrowheads="1"/>
          </p:cNvSpPr>
          <p:nvPr/>
        </p:nvSpPr>
        <p:spPr bwMode="auto">
          <a:xfrm>
            <a:off x="2817991" y="1625271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2020г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3643313" y="1791299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2021г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9227" name="Text Box 15"/>
          <p:cNvSpPr txBox="1">
            <a:spLocks noChangeArrowheads="1"/>
          </p:cNvSpPr>
          <p:nvPr/>
        </p:nvSpPr>
        <p:spPr bwMode="auto">
          <a:xfrm>
            <a:off x="4440748" y="2067524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2022г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94351" y="4517057"/>
            <a:ext cx="471019" cy="115212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1" name="TextBox 19"/>
          <p:cNvSpPr txBox="1">
            <a:spLocks noChangeArrowheads="1"/>
          </p:cNvSpPr>
          <p:nvPr/>
        </p:nvSpPr>
        <p:spPr bwMode="auto">
          <a:xfrm rot="16200000">
            <a:off x="983235" y="4843741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3,8</a:t>
            </a:r>
            <a:endParaRPr lang="ru-RU" altLang="ru-RU" sz="1800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828705" y="5028407"/>
            <a:ext cx="471019" cy="59233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5" name="TextBox 21"/>
          <p:cNvSpPr txBox="1">
            <a:spLocks noChangeArrowheads="1"/>
          </p:cNvSpPr>
          <p:nvPr/>
        </p:nvSpPr>
        <p:spPr bwMode="auto">
          <a:xfrm rot="16200000">
            <a:off x="3805812" y="512730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2,6</a:t>
            </a:r>
            <a:endParaRPr lang="ru-RU" altLang="ru-RU" sz="18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216480" y="4829814"/>
            <a:ext cx="471019" cy="83937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88380" y="5250455"/>
            <a:ext cx="471019" cy="418730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42" name="TextBox 25"/>
          <p:cNvSpPr txBox="1">
            <a:spLocks noChangeArrowheads="1"/>
          </p:cNvSpPr>
          <p:nvPr/>
        </p:nvSpPr>
        <p:spPr bwMode="auto">
          <a:xfrm rot="16200000">
            <a:off x="5199357" y="503322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2,9</a:t>
            </a:r>
            <a:endParaRPr lang="ru-RU" altLang="ru-RU" sz="1800" b="1" dirty="0"/>
          </a:p>
        </p:txBody>
      </p:sp>
      <p:sp>
        <p:nvSpPr>
          <p:cNvPr id="9243" name="TextBox 26"/>
          <p:cNvSpPr txBox="1">
            <a:spLocks noChangeArrowheads="1"/>
          </p:cNvSpPr>
          <p:nvPr/>
        </p:nvSpPr>
        <p:spPr bwMode="auto">
          <a:xfrm rot="16200000">
            <a:off x="6671256" y="5275153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1,7</a:t>
            </a:r>
            <a:endParaRPr lang="ru-RU" altLang="ru-RU" sz="1800" b="1" dirty="0"/>
          </a:p>
        </p:txBody>
      </p:sp>
      <p:sp>
        <p:nvSpPr>
          <p:cNvPr id="9245" name="TextBox 28"/>
          <p:cNvSpPr txBox="1">
            <a:spLocks noChangeArrowheads="1"/>
          </p:cNvSpPr>
          <p:nvPr/>
        </p:nvSpPr>
        <p:spPr bwMode="auto">
          <a:xfrm>
            <a:off x="1551402" y="2597277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5</a:t>
            </a:r>
            <a:r>
              <a:rPr lang="ru-RU" altLang="ru-RU" sz="1800" b="1" dirty="0" smtClean="0"/>
              <a:t>3,3</a:t>
            </a:r>
            <a:endParaRPr lang="ru-RU" altLang="ru-RU" sz="1800" b="1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353759" y="4931404"/>
            <a:ext cx="471019" cy="73778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50" name="TextBox 21"/>
          <p:cNvSpPr txBox="1">
            <a:spLocks noChangeArrowheads="1"/>
          </p:cNvSpPr>
          <p:nvPr/>
        </p:nvSpPr>
        <p:spPr bwMode="auto">
          <a:xfrm rot="16200000">
            <a:off x="2329436" y="5033225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2,8</a:t>
            </a:r>
            <a:endParaRPr lang="ru-RU" altLang="ru-RU" sz="1800" b="1" dirty="0"/>
          </a:p>
        </p:txBody>
      </p:sp>
      <p:sp>
        <p:nvSpPr>
          <p:cNvPr id="9251" name="Text Box 15"/>
          <p:cNvSpPr txBox="1">
            <a:spLocks noChangeArrowheads="1"/>
          </p:cNvSpPr>
          <p:nvPr/>
        </p:nvSpPr>
        <p:spPr bwMode="auto">
          <a:xfrm>
            <a:off x="5267324" y="2319099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2023г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6104180" y="2584931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2024г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9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19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6672"/>
            <a:ext cx="4248472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283" y="980728"/>
            <a:ext cx="61318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Финансовое управление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администрации муниципального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образования </a:t>
            </a:r>
            <a:r>
              <a:rPr lang="ru-RU" sz="3600" b="1" dirty="0" err="1">
                <a:solidFill>
                  <a:srgbClr val="C00000"/>
                </a:solidFill>
                <a:latin typeface="Monotype Corsiva" panose="03010101010201010101" pitchFamily="66" charset="0"/>
              </a:rPr>
              <a:t>Ейский</a:t>
            </a: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 район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353680, г. Ейск ,ул. Победы, д. 113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тел.(861-32)2-53-70</a:t>
            </a:r>
          </a:p>
          <a:p>
            <a:pPr lvl="0" algn="ctr">
              <a:defRPr/>
            </a:pPr>
            <a:r>
              <a:rPr lang="en-US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E-mail</a:t>
            </a: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: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eskfin@mail.kuban.ru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08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2246</TotalTime>
  <Words>6237</Words>
  <Application>Microsoft Office PowerPoint</Application>
  <PresentationFormat>Экран (4:3)</PresentationFormat>
  <Paragraphs>2556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budget3</dc:creator>
  <cp:lastModifiedBy>budget3</cp:lastModifiedBy>
  <cp:revision>113</cp:revision>
  <dcterms:created xsi:type="dcterms:W3CDTF">2020-11-24T06:45:14Z</dcterms:created>
  <dcterms:modified xsi:type="dcterms:W3CDTF">2021-12-14T06:13:29Z</dcterms:modified>
</cp:coreProperties>
</file>