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3"/>
  </p:notesMasterIdLst>
  <p:sldIdLst>
    <p:sldId id="256" r:id="rId2"/>
    <p:sldId id="266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33" r:id="rId37"/>
    <p:sldId id="334" r:id="rId38"/>
    <p:sldId id="336" r:id="rId39"/>
    <p:sldId id="337" r:id="rId40"/>
    <p:sldId id="338" r:id="rId41"/>
    <p:sldId id="339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CC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248" autoAdjust="0"/>
    <p:restoredTop sz="93489" autoAdjust="0"/>
  </p:normalViewPr>
  <p:slideViewPr>
    <p:cSldViewPr>
      <p:cViewPr varScale="1">
        <p:scale>
          <a:sx n="97" d="100"/>
          <a:sy n="97" d="100"/>
        </p:scale>
        <p:origin x="-27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7E07E2-D2A3-4EAE-A9B5-EB00C15A5E70}" type="datetimeFigureOut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04413-15C4-4E66-9EEB-CFA32ED4B4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49740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47025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532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EEB267-DA20-4D49-B708-7BFB2D2A2668}" type="slidenum">
              <a:rPr lang="ru-RU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8BD790F-2418-4398-AFC7-FA29A4542D5A}" type="slidenum">
              <a:rPr lang="ru-RU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458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E0F6175-440E-424E-9390-8E7DE3620172}" type="slidenum">
              <a:rPr lang="ru-RU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8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4ECB5C-1DED-4865-9959-43B824627ED7}" type="slidenum">
              <a:rPr lang="ru-RU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CC9B8EA-1BFE-4647-9BC5-A2D114614ECE}" type="slidenum">
              <a:rPr lang="ru-RU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8676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DCF6A4D-DB9F-4906-AB56-B71A594ED303}" type="slidenum">
              <a:rPr lang="ru-RU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70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B8B5A4-F7B8-47DF-8248-3D5D10461234}" type="slidenum">
              <a:rPr lang="ru-RU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4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F39FC0-A8CA-4E31-B88B-F860F0F71940}" type="slidenum">
              <a:rPr lang="ru-RU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38A0DAD-39B7-4C71-A852-3B0AD152EA01}" type="slidenum">
              <a:rPr lang="ru-RU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2772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3ACF246-A8D2-4E54-A65D-3048BD44977A}" type="slidenum">
              <a:rPr lang="ru-RU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3796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A9E7D5D-3055-4C31-9DCE-1FCA07CD080E}" type="slidenum">
              <a:rPr lang="ru-RU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3EDD32A-2155-49FB-8136-2EB256CE2984}" type="slidenum">
              <a:rPr lang="ru-RU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5844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E5C0A4A-162A-451E-98AE-E68A1326B1CB}" type="slidenum">
              <a:rPr lang="ru-RU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6868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45D1A7C-678F-43BB-9BD7-DDC020AD7391}" type="slidenum">
              <a:rPr lang="ru-RU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7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7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mailto:sales@kapous.ru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b9_20_d0_b8_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5140" y="4500570"/>
            <a:ext cx="2574046" cy="189270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 descr="8f08d52c3770084eef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3108" y="4478828"/>
            <a:ext cx="2598508" cy="180769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 descr="11-27-e1471766203373eab5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5000636"/>
            <a:ext cx="2671200" cy="19984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928802"/>
            <a:ext cx="7643866" cy="2357454"/>
          </a:xfrm>
        </p:spPr>
        <p:txBody>
          <a:bodyPr>
            <a:noAutofit/>
          </a:bodyPr>
          <a:lstStyle/>
          <a:p>
            <a:pPr marL="85725" algn="ctr"/>
            <a:r>
              <a:rPr lang="ru-RU" sz="4200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200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200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200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200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Каталог промышленной продукции, выпускаемой </a:t>
            </a:r>
            <a:br>
              <a:rPr lang="ru-RU" sz="4200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200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территории муниципального образования Ейский район</a:t>
            </a:r>
            <a:r>
              <a:rPr lang="ru-RU" sz="4200" i="1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4200" i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0929129001581870922548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42908" y="4929198"/>
            <a:ext cx="2671200" cy="206064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Picture 2" descr="D:\Совещания\20180227 Открытая сессия\Оформление\Шаблон слайдов верх 2.gi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563" t="8333" r="87500" b="17598"/>
          <a:stretch>
            <a:fillRect/>
          </a:stretch>
        </p:blipFill>
        <p:spPr bwMode="auto">
          <a:xfrm>
            <a:off x="0" y="0"/>
            <a:ext cx="1181488" cy="15001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0"/>
            <a:ext cx="85011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«Производственно-конструкторская компания «Технорегион»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Разрабатываемые проекты </a:t>
            </a: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14282" y="1643050"/>
          <a:ext cx="8715436" cy="5000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3438"/>
                <a:gridCol w="4321998"/>
              </a:tblGrid>
              <a:tr h="46100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Модель самолета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Технические характеристики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30913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Самолет </a:t>
                      </a:r>
                      <a:r>
                        <a:rPr lang="ru-RU" sz="11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ТР-39</a:t>
                      </a:r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Проект </a:t>
                      </a:r>
                      <a:r>
                        <a:rPr lang="ru-RU" sz="11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ТР39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 разрабатывается для учебных полетов курсантов и пилотажных полетов. Полностью Российского производства, в 3 раза дешевле зарубежных аналогов.</a:t>
                      </a:r>
                      <a:endParaRPr lang="ru-RU" sz="11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Максимальная взлетная 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масса 4800 кг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02861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Масса пустого 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самолета 3000 кг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02861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Экипаж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: 1-2 человека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36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Максимальная скорость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: 700 км/час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02861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Крейсерская скорость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: 450 км/час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02861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Практический потолок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:  8000 м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02861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Скороподъёмность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: до 20 м/с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02861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Длина разбега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: 650 м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02861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Длина пробега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: 550 м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15068">
                <a:tc>
                  <a:txBody>
                    <a:bodyPr/>
                    <a:lstStyle/>
                    <a:p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Количество 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топлива 1000 кг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9" name="Рисунок 8" descr="3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000372"/>
            <a:ext cx="4572032" cy="364331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0"/>
            <a:ext cx="857255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«Производственно-конструкторская компания «Технорегион»</a:t>
            </a:r>
          </a:p>
          <a:p>
            <a:pPr algn="just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создания собственной авиационно-технической базы (АТБ) ООО «ПКК Технорегион» выкупили АТБ </a:t>
            </a:r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Ейского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аэропорта, которую доработали, дополнили и сертифицировали как новую АТБ на все виды работ по техническому обслуживанию  самолетов Ан-2 и ТР-301, в т.ч. выполнения контрольно-восстановительных работ. Под их постоянным  техническим обслуживанием находятся более 30 самолетов Ан-2 различных физических лиц и организаций.</a:t>
            </a: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7" name="Рисунок 6" descr="44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2285992"/>
            <a:ext cx="8286808" cy="457200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79190"/>
            <a:ext cx="8512949" cy="4678810"/>
          </a:xfrm>
        </p:spPr>
        <p:txBody>
          <a:bodyPr>
            <a:normAutofit/>
          </a:bodyPr>
          <a:lstStyle/>
          <a:p>
            <a:pPr marL="273050" indent="-6350">
              <a:buFont typeface="Arial" pitchFamily="34" charset="0"/>
              <a:buChar char="•"/>
            </a:pPr>
            <a:r>
              <a:rPr lang="ru-RU" sz="2400" b="1" smtClean="0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  </a:t>
            </a:r>
            <a:r>
              <a:rPr lang="ru-RU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Адрес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местонахождения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Краснодарский край, Ейский район, пос.Комсомолец, Гагарина, 22.</a:t>
            </a:r>
            <a:endParaRPr lang="ru-RU" sz="3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73050" indent="-6350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Телефон для связи: 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 (861) 32-67-535</a:t>
            </a:r>
          </a:p>
          <a:p>
            <a:pPr marL="273050" indent="-6350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Email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pkk.tehnoregion@mail.ru</a:t>
            </a:r>
            <a:endParaRPr lang="ru-RU" sz="3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73050" indent="-6350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Сайт: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http://pkk-tr.ru/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marL="273050" indent="-6350">
              <a:buNone/>
            </a:pPr>
            <a:endParaRPr lang="ru-RU" dirty="0" smtClean="0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  <a:p>
            <a:pPr marL="273050" indent="-6350">
              <a:buNone/>
            </a:pPr>
            <a:endParaRPr lang="ru-RU" dirty="0" smtClean="0">
              <a:latin typeface="Cambria" pitchFamily="18" charset="0"/>
              <a:cs typeface="Times New Roman" pitchFamily="18" charset="0"/>
            </a:endParaRPr>
          </a:p>
          <a:p>
            <a:pPr marL="273050" indent="-635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1428736"/>
            <a:ext cx="5089768" cy="57150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Контактные данные</a:t>
            </a:r>
            <a:r>
              <a:rPr lang="ru-RU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85720" y="428604"/>
            <a:ext cx="8643998" cy="78581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endParaRPr lang="ru-RU" sz="4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357166"/>
            <a:ext cx="82153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«Производственно-конструкторская компания «Технорегион»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5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4942" y="4356015"/>
            <a:ext cx="3929058" cy="250198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SERVER2\Obmen\Маркетологи User30\f76592bde76c5a675ff8224b1f1066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313" y="142875"/>
            <a:ext cx="9144000" cy="1692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ЕЙСКПОЛИМЕР </a:t>
            </a:r>
            <a:r>
              <a:rPr lang="ru-RU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(ИП </a:t>
            </a:r>
            <a:r>
              <a:rPr lang="ru-RU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Натопта</a:t>
            </a:r>
            <a:r>
              <a:rPr lang="ru-RU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О.Ф.</a:t>
            </a:r>
            <a:r>
              <a:rPr lang="ru-RU" sz="2600" b="1" dirty="0">
                <a:solidFill>
                  <a:srgbClr val="FFFF00"/>
                </a:solidFill>
                <a:latin typeface="+mn-lt"/>
              </a:rPr>
              <a:t>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14313" y="857250"/>
          <a:ext cx="8786874" cy="5859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3437">
                  <a:extLst>
                    <a:ext uri="{9D8B030D-6E8A-4147-A177-3AD203B41FA5}"/>
                  </a:extLst>
                </a:gridCol>
                <a:gridCol w="4393437">
                  <a:extLst>
                    <a:ext uri="{9D8B030D-6E8A-4147-A177-3AD203B41FA5}"/>
                  </a:extLst>
                </a:gridCol>
              </a:tblGrid>
              <a:tr h="35719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Перечень выпускаемой продукции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Технические характеристики</a:t>
                      </a: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 продукции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14027"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Бассейны, купели, емкости, баки.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Производятся из пищевого материала-полипропилена.</a:t>
                      </a:r>
                    </a:p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Любые размеры по заказу клиента.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52602"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Ветеринарное оборудование:</a:t>
                      </a:r>
                    </a:p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-клетки </a:t>
                      </a:r>
                    </a:p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-камеры для животных,</a:t>
                      </a:r>
                    </a:p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-столы (для </a:t>
                      </a:r>
                      <a:r>
                        <a:rPr kumimoji="0" lang="ru-RU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УЗИ</a:t>
                      </a: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смотровые, операционные, </a:t>
                      </a:r>
                      <a:r>
                        <a:rPr kumimoji="0" lang="ru-RU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рентгенопрозрачные</a:t>
                      </a: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-пароформалиновые камеры</a:t>
                      </a:r>
                    </a:p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-сушильная камера</a:t>
                      </a:r>
                    </a:p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-мойки для животных</a:t>
                      </a:r>
                    </a:p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-баки для проявки рентгеновской пленки.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Производится из пищевого пластика-полипропилена с использование нержавеющей стали.</a:t>
                      </a:r>
                    </a:p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Любые размеры по заказу клиента.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576681"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Емкость для транспортировки и хранения жидких пищевых продуктов.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Производство емкостей различного объема из пищевого материала – полипропилена.</a:t>
                      </a:r>
                    </a:p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Любые размеры по заказу клиента.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14027"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Оборудование для разведения рыбы (</a:t>
                      </a:r>
                      <a:r>
                        <a:rPr kumimoji="0" lang="ru-RU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УЗВ</a:t>
                      </a: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Производство полного комплекта оборудования для разведения рыбы.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576681"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Оборудование для передержки морепродуктов.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Полный комплект оборудования для длительного хранения морепродуктов перед продажей либо транспортировкой.</a:t>
                      </a:r>
                    </a:p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Проектирование любых объемов.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14027">
                <a:tc>
                  <a:txBody>
                    <a:bodyPr/>
                    <a:lstStyle/>
                    <a:p>
                      <a:r>
                        <a:rPr kumimoji="0" lang="ru-RU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Жироуловители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Производятся из пищевого пластика-полипропилена. Промышленные и бытовые. 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576681"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Оборудование для производства сыра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Сырные формы, воронки для распределения сырного зерна, стеллажи для вызревания сыра, емкости для засолки. Любые размеры по заказу клиента.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73263"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Канализация, вентиляция, воздуховоды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Производятся из пищевого материала</a:t>
                      </a:r>
                    </a:p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-полипропилена. Проектирование по заказу клиента.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SERVER2\Obmen\Маркетологи User30\f76592bde76c5a675ff8224b1f1066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28625"/>
            <a:ext cx="91440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ЕЙСКПОЛИМЕР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(ИП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Натопта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О.Ф.</a:t>
            </a:r>
            <a:r>
              <a:rPr lang="ru-RU" sz="3200" b="1" dirty="0">
                <a:solidFill>
                  <a:srgbClr val="FFFF00"/>
                </a:solidFill>
                <a:latin typeface="+mn-lt"/>
              </a:rPr>
              <a:t>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5" name="Рисунок 4" descr="бассейн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1127" y="1196752"/>
            <a:ext cx="3910497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бассейн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4149080"/>
            <a:ext cx="3528392" cy="2341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127" name="TextBox 9"/>
          <p:cNvSpPr txBox="1">
            <a:spLocks noChangeArrowheads="1"/>
          </p:cNvSpPr>
          <p:nvPr/>
        </p:nvSpPr>
        <p:spPr bwMode="auto">
          <a:xfrm>
            <a:off x="1911350" y="2144713"/>
            <a:ext cx="9572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000" b="1">
                <a:latin typeface="Times New Roman" pitchFamily="18" charset="0"/>
                <a:cs typeface="Times New Roman" pitchFamily="18" charset="0"/>
              </a:rPr>
              <a:t> Производятся из 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2000" b="1">
                <a:latin typeface="Times New Roman" pitchFamily="18" charset="0"/>
                <a:cs typeface="Times New Roman" pitchFamily="18" charset="0"/>
              </a:rPr>
              <a:t>пищевого материала-полипропилена</a:t>
            </a:r>
            <a:endParaRPr lang="ru-RU" sz="2000" b="1"/>
          </a:p>
        </p:txBody>
      </p:sp>
      <p:sp>
        <p:nvSpPr>
          <p:cNvPr id="5128" name="TextBox 10"/>
          <p:cNvSpPr txBox="1">
            <a:spLocks noChangeArrowheads="1"/>
          </p:cNvSpPr>
          <p:nvPr/>
        </p:nvSpPr>
        <p:spPr bwMode="auto">
          <a:xfrm>
            <a:off x="5743575" y="1412875"/>
            <a:ext cx="3581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3200" b="1">
                <a:latin typeface="Times New Roman" pitchFamily="18" charset="0"/>
                <a:cs typeface="Times New Roman" pitchFamily="18" charset="0"/>
              </a:rPr>
              <a:t>Бассейны</a:t>
            </a:r>
          </a:p>
        </p:txBody>
      </p:sp>
      <p:pic>
        <p:nvPicPr>
          <p:cNvPr id="2050" name="Picture 2" descr="C:\Users\Box100\Downloads\бассейны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1127" y="4149080"/>
            <a:ext cx="3910497" cy="2363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130" name="TextBox 12"/>
          <p:cNvSpPr txBox="1">
            <a:spLocks noChangeArrowheads="1"/>
          </p:cNvSpPr>
          <p:nvPr/>
        </p:nvSpPr>
        <p:spPr bwMode="auto">
          <a:xfrm>
            <a:off x="4448175" y="3052763"/>
            <a:ext cx="9572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000" b="1">
                <a:latin typeface="Times New Roman" pitchFamily="18" charset="0"/>
                <a:cs typeface="Times New Roman" pitchFamily="18" charset="0"/>
              </a:rPr>
              <a:t> Любые размеры по заказу клиента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SERVER2\Obmen\Маркетологи User30\f76592bde76c5a675ff8224b1f1066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28625"/>
            <a:ext cx="9144000" cy="2246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ЕЙСКПОЛИМЕР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(ИП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Натопта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О.Ф.</a:t>
            </a:r>
            <a:r>
              <a:rPr lang="ru-RU" sz="3200" b="1" dirty="0">
                <a:solidFill>
                  <a:srgbClr val="FFFF00"/>
                </a:solidFill>
                <a:latin typeface="+mn-lt"/>
              </a:rPr>
              <a:t>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C000"/>
                </a:solidFill>
                <a:latin typeface="+mn-lt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9" name="Рисунок 8" descr="купель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052736"/>
            <a:ext cx="3528392" cy="2774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купель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035645"/>
            <a:ext cx="3528392" cy="2561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151" name="TextBox 12"/>
          <p:cNvSpPr txBox="1">
            <a:spLocks noChangeArrowheads="1"/>
          </p:cNvSpPr>
          <p:nvPr/>
        </p:nvSpPr>
        <p:spPr bwMode="auto">
          <a:xfrm>
            <a:off x="5403850" y="2090738"/>
            <a:ext cx="2070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3200" b="1">
                <a:latin typeface="Times New Roman" pitchFamily="18" charset="0"/>
                <a:cs typeface="Times New Roman" pitchFamily="18" charset="0"/>
              </a:rPr>
              <a:t>Купели</a:t>
            </a:r>
          </a:p>
        </p:txBody>
      </p:sp>
      <p:pic>
        <p:nvPicPr>
          <p:cNvPr id="8195" name="Picture 3" descr="\\SERVER2\Obmen\Маркетологи User30\Бассейн со ступеньками\Готовое\DSC_0542 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075795"/>
            <a:ext cx="3816424" cy="25215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3995738" y="2755900"/>
            <a:ext cx="9572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000" b="1">
                <a:latin typeface="Times New Roman" pitchFamily="18" charset="0"/>
                <a:cs typeface="Times New Roman" pitchFamily="18" charset="0"/>
              </a:rPr>
              <a:t> Любые размеры по заказу клиента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SERVER2\Obmen\Маркетологи User30\f76592bde76c5a675ff8224b1f1066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42875" y="500063"/>
            <a:ext cx="9144000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ЕЙСКПОЛИМЕР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(ИП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Натопта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О.Ф.</a:t>
            </a:r>
            <a:r>
              <a:rPr lang="ru-RU" sz="3200" b="1" dirty="0">
                <a:solidFill>
                  <a:srgbClr val="FFFF00"/>
                </a:solidFill>
                <a:latin typeface="+mn-lt"/>
              </a:rPr>
              <a:t>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C000"/>
                </a:solidFill>
                <a:latin typeface="+mn-lt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8197" name="TextBox 9"/>
          <p:cNvSpPr txBox="1">
            <a:spLocks noChangeArrowheads="1"/>
          </p:cNvSpPr>
          <p:nvPr/>
        </p:nvSpPr>
        <p:spPr bwMode="auto">
          <a:xfrm>
            <a:off x="2403475" y="1773238"/>
            <a:ext cx="80724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 b="1">
                <a:latin typeface="Times New Roman" pitchFamily="18" charset="0"/>
                <a:cs typeface="Times New Roman" pitchFamily="18" charset="0"/>
              </a:rPr>
              <a:t>Емкости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2400" b="1">
                <a:latin typeface="Times New Roman" pitchFamily="18" charset="0"/>
                <a:cs typeface="Times New Roman" pitchFamily="18" charset="0"/>
              </a:rPr>
              <a:t>для хранения пищевых продуктов</a:t>
            </a:r>
          </a:p>
        </p:txBody>
      </p:sp>
      <p:pic>
        <p:nvPicPr>
          <p:cNvPr id="13" name="Рисунок 12" descr="емкость для хранения пищевых продукто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3445782"/>
            <a:ext cx="4968552" cy="3227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C:\Users\Box100\Downloads\DSC_0410-копия1-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24744"/>
            <a:ext cx="3312368" cy="2779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емкость для хранения пищевых продуктов..JPG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4095074"/>
            <a:ext cx="345638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SERVER2\Obmen\Маркетологи User30\f76592bde76c5a675ff8224b1f1066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14313" y="714375"/>
            <a:ext cx="9144001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ЕЙСКПОЛИМЕР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(ИП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Натопта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О.Ф.</a:t>
            </a:r>
            <a:r>
              <a:rPr lang="ru-RU" sz="3200" b="1" dirty="0">
                <a:solidFill>
                  <a:srgbClr val="FFFF00"/>
                </a:solidFill>
                <a:latin typeface="+mn-lt"/>
              </a:rPr>
              <a:t>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7" name="Рисунок 6" descr="емкость для посол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3068960"/>
            <a:ext cx="4171250" cy="3147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емкости для сыр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3068959"/>
            <a:ext cx="4355976" cy="3074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223" name="TextBox 13"/>
          <p:cNvSpPr txBox="1">
            <a:spLocks noChangeArrowheads="1"/>
          </p:cNvSpPr>
          <p:nvPr/>
        </p:nvSpPr>
        <p:spPr bwMode="auto">
          <a:xfrm>
            <a:off x="611188" y="2006600"/>
            <a:ext cx="36433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400" b="1">
                <a:latin typeface="Times New Roman" pitchFamily="18" charset="0"/>
                <a:cs typeface="Times New Roman" pitchFamily="18" charset="0"/>
              </a:rPr>
              <a:t>Емкость для посола</a:t>
            </a:r>
          </a:p>
        </p:txBody>
      </p:sp>
      <p:sp>
        <p:nvSpPr>
          <p:cNvPr id="9224" name="TextBox 14"/>
          <p:cNvSpPr txBox="1">
            <a:spLocks noChangeArrowheads="1"/>
          </p:cNvSpPr>
          <p:nvPr/>
        </p:nvSpPr>
        <p:spPr bwMode="auto">
          <a:xfrm>
            <a:off x="5457825" y="2006600"/>
            <a:ext cx="27289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2400" b="1">
                <a:latin typeface="Times New Roman" pitchFamily="18" charset="0"/>
                <a:cs typeface="Times New Roman" pitchFamily="18" charset="0"/>
              </a:rPr>
              <a:t>Емкость для сыра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SERVER2\Obmen\Маркетологи User30\f76592bde76c5a675ff8224b1f1066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14313" y="500063"/>
            <a:ext cx="9144001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ЕЙСКПОЛИМЕР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(ИП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Натопта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О.Ф.</a:t>
            </a:r>
            <a:r>
              <a:rPr lang="ru-RU" sz="3200" b="1" dirty="0">
                <a:solidFill>
                  <a:srgbClr val="FFFF00"/>
                </a:solidFill>
                <a:latin typeface="+mn-lt"/>
              </a:rPr>
              <a:t>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10245" name="TextBox 8"/>
          <p:cNvSpPr txBox="1">
            <a:spLocks noChangeArrowheads="1"/>
          </p:cNvSpPr>
          <p:nvPr/>
        </p:nvSpPr>
        <p:spPr bwMode="auto">
          <a:xfrm>
            <a:off x="673100" y="1654175"/>
            <a:ext cx="7797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sz="2400" b="1">
                <a:latin typeface="Times New Roman" pitchFamily="18" charset="0"/>
                <a:cs typeface="Times New Roman" pitchFamily="18" charset="0"/>
              </a:rPr>
              <a:t>Воздуховоды, вентиляция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2400" b="1">
                <a:latin typeface="Times New Roman" pitchFamily="18" charset="0"/>
                <a:cs typeface="Times New Roman" pitchFamily="18" charset="0"/>
              </a:rPr>
              <a:t>производятся из пищевого материала-полипропилена.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2400" b="1">
                <a:latin typeface="Times New Roman" pitchFamily="18" charset="0"/>
                <a:cs typeface="Times New Roman" pitchFamily="18" charset="0"/>
              </a:rPr>
              <a:t> Проектирование по заказу клиента</a:t>
            </a:r>
          </a:p>
        </p:txBody>
      </p:sp>
      <p:pic>
        <p:nvPicPr>
          <p:cNvPr id="10" name="Рисунок 9" descr="воздуховоды, вентиляция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3167758"/>
            <a:ext cx="4464496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воздуховоды,вентиляция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140968"/>
            <a:ext cx="4358670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SERVER2\Obmen\Маркетологи User30\f76592bde76c5a675ff8224b1f1066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14313" y="500063"/>
            <a:ext cx="9144001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ЕЙСКПОЛИМЕР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(ИП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Натопта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О.Ф.</a:t>
            </a:r>
            <a:r>
              <a:rPr lang="ru-RU" sz="3200" b="1" dirty="0">
                <a:solidFill>
                  <a:srgbClr val="FFFF00"/>
                </a:solidFill>
                <a:latin typeface="+mn-lt"/>
              </a:rPr>
              <a:t>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C000"/>
                </a:solidFill>
                <a:latin typeface="+mn-lt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11269" name="TextBox 8"/>
          <p:cNvSpPr txBox="1">
            <a:spLocks noChangeArrowheads="1"/>
          </p:cNvSpPr>
          <p:nvPr/>
        </p:nvSpPr>
        <p:spPr bwMode="auto">
          <a:xfrm>
            <a:off x="1690688" y="2124075"/>
            <a:ext cx="856773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800" b="1">
                <a:latin typeface="Times New Roman" pitchFamily="18" charset="0"/>
                <a:cs typeface="Times New Roman" pitchFamily="18" charset="0"/>
              </a:rPr>
              <a:t>Жироуловители </a:t>
            </a:r>
          </a:p>
          <a:p>
            <a:pPr algn="ctr" eaLnBrk="1" hangingPunct="1"/>
            <a:r>
              <a:rPr lang="ru-RU" sz="2800" b="1">
                <a:latin typeface="Times New Roman" pitchFamily="18" charset="0"/>
                <a:cs typeface="Times New Roman" pitchFamily="18" charset="0"/>
              </a:rPr>
              <a:t>(промышленные и бытовые) 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2800" b="1">
                <a:latin typeface="Times New Roman" pitchFamily="18" charset="0"/>
                <a:cs typeface="Times New Roman" pitchFamily="18" charset="0"/>
              </a:rPr>
              <a:t>производятся из пищевого </a:t>
            </a:r>
          </a:p>
          <a:p>
            <a:pPr algn="ctr" eaLnBrk="1" hangingPunct="1"/>
            <a:r>
              <a:rPr lang="ru-RU" sz="2800" b="1">
                <a:latin typeface="Times New Roman" pitchFamily="18" charset="0"/>
                <a:cs typeface="Times New Roman" pitchFamily="18" charset="0"/>
              </a:rPr>
              <a:t>пластика-полипропилена </a:t>
            </a:r>
            <a:endParaRPr lang="ru-RU" sz="2800"/>
          </a:p>
        </p:txBody>
      </p:sp>
      <p:pic>
        <p:nvPicPr>
          <p:cNvPr id="7" name="Рисунок 6" descr="жироуловитель круглый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4437112"/>
            <a:ext cx="2886487" cy="2153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жироуловитель круглый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2000255"/>
            <a:ext cx="2880320" cy="2148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жироуловитель прямоугольный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4437112"/>
            <a:ext cx="2808312" cy="2081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8" name="Picture 2" descr="\\SERVER2\Obmen\Маркетологи User30\для администрации\Жироуловители\DSC_05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4437112"/>
            <a:ext cx="2914503" cy="2081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42853"/>
            <a:ext cx="850112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«Производственно-конструкторская компания «Технорегион»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Разработка, производство, ремоторизация, сертификация, ремонт и обслуживание самолетов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7" name="Рисунок 6" descr="1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2285992"/>
            <a:ext cx="7143800" cy="438253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TextBox 9"/>
          <p:cNvSpPr txBox="1"/>
          <p:nvPr/>
        </p:nvSpPr>
        <p:spPr>
          <a:xfrm>
            <a:off x="7215206" y="3357562"/>
            <a:ext cx="19622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Самолет </a:t>
            </a:r>
            <a:r>
              <a:rPr lang="ru-RU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ТР302\117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SERVER2\Obmen\Маркетологи User30\f76592bde76c5a675ff8224b1f1066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42875" y="333375"/>
            <a:ext cx="9144000" cy="2246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ЕЙСКПОЛИМЕР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(ИП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Натопта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О.Ф.</a:t>
            </a:r>
            <a:r>
              <a:rPr lang="ru-RU" sz="3200" b="1" dirty="0">
                <a:solidFill>
                  <a:srgbClr val="FFFF00"/>
                </a:solidFill>
                <a:latin typeface="+mn-lt"/>
              </a:rPr>
              <a:t>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C000"/>
                </a:solidFill>
                <a:latin typeface="+mn-lt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12293" name="TextBox 8"/>
          <p:cNvSpPr txBox="1">
            <a:spLocks noChangeArrowheads="1"/>
          </p:cNvSpPr>
          <p:nvPr/>
        </p:nvSpPr>
        <p:spPr bwMode="auto">
          <a:xfrm>
            <a:off x="0" y="908050"/>
            <a:ext cx="9445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 b="1">
                <a:latin typeface="Times New Roman" pitchFamily="18" charset="0"/>
                <a:cs typeface="Times New Roman" pitchFamily="18" charset="0"/>
              </a:rPr>
              <a:t>Полный комплект оборудования для разведения рыбы.</a:t>
            </a:r>
            <a:endParaRPr lang="ru-RU" sz="36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Оборудование для разведения рыбы (УЗВ)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19" y="1772816"/>
            <a:ext cx="3168353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-541338" y="1341438"/>
            <a:ext cx="44656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200" b="1">
                <a:latin typeface="Times New Roman" pitchFamily="18" charset="0"/>
                <a:cs typeface="Times New Roman" pitchFamily="18" charset="0"/>
              </a:rPr>
              <a:t>УЗВ</a:t>
            </a:r>
          </a:p>
        </p:txBody>
      </p:sp>
      <p:pic>
        <p:nvPicPr>
          <p:cNvPr id="10242" name="Picture 2" descr="C:\Users\Box100\Downloads\DSC_00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572495"/>
            <a:ext cx="3143726" cy="20968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297" name="TextBox 9"/>
          <p:cNvSpPr txBox="1">
            <a:spLocks noChangeArrowheads="1"/>
          </p:cNvSpPr>
          <p:nvPr/>
        </p:nvSpPr>
        <p:spPr bwMode="auto">
          <a:xfrm>
            <a:off x="-396875" y="4078288"/>
            <a:ext cx="446405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200" b="1">
                <a:latin typeface="Times New Roman" pitchFamily="18" charset="0"/>
                <a:cs typeface="Times New Roman" pitchFamily="18" charset="0"/>
              </a:rPr>
              <a:t>Сортировщик для рыбы</a:t>
            </a:r>
          </a:p>
        </p:txBody>
      </p:sp>
      <p:pic>
        <p:nvPicPr>
          <p:cNvPr id="10243" name="Picture 3" descr="C:\Users\Box100\Downloads\emko_1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4581128"/>
            <a:ext cx="3456384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299" name="TextBox 10"/>
          <p:cNvSpPr txBox="1">
            <a:spLocks noChangeArrowheads="1"/>
          </p:cNvSpPr>
          <p:nvPr/>
        </p:nvSpPr>
        <p:spPr bwMode="auto">
          <a:xfrm>
            <a:off x="4859338" y="3860800"/>
            <a:ext cx="44656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200" b="1">
                <a:latin typeface="Times New Roman" pitchFamily="18" charset="0"/>
                <a:cs typeface="Times New Roman" pitchFamily="18" charset="0"/>
              </a:rPr>
              <a:t>Ёмкость для перевозки</a:t>
            </a:r>
          </a:p>
          <a:p>
            <a:pPr algn="ctr" eaLnBrk="1" hangingPunct="1"/>
            <a:r>
              <a:rPr lang="ru-RU" sz="2200" b="1">
                <a:latin typeface="Times New Roman" pitchFamily="18" charset="0"/>
                <a:cs typeface="Times New Roman" pitchFamily="18" charset="0"/>
              </a:rPr>
              <a:t>живой рыбы</a:t>
            </a:r>
          </a:p>
        </p:txBody>
      </p:sp>
      <p:pic>
        <p:nvPicPr>
          <p:cNvPr id="10244" name="Picture 4" descr="C:\Users\Box100\Downloads\DSC_0902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5742" y="1844824"/>
            <a:ext cx="3346698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301" name="TextBox 14"/>
          <p:cNvSpPr txBox="1">
            <a:spLocks noChangeArrowheads="1"/>
          </p:cNvSpPr>
          <p:nvPr/>
        </p:nvSpPr>
        <p:spPr bwMode="auto">
          <a:xfrm>
            <a:off x="4716463" y="1484313"/>
            <a:ext cx="4464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000" b="1">
                <a:latin typeface="Times New Roman" pitchFamily="18" charset="0"/>
                <a:cs typeface="Times New Roman" pitchFamily="18" charset="0"/>
              </a:rPr>
              <a:t>Инкубационный аппарат "ОСЕТР"</a:t>
            </a:r>
          </a:p>
        </p:txBody>
      </p:sp>
      <p:pic>
        <p:nvPicPr>
          <p:cNvPr id="12302" name="Picture 4" descr="\\SERVER2\Obmen\Маркетологи User30\PNG2 копия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48038" y="3582988"/>
            <a:ext cx="2016125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SERVER2\Obmen\Маркетологи User30\f76592bde76c5a675ff8224b1f1066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57188"/>
            <a:ext cx="9144000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ЕЙСКПОЛИМЕР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(ИП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Натопта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О.Ф.</a:t>
            </a:r>
            <a:r>
              <a:rPr lang="ru-RU" sz="3200" b="1" dirty="0">
                <a:solidFill>
                  <a:srgbClr val="FFFF00"/>
                </a:solidFill>
                <a:latin typeface="+mn-lt"/>
              </a:rPr>
              <a:t>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solidFill>
                <a:srgbClr val="FFC000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13317" name="TextBox 8"/>
          <p:cNvSpPr txBox="1">
            <a:spLocks noChangeArrowheads="1"/>
          </p:cNvSpPr>
          <p:nvPr/>
        </p:nvSpPr>
        <p:spPr bwMode="auto">
          <a:xfrm>
            <a:off x="0" y="1357313"/>
            <a:ext cx="944562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 b="1">
                <a:latin typeface="Times New Roman" pitchFamily="18" charset="0"/>
                <a:cs typeface="Times New Roman" pitchFamily="18" charset="0"/>
              </a:rPr>
              <a:t>Полный комплект оборудования для длительного хранения морепродуктов перед продажей либо транспортировкой.</a:t>
            </a:r>
          </a:p>
          <a:p>
            <a:pPr algn="ctr" eaLnBrk="1" hangingPunct="1"/>
            <a:r>
              <a:rPr lang="ru-RU" sz="2400" b="1">
                <a:latin typeface="Times New Roman" pitchFamily="18" charset="0"/>
                <a:cs typeface="Times New Roman" pitchFamily="18" charset="0"/>
              </a:rPr>
              <a:t>Проектирование любых объемов</a:t>
            </a:r>
          </a:p>
          <a:p>
            <a:pPr algn="ctr" eaLnBrk="1" hangingPunct="1"/>
            <a:endParaRPr lang="ru-RU" sz="36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оборудование для передержки морепродуктов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492896"/>
            <a:ext cx="3343786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оборудование для передержки морепродукто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854259"/>
            <a:ext cx="3343786" cy="1887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2" descr="C:\Users\Box100\Downloads\torg_2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4797152"/>
            <a:ext cx="3096344" cy="1852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 descr="C:\Users\Box100\Downloads\бок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2564904"/>
            <a:ext cx="3096344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22" name="Picture 4" descr="\\SERVER2\Obmen\Маркетологи User30\PNG2 копия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63938" y="3789363"/>
            <a:ext cx="2016125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SERVER2\Obmen\Маркетологи User30\f76592bde76c5a675ff8224b1f1066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42938"/>
            <a:ext cx="9144000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ЕЙСКПОЛИМЕР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(ИП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Натопта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О.Ф.</a:t>
            </a:r>
            <a:r>
              <a:rPr lang="ru-RU" sz="3200" b="1" dirty="0">
                <a:solidFill>
                  <a:srgbClr val="FFFF00"/>
                </a:solidFill>
                <a:latin typeface="+mn-lt"/>
              </a:rPr>
              <a:t>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C000"/>
                </a:solidFill>
                <a:latin typeface="+mn-lt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11" name="Рисунок 10" descr="воронка для сыр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20888"/>
            <a:ext cx="4572000" cy="3857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пресс-формы для сыра.JPG"/>
          <p:cNvPicPr>
            <a:picLocks noChangeAspect="1"/>
          </p:cNvPicPr>
          <p:nvPr/>
        </p:nvPicPr>
        <p:blipFill rotWithShape="1">
          <a:blip r:embed="rId5" cstate="print"/>
          <a:srcRect l="10691" r="4261"/>
          <a:stretch/>
        </p:blipFill>
        <p:spPr>
          <a:xfrm>
            <a:off x="5076055" y="2420888"/>
            <a:ext cx="3888433" cy="3857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343" name="TextBox 12"/>
          <p:cNvSpPr txBox="1">
            <a:spLocks noChangeArrowheads="1"/>
          </p:cNvSpPr>
          <p:nvPr/>
        </p:nvSpPr>
        <p:spPr bwMode="auto">
          <a:xfrm>
            <a:off x="736600" y="1703388"/>
            <a:ext cx="31464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sz="2800" b="1">
                <a:latin typeface="Times New Roman" pitchFamily="18" charset="0"/>
                <a:cs typeface="Times New Roman" pitchFamily="18" charset="0"/>
              </a:rPr>
              <a:t>Воронка для сыра</a:t>
            </a:r>
          </a:p>
        </p:txBody>
      </p:sp>
      <p:sp>
        <p:nvSpPr>
          <p:cNvPr id="14344" name="TextBox 13"/>
          <p:cNvSpPr txBox="1">
            <a:spLocks noChangeArrowheads="1"/>
          </p:cNvSpPr>
          <p:nvPr/>
        </p:nvSpPr>
        <p:spPr bwMode="auto">
          <a:xfrm>
            <a:off x="4903788" y="1733550"/>
            <a:ext cx="398938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2800" b="1">
                <a:latin typeface="Times New Roman" pitchFamily="18" charset="0"/>
                <a:cs typeface="Times New Roman" pitchFamily="18" charset="0"/>
              </a:rPr>
              <a:t>Пресс-формы для сыра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SERVER2\Obmen\Маркетологи User30\f76592bde76c5a675ff8224b1f1066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42938"/>
            <a:ext cx="9144000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ЕЙСКПОЛИМЕР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(ИП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Натопта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О.Ф.</a:t>
            </a:r>
            <a:r>
              <a:rPr lang="ru-RU" sz="3200" b="1" dirty="0">
                <a:solidFill>
                  <a:srgbClr val="FFFF00"/>
                </a:solidFill>
                <a:latin typeface="+mn-lt"/>
              </a:rPr>
              <a:t>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C000"/>
                </a:solidFill>
                <a:latin typeface="+mn-lt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9" name="Рисунок 8" descr="стол операционный.jpg"/>
          <p:cNvPicPr>
            <a:picLocks noChangeAspect="1"/>
          </p:cNvPicPr>
          <p:nvPr/>
        </p:nvPicPr>
        <p:blipFill rotWithShape="1">
          <a:blip r:embed="rId4" cstate="print"/>
          <a:srcRect l="8208" t="8962" r="10910"/>
          <a:stretch/>
        </p:blipFill>
        <p:spPr>
          <a:xfrm>
            <a:off x="395536" y="2854956"/>
            <a:ext cx="3744416" cy="3526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366" name="TextBox 9"/>
          <p:cNvSpPr txBox="1">
            <a:spLocks noChangeArrowheads="1"/>
          </p:cNvSpPr>
          <p:nvPr/>
        </p:nvSpPr>
        <p:spPr bwMode="auto">
          <a:xfrm>
            <a:off x="519113" y="2051050"/>
            <a:ext cx="34972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2800" b="1">
                <a:latin typeface="Times New Roman" pitchFamily="18" charset="0"/>
                <a:cs typeface="Times New Roman" pitchFamily="18" charset="0"/>
              </a:rPr>
              <a:t>Стол операционный</a:t>
            </a:r>
          </a:p>
        </p:txBody>
      </p:sp>
      <p:pic>
        <p:nvPicPr>
          <p:cNvPr id="15" name="Рисунок 14" descr="стол для УЗ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92488" y="2852936"/>
            <a:ext cx="4572000" cy="3526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368" name="TextBox 15"/>
          <p:cNvSpPr txBox="1">
            <a:spLocks noChangeArrowheads="1"/>
          </p:cNvSpPr>
          <p:nvPr/>
        </p:nvSpPr>
        <p:spPr bwMode="auto">
          <a:xfrm>
            <a:off x="5443538" y="2051050"/>
            <a:ext cx="2470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2800" b="1">
                <a:latin typeface="Times New Roman" pitchFamily="18" charset="0"/>
                <a:cs typeface="Times New Roman" pitchFamily="18" charset="0"/>
              </a:rPr>
              <a:t>Стол для УЗИ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SERVER2\Obmen\Маркетологи User30\f76592bde76c5a675ff8224b1f1066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42938"/>
            <a:ext cx="9144000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ЕЙСКПОЛИМЕР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(ИП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Натопта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О.Ф.</a:t>
            </a:r>
            <a:r>
              <a:rPr lang="ru-RU" sz="3200" b="1" dirty="0">
                <a:solidFill>
                  <a:srgbClr val="FFFF00"/>
                </a:solidFill>
                <a:latin typeface="+mn-lt"/>
              </a:rPr>
              <a:t>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C000"/>
                </a:solidFill>
                <a:latin typeface="+mn-lt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11" name="Рисунок 10" descr="сушильная камера для животных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990" y="2852936"/>
            <a:ext cx="4211978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390" name="TextBox 12"/>
          <p:cNvSpPr txBox="1">
            <a:spLocks noChangeArrowheads="1"/>
          </p:cNvSpPr>
          <p:nvPr/>
        </p:nvSpPr>
        <p:spPr bwMode="auto">
          <a:xfrm>
            <a:off x="214313" y="2000250"/>
            <a:ext cx="41862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2000" b="1">
                <a:latin typeface="Times New Roman" pitchFamily="18" charset="0"/>
                <a:cs typeface="Times New Roman" pitchFamily="18" charset="0"/>
              </a:rPr>
              <a:t>Сушильная камера для животных</a:t>
            </a:r>
          </a:p>
        </p:txBody>
      </p:sp>
      <p:sp>
        <p:nvSpPr>
          <p:cNvPr id="16391" name="TextBox 13"/>
          <p:cNvSpPr txBox="1">
            <a:spLocks noChangeArrowheads="1"/>
          </p:cNvSpPr>
          <p:nvPr/>
        </p:nvSpPr>
        <p:spPr bwMode="auto">
          <a:xfrm>
            <a:off x="5572125" y="1844675"/>
            <a:ext cx="26717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sz="2000" b="1">
                <a:latin typeface="Times New Roman" pitchFamily="18" charset="0"/>
                <a:cs typeface="Times New Roman" pitchFamily="18" charset="0"/>
              </a:rPr>
              <a:t>Кислородная камера </a:t>
            </a:r>
          </a:p>
          <a:p>
            <a:pPr algn="ctr" eaLnBrk="1" hangingPunct="1"/>
            <a:r>
              <a:rPr lang="ru-RU" sz="2000" b="1">
                <a:latin typeface="Times New Roman" pitchFamily="18" charset="0"/>
                <a:cs typeface="Times New Roman" pitchFamily="18" charset="0"/>
              </a:rPr>
              <a:t>для животных</a:t>
            </a:r>
          </a:p>
        </p:txBody>
      </p:sp>
      <p:pic>
        <p:nvPicPr>
          <p:cNvPr id="5123" name="Picture 3" descr="C:\Users\Box100\Downloads\DSC_0605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852936"/>
            <a:ext cx="4464496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SERVER2\Obmen\Маркетологи User30\f76592bde76c5a675ff8224b1f1066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42938"/>
            <a:ext cx="9144000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ЕЙСКПОЛИМЕР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(ИП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Натопта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О.Ф.</a:t>
            </a:r>
            <a:r>
              <a:rPr lang="ru-RU" sz="3200" b="1" dirty="0">
                <a:solidFill>
                  <a:srgbClr val="FFFF00"/>
                </a:solidFill>
                <a:latin typeface="+mn-lt"/>
              </a:rPr>
              <a:t>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C000"/>
                </a:solidFill>
                <a:latin typeface="+mn-lt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9" name="Рисунок 8" descr="бак рентге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3026022"/>
            <a:ext cx="4572000" cy="3643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414" name="TextBox 9"/>
          <p:cNvSpPr txBox="1">
            <a:spLocks noChangeArrowheads="1"/>
          </p:cNvSpPr>
          <p:nvPr/>
        </p:nvSpPr>
        <p:spPr bwMode="auto">
          <a:xfrm>
            <a:off x="533400" y="1844675"/>
            <a:ext cx="38227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sz="2800" b="1">
                <a:latin typeface="Times New Roman" pitchFamily="18" charset="0"/>
                <a:cs typeface="Times New Roman" pitchFamily="18" charset="0"/>
              </a:rPr>
              <a:t>Бак  для проявки </a:t>
            </a:r>
          </a:p>
          <a:p>
            <a:pPr algn="ctr" eaLnBrk="1" hangingPunct="1"/>
            <a:r>
              <a:rPr lang="ru-RU" sz="2800" b="1">
                <a:latin typeface="Times New Roman" pitchFamily="18" charset="0"/>
                <a:cs typeface="Times New Roman" pitchFamily="18" charset="0"/>
              </a:rPr>
              <a:t>рентгеновских пленок</a:t>
            </a:r>
          </a:p>
        </p:txBody>
      </p:sp>
      <p:pic>
        <p:nvPicPr>
          <p:cNvPr id="15" name="Рисунок 14" descr="стол рентгенопрозрачный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37225" y="3026022"/>
            <a:ext cx="4184481" cy="35808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416" name="TextBox 15"/>
          <p:cNvSpPr txBox="1">
            <a:spLocks noChangeArrowheads="1"/>
          </p:cNvSpPr>
          <p:nvPr/>
        </p:nvSpPr>
        <p:spPr bwMode="auto">
          <a:xfrm>
            <a:off x="4592638" y="1844675"/>
            <a:ext cx="45878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800" b="1">
                <a:latin typeface="Times New Roman" pitchFamily="18" charset="0"/>
                <a:cs typeface="Times New Roman" pitchFamily="18" charset="0"/>
              </a:rPr>
              <a:t>Стол </a:t>
            </a:r>
          </a:p>
          <a:p>
            <a:pPr algn="ctr" eaLnBrk="1" hangingPunct="1"/>
            <a:r>
              <a:rPr lang="ru-RU" sz="2800" b="1">
                <a:latin typeface="Times New Roman" pitchFamily="18" charset="0"/>
                <a:cs typeface="Times New Roman" pitchFamily="18" charset="0"/>
              </a:rPr>
              <a:t>рентгенопрозрачный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SERVER2\Obmen\Маркетологи User30\f76592bde76c5a675ff8224b1f1066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42938"/>
            <a:ext cx="9144000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ЕЙСКПОЛИМЕР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(ИП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Натопта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О.Ф.</a:t>
            </a:r>
            <a:r>
              <a:rPr lang="ru-RU" sz="3200" b="1" dirty="0">
                <a:solidFill>
                  <a:srgbClr val="FFFF00"/>
                </a:solidFill>
                <a:latin typeface="+mn-lt"/>
              </a:rPr>
              <a:t>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C000"/>
                </a:solidFill>
                <a:latin typeface="+mn-lt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11" name="Рисунок 10" descr="мойка для животных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6802" y="3058994"/>
            <a:ext cx="4169174" cy="3322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438" name="TextBox 12"/>
          <p:cNvSpPr txBox="1">
            <a:spLocks noChangeArrowheads="1"/>
          </p:cNvSpPr>
          <p:nvPr/>
        </p:nvSpPr>
        <p:spPr bwMode="auto">
          <a:xfrm>
            <a:off x="827088" y="2357438"/>
            <a:ext cx="32178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2400" b="1">
                <a:latin typeface="Times New Roman" pitchFamily="18" charset="0"/>
                <a:cs typeface="Times New Roman" pitchFamily="18" charset="0"/>
              </a:rPr>
              <a:t>Мойка для животных</a:t>
            </a:r>
          </a:p>
        </p:txBody>
      </p:sp>
      <p:pic>
        <p:nvPicPr>
          <p:cNvPr id="14" name="Рисунок 13" descr="клетки для животных.jpg"/>
          <p:cNvPicPr>
            <a:picLocks noChangeAspect="1"/>
          </p:cNvPicPr>
          <p:nvPr/>
        </p:nvPicPr>
        <p:blipFill rotWithShape="1">
          <a:blip r:embed="rId5" cstate="print"/>
          <a:srcRect t="3770" b="5124"/>
          <a:stretch/>
        </p:blipFill>
        <p:spPr>
          <a:xfrm>
            <a:off x="4716016" y="3058994"/>
            <a:ext cx="4355976" cy="3256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440" name="TextBox 16"/>
          <p:cNvSpPr txBox="1">
            <a:spLocks noChangeArrowheads="1"/>
          </p:cNvSpPr>
          <p:nvPr/>
        </p:nvSpPr>
        <p:spPr bwMode="auto">
          <a:xfrm>
            <a:off x="5286375" y="2357438"/>
            <a:ext cx="331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2400" b="1">
                <a:latin typeface="Times New Roman" pitchFamily="18" charset="0"/>
                <a:cs typeface="Times New Roman" pitchFamily="18" charset="0"/>
              </a:rPr>
              <a:t>Клетки для животных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\\SERVER2\Obmen\Маркетологи User30\f76592bde76c5a675ff8224b1f1066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6988" y="1919288"/>
            <a:ext cx="8643938" cy="4714875"/>
          </a:xfrm>
        </p:spPr>
        <p:txBody>
          <a:bodyPr>
            <a:normAutofit lnSpcReduction="10000"/>
          </a:bodyPr>
          <a:lstStyle/>
          <a:p>
            <a:pPr indent="-635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Адрес местонахождения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-635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Краснодарский край, город Ейск, </a:t>
            </a:r>
          </a:p>
          <a:p>
            <a:pPr indent="-635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ул. Мичурина, </a:t>
            </a:r>
            <a:r>
              <a:rPr lang="ru-RU" sz="2700" dirty="0" err="1">
                <a:latin typeface="Times New Roman" pitchFamily="18" charset="0"/>
                <a:cs typeface="Times New Roman" pitchFamily="18" charset="0"/>
              </a:rPr>
              <a:t>д.4</a:t>
            </a:r>
            <a:endParaRPr lang="ru-RU" sz="2700" dirty="0">
              <a:latin typeface="Times New Roman" pitchFamily="18" charset="0"/>
              <a:cs typeface="Times New Roman" pitchFamily="18" charset="0"/>
            </a:endParaRPr>
          </a:p>
          <a:p>
            <a:pPr indent="-635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 Телефоны для связи: </a:t>
            </a:r>
          </a:p>
          <a:p>
            <a:pPr indent="-635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8-800-200-99-23; 8(938)-408-80-85.</a:t>
            </a:r>
          </a:p>
          <a:p>
            <a:pPr indent="-6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8 (86132) 68-250; 68-240.</a:t>
            </a:r>
          </a:p>
          <a:p>
            <a:pPr indent="-6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700" dirty="0">
              <a:latin typeface="Times New Roman" pitchFamily="18" charset="0"/>
              <a:cs typeface="Times New Roman" pitchFamily="18" charset="0"/>
            </a:endParaRPr>
          </a:p>
          <a:p>
            <a:pPr indent="-6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700" dirty="0">
              <a:latin typeface="Times New Roman" pitchFamily="18" charset="0"/>
              <a:cs typeface="Times New Roman" pitchFamily="18" charset="0"/>
            </a:endParaRPr>
          </a:p>
          <a:p>
            <a:pPr indent="-635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Email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eiskpolimer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@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list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                                  </a:t>
            </a:r>
          </a:p>
          <a:p>
            <a:pPr indent="-635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 Сайт: 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eiskpolimer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ru 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indent="-6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  <a:p>
            <a:pPr indent="-6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>
              <a:latin typeface="Cambria" pitchFamily="18" charset="0"/>
              <a:cs typeface="Times New Roman" pitchFamily="18" charset="0"/>
            </a:endParaRPr>
          </a:p>
          <a:p>
            <a:pPr indent="-6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150" y="1400175"/>
            <a:ext cx="5089525" cy="5715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Контактные данные</a:t>
            </a:r>
            <a:r>
              <a:rPr lang="ru-RU" sz="4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: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85750" y="428625"/>
            <a:ext cx="8643938" cy="785813"/>
          </a:xfrm>
          <a:prstGeom prst="rect">
            <a:avLst/>
          </a:prstGeom>
        </p:spPr>
        <p:txBody>
          <a:bodyPr lIns="0" rIns="0" bIns="0" anchor="b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285750" y="642938"/>
            <a:ext cx="9144000" cy="1262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ЕЙСКПОЛИМЕР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(ИП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Натопта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О.Ф.</a:t>
            </a:r>
            <a:r>
              <a:rPr lang="ru-RU" sz="3200" b="1" dirty="0">
                <a:solidFill>
                  <a:srgbClr val="FFFF00"/>
                </a:solidFill>
                <a:latin typeface="+mn-lt"/>
              </a:rPr>
              <a:t>)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19463" name="Рисунок 8" descr="логотип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2900" y="3257550"/>
            <a:ext cx="3721100" cy="29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14346" y="114298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214422"/>
            <a:ext cx="9144000" cy="2123658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Организация  ООО «Торг Инвест» занимается изготовлением металлических конструкций: ворот, заборов, калиток, мангалов, навесов, поручней, оградок, а так же изготовлений теплиц, ангаров и много другого. На рынке организация уже более 5 лет и несет гарантию их работ. Квалифицированные мастера выполнят  свою работу качественно и быстро.</a:t>
            </a:r>
          </a:p>
          <a:p>
            <a:pPr algn="ctr"/>
            <a:endParaRPr lang="ru-RU" sz="3200" dirty="0"/>
          </a:p>
        </p:txBody>
      </p:sp>
      <p:pic>
        <p:nvPicPr>
          <p:cNvPr id="16" name="Рисунок 15" descr="про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2786058"/>
            <a:ext cx="6715172" cy="4071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0" y="285728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«Торг Инвест»</a:t>
            </a:r>
          </a:p>
          <a:p>
            <a:pPr algn="ctr"/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 2361008467, ОГРН 1122361000761</a:t>
            </a: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14290"/>
            <a:ext cx="9144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«Торг Инвест»</a:t>
            </a:r>
          </a:p>
          <a:p>
            <a:pPr algn="ctr"/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 2361008467, ОГРН 1122361000761</a:t>
            </a: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10" name="Рисунок 9" descr="нов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643050"/>
            <a:ext cx="6358975" cy="492922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>
            <a:off x="6715107" y="1714488"/>
            <a:ext cx="2428893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Калитка – это дверца небольшой высоты (чуть ниже головы), присутствующая в конструкции забора. Она необходима для входа на огороженную им территорию. Многие люди недооценивают роль калитки в обустройстве придомовой территории. На самом же деле эта деталь привлекает к себе много внимания и создает первое впечатление о доме. </a:t>
            </a:r>
          </a:p>
          <a:p>
            <a:endParaRPr lang="ru-RU" sz="1100" b="1" dirty="0"/>
          </a:p>
        </p:txBody>
      </p:sp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42853"/>
            <a:ext cx="850112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«Производственно-конструкторская компания «Технорегион»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Ремоторизация - процесс замены двигателей транспортного механизма, на модифицированный(улучшенный) мотор, применяется в промышленности при этапе модернизации или капитального ремонта самоходной техники.</a:t>
            </a: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0826" y="2143116"/>
            <a:ext cx="1938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Самолет ТР-410 </a:t>
            </a: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 descr="самолет ТР-4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214554"/>
            <a:ext cx="6000792" cy="450059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TextBox 12"/>
          <p:cNvSpPr txBox="1"/>
          <p:nvPr/>
        </p:nvSpPr>
        <p:spPr>
          <a:xfrm>
            <a:off x="6286512" y="2571744"/>
            <a:ext cx="271464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Самолет ТР-410-многоцелевой высокоплан с двумя турбовинтовыми двигателями М-601 изготовлен на основе самолета Л-410. Удалена вся гидравлика, устаревшая электропроводка, электрооборудование, значительно упрощено управление. Самолет стал на 800 кг легче чем Л-410, грузоподъемностью до 3000 кг. Предназначен для выполнения широкого круга авиационных задач в простых метеоусловиях. Имеет сертификат летной годности.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42908" y="428604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«Торг Инвест»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 2361008467, ОГРН 1122361000761</a:t>
            </a: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7" name="Рисунок 6" descr="image-16-12-20-10-55-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52" y="2428868"/>
            <a:ext cx="6429420" cy="442913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2" name="TextBox 11"/>
          <p:cNvSpPr txBox="1"/>
          <p:nvPr/>
        </p:nvSpPr>
        <p:spPr>
          <a:xfrm>
            <a:off x="0" y="150017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«Торг Инвест» занимается изготовлением металлических конструкций: ворот, заборов, калиток, мангалов, навесов, поручней, оградок, а так же изготовлений теплиц, ангаров и много другого.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42908" y="428604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«Торг Инвест»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 2361008467, ОГРН 1122361000761</a:t>
            </a: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50017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«Торг Инвест» занимается изготовлением металлических конструкций: ворот, заборов, калиток, мангалов, навесов, поручней, оградок, а так же изготовлений теплиц, ангаров и много другого.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 descr="image-16-12-20-10-55-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43182"/>
            <a:ext cx="4500530" cy="31607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 descr="image-16-12-20-10-55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3396405"/>
            <a:ext cx="4643438" cy="317241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42908" y="214290"/>
            <a:ext cx="9144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«Торг Инвест»</a:t>
            </a:r>
          </a:p>
          <a:p>
            <a:pPr algn="ctr"/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 2361008467, ОГРН 1122361000761</a:t>
            </a:r>
          </a:p>
          <a:p>
            <a:pPr algn="ctr"/>
            <a:endParaRPr lang="ru-RU" sz="2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age-16-12-20-10-55-8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0306"/>
            <a:ext cx="4643438" cy="435769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 descr="image-16-12-20-10-55-9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505044"/>
            <a:ext cx="4572000" cy="435295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285720" y="1071546"/>
            <a:ext cx="8572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Данная металлическая конструкция (ворота и калитка) были изготовлены с дополнением кованных элементов по технологии горячей и холодной ковки, которые вы так же можете приобрести и заказать в  магазине «МеталлСнаб» по адресу: г. Ейск, улица Киевская, 12. (телефоны для связи 8-861-32-5-05-01, 8-929-84-39-717.)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14290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«Торг Инвест»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 2361008467, ОГРН 1122361000761</a:t>
            </a: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9" name="Рисунок 8" descr="image-16-12-20-10-55-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2357430"/>
            <a:ext cx="4500562" cy="433854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 descr="image-16-12-20-10-55-5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57430"/>
            <a:ext cx="4714812" cy="435771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0" y="1214422"/>
            <a:ext cx="9072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Данная металлическая конструкция (ворота со встроенной калиткой с дополнением разных элементов ковки) была изготовлена по индивидуальному заказу.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57166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«Торг Инвест»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 2361008467, ОГРН 1122361000761</a:t>
            </a: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7" name="Рисунок 6" descr="image-16-12-20-10-55-6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3116"/>
            <a:ext cx="4637866" cy="35719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 descr="image-16-12-20-10-55-7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3357562"/>
            <a:ext cx="4500562" cy="335758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0" y="5715016"/>
            <a:ext cx="4500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Лестничный марш не только служит для безопасного прохождения и ограничения, а так же создает более эстетический вид.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126" y="1357298"/>
            <a:ext cx="878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 «Торг Инвест»  изготавливает  навесы на заказ для физических лиц, юридических лиц, а так  же работают с государственными учреждениями.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4876" y="2285992"/>
            <a:ext cx="4286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Данный навес сделан из арочных конструкций с элементами ковки и штамповочных деталей.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357430"/>
            <a:ext cx="8643966" cy="4714884"/>
          </a:xfrm>
        </p:spPr>
        <p:txBody>
          <a:bodyPr>
            <a:normAutofit/>
          </a:bodyPr>
          <a:lstStyle/>
          <a:p>
            <a:pPr marL="273050" indent="-635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Адрес местонахождения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Краснодарский край, город Ейск, улица Мичурина, 12/12</a:t>
            </a:r>
          </a:p>
          <a:p>
            <a:pPr marL="273050" indent="-635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Телефоны для связи: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8-929-843-97-17,8(86132)5-05-01; 8(86132)5-05-02.</a:t>
            </a:r>
          </a:p>
          <a:p>
            <a:pPr marL="273050" indent="-635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Email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kop-696@mail.ru</a:t>
            </a:r>
            <a:endParaRPr lang="ru-RU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Times New Roman" pitchFamily="18" charset="0"/>
            </a:endParaRPr>
          </a:p>
          <a:p>
            <a:pPr marL="273050" indent="-6350">
              <a:buNone/>
            </a:pPr>
            <a:endParaRPr lang="ru-RU" dirty="0" smtClean="0">
              <a:latin typeface="Cambria" pitchFamily="18" charset="0"/>
              <a:cs typeface="Times New Roman" pitchFamily="18" charset="0"/>
            </a:endParaRPr>
          </a:p>
          <a:p>
            <a:pPr marL="273050" indent="-635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1571612"/>
            <a:ext cx="5089768" cy="57150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Контактные данные</a:t>
            </a:r>
            <a:r>
              <a:rPr lang="ru-RU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:</a:t>
            </a:r>
            <a:endParaRPr lang="ru-RU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85720" y="428604"/>
            <a:ext cx="8643998" cy="78581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endParaRPr lang="ru-RU" sz="4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285784" y="428604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«Торг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Инвест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rgbClr val="FFC000"/>
              </a:solidFill>
            </a:endParaRP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8" name="Рисунок 7" descr="136066_Produktion_1.211e075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903142"/>
            <a:ext cx="4572000" cy="295485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571480"/>
            <a:ext cx="89297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 2361008467, ОГРН 1122361000761</a:t>
            </a: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85720" y="428604"/>
            <a:ext cx="8643998" cy="78581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endParaRPr lang="ru-RU" sz="4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42908" y="214290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«Капус Косметикс»</a:t>
            </a: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rgbClr val="FFC000"/>
              </a:solidFill>
            </a:endParaRP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285728"/>
            <a:ext cx="89297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7743522673,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ОГРН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1047796163150</a:t>
            </a:r>
            <a:endParaRPr lang="ru-RU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282" y="1214422"/>
            <a:ext cx="878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парфюмерных и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профессиональных косметических средств знаменитого бренда «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Kapous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Kapous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4" y="1857364"/>
            <a:ext cx="4357718" cy="22860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Рисунок 14" descr="311 Шампунь для прямых волос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3702" y="1857364"/>
            <a:ext cx="2357454" cy="22860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Рисунок 16" descr="Восстанавливающий-шампунь-с-гиалуроновой-кислотой 750 мл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1857364"/>
            <a:ext cx="2143140" cy="228601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8" name="TextBox 17"/>
          <p:cNvSpPr txBox="1"/>
          <p:nvPr/>
        </p:nvSpPr>
        <p:spPr>
          <a:xfrm>
            <a:off x="214282" y="4057233"/>
            <a:ext cx="87154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Бренд «Kapous» ведет свою историю с 2001 года, когда на российском рынке впервые появилась продукция по уходу за волосами под торговой маркой «Kapous». </a:t>
            </a:r>
          </a:p>
          <a:p>
            <a:pPr algn="just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2013 году эксперты-технологи компании разработали линию продуктов для процедуры парафинотерапии и депиляции, годом позже появилась серия средств для маникюра и педикюра, а в 2015 под брендом «Kapous» стали выпускаться гель-лаки и декоративные лаки для ногтей. </a:t>
            </a:r>
          </a:p>
          <a:p>
            <a:pPr algn="just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2014 году была создана отдельная линия «Studio Professional», ориентированная на молодежную аудиторию. </a:t>
            </a:r>
          </a:p>
          <a:p>
            <a:pPr algn="just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протяжении 19 лет компания активно внедряет новые технологии, расширяет линейку продукции и регулярно участвует в специализированных выставках. Сегодня «Kapous» – это более 1000 наименований продукции для профессионалов и любителей. 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85720" y="428604"/>
            <a:ext cx="8643998" cy="78581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endParaRPr lang="ru-RU" sz="4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42908" y="214290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«Капус Косметикс»</a:t>
            </a: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rgbClr val="FFC000"/>
              </a:solidFill>
            </a:endParaRP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285728"/>
            <a:ext cx="89297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7743522673,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ОГРН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1047796163150</a:t>
            </a:r>
            <a:endParaRPr lang="ru-RU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282" y="1285860"/>
            <a:ext cx="87868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«Kapous» – один из крупнейших и динамично развивающихся брендов на рынке косметики в Москве, регионах России и странах СНГ. 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Ассортимент продукции «Kapous» включает в себя профессиональную косметику для ухода за волосами: как для салонного, так и для домашнего применения, а также декоративные лаки, гель-лаки, средства для маникюра и педикюра, парафинотерапии, депиляции и сопутствующие аксессуары.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311 Шампунь для прямых воло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3071810"/>
            <a:ext cx="2186035" cy="257176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6" name="TextBox 15"/>
          <p:cNvSpPr txBox="1"/>
          <p:nvPr/>
        </p:nvSpPr>
        <p:spPr>
          <a:xfrm>
            <a:off x="4857752" y="3071810"/>
            <a:ext cx="385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Шампунь и бальзам для кудрявых волос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 descr="2647 Бальзам для прямых волос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7422" y="3071810"/>
            <a:ext cx="2133615" cy="25717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3" name="Рисунок 22" descr="312 Шампунь для кудрявых волос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714752"/>
            <a:ext cx="2214586" cy="25003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4" name="Рисунок 23" descr="2646 Бальзам для кудрявых волосы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6578" y="3714752"/>
            <a:ext cx="2214578" cy="250033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5" name="TextBox 24"/>
          <p:cNvSpPr txBox="1"/>
          <p:nvPr/>
        </p:nvSpPr>
        <p:spPr>
          <a:xfrm>
            <a:off x="214282" y="5715016"/>
            <a:ext cx="414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Шампунь и бальзам для прямых волос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BACILingerie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5056628"/>
            <a:ext cx="4678690" cy="180137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85720" y="428604"/>
            <a:ext cx="8643998" cy="78581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endParaRPr lang="ru-RU" sz="4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42908" y="214290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«Капус Косметикс»</a:t>
            </a: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rgbClr val="FFC000"/>
              </a:solidFill>
            </a:endParaRP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285728"/>
            <a:ext cx="89297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7743522673,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ОГРН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1047796163150</a:t>
            </a:r>
            <a:endParaRPr lang="ru-RU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14" name="Рисунок 13" descr="2480_Шампунь-для-волос-с-эфирным-маслом-цветка-дерева-Иланг-Иланг,-200-мл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1285860"/>
            <a:ext cx="3143272" cy="321471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Рисунок 16" descr="594_Крем-кондиционер-для-волос-с-эфирным-маслом-цветка-дерева-Иланг-Иланг,-200-мл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1285860"/>
            <a:ext cx="3286148" cy="320875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1" name="TextBox 20"/>
          <p:cNvSpPr txBox="1"/>
          <p:nvPr/>
        </p:nvSpPr>
        <p:spPr>
          <a:xfrm>
            <a:off x="642910" y="4500570"/>
            <a:ext cx="3500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Шампунь и бальзам-кондиционер для волос  с эфирным маслом цветка дерева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72066" y="4500570"/>
            <a:ext cx="2928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Крем-кондиционер для волос с эфирным маслом цветка дерева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Kapous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5429264"/>
            <a:ext cx="3286148" cy="142873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85720" y="428604"/>
            <a:ext cx="8643998" cy="78581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endParaRPr lang="ru-RU" sz="4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42908" y="214290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«Капус Косметикс»</a:t>
            </a: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rgbClr val="FFC000"/>
              </a:solidFill>
            </a:endParaRP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285728"/>
            <a:ext cx="89297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7743522673,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ОГРН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1047796163150</a:t>
            </a:r>
            <a:endParaRPr lang="ru-RU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11" name="Рисунок 10" descr="868_Мужской-тонизирующий-шампунь-3-в-1,-250-мл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1357298"/>
            <a:ext cx="3500462" cy="378621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 descr="1151-Мужской-гель-для-душа-с-экстрактом-оливы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1357298"/>
            <a:ext cx="3714776" cy="378621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TextBox 14"/>
          <p:cNvSpPr txBox="1"/>
          <p:nvPr/>
        </p:nvSpPr>
        <p:spPr>
          <a:xfrm>
            <a:off x="857224" y="5143512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Мужской тонизирующий шампунь 3 в 1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00628" y="5143512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Мужской гель для душа с экстрактом оливы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42853"/>
            <a:ext cx="850112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«Производственно-конструкторская компания «Технорегион»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Ремоторизация - процесс замены двигателей транспортного механизма, на модифицированный(улучшенный) мотор, применяется в промышленности при этапе модернизации или капитального ремонта самоходной техники.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0826" y="2214554"/>
            <a:ext cx="193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Самолет 301ТВ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3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2143116"/>
            <a:ext cx="6215106" cy="457203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TextBox 9"/>
          <p:cNvSpPr txBox="1"/>
          <p:nvPr/>
        </p:nvSpPr>
        <p:spPr>
          <a:xfrm>
            <a:off x="6500826" y="2571744"/>
            <a:ext cx="250033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Самолет ТР-301ТВ ремоторизация универсального самолета Ан-2, производство которого прекращено более 20 лет назад в Польше,  со многими значительно лучшими характеристиками.</a:t>
            </a:r>
          </a:p>
          <a:p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Примерно при той же полезной нагрузке, размерах салона как Ан-2 </a:t>
            </a:r>
            <a:r>
              <a:rPr lang="ru-RU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самолет ТР-301ТВ:</a:t>
            </a:r>
            <a:endParaRPr lang="ru-RU" sz="1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легче Ан-2 на 1000кг,</a:t>
            </a:r>
          </a:p>
          <a:p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значительно дешевле зарубежных аналогов</a:t>
            </a:r>
            <a:b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(1.5-2 мн. долл.),</a:t>
            </a:r>
          </a:p>
          <a:p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один пилот,</a:t>
            </a:r>
          </a:p>
          <a:p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потребляет авиакеросин,</a:t>
            </a:r>
          </a:p>
          <a:p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соответственно срок окупаемости самолета не более 2-3 лет по сравнению с 10-15 годами зарубежных аналогов.</a:t>
            </a:r>
            <a:endParaRPr lang="ru-RU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 descr="Kapous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64" y="2643182"/>
            <a:ext cx="3357586" cy="214863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85720" y="428604"/>
            <a:ext cx="8643998" cy="78581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endParaRPr lang="ru-RU" sz="4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42908" y="214290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«Капус Косметикс»</a:t>
            </a: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rgbClr val="FFC000"/>
              </a:solidFill>
            </a:endParaRP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285728"/>
            <a:ext cx="89297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7743522673,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ОГРН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1047796163150</a:t>
            </a:r>
            <a:endParaRPr lang="ru-RU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14" name="Рисунок 13" descr="фены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9322" y="3500438"/>
            <a:ext cx="2928958" cy="264320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7" name="TextBox 16"/>
          <p:cNvSpPr txBox="1"/>
          <p:nvPr/>
        </p:nvSpPr>
        <p:spPr>
          <a:xfrm>
            <a:off x="5857884" y="6072206"/>
            <a:ext cx="292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Профессиональные фены «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TORNADO 2500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9728.75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3714752"/>
            <a:ext cx="3071834" cy="235745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3" name="TextBox 22"/>
          <p:cNvSpPr txBox="1"/>
          <p:nvPr/>
        </p:nvSpPr>
        <p:spPr>
          <a:xfrm>
            <a:off x="0" y="6000768"/>
            <a:ext cx="35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Ножницы профессиональные филировочные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3" descr="9512af23_dbca_11e9_83fa_002590f59a33_60b0cf8c_f64a_11e9_a242_002590f59a3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1428736"/>
            <a:ext cx="3076919" cy="189673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5" name="TextBox 24"/>
          <p:cNvSpPr txBox="1"/>
          <p:nvPr/>
        </p:nvSpPr>
        <p:spPr>
          <a:xfrm>
            <a:off x="142844" y="3357562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Виниловые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перчатки черные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Рисунок 25" descr="025d1b9384cd8f3fab746cb08302e92bc483f39f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29322" y="1285860"/>
            <a:ext cx="2928958" cy="177783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7" name="TextBox 26"/>
          <p:cNvSpPr txBox="1"/>
          <p:nvPr/>
        </p:nvSpPr>
        <p:spPr>
          <a:xfrm>
            <a:off x="5572100" y="2928934"/>
            <a:ext cx="35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Зажимы парикмахерские металлические черные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357430"/>
            <a:ext cx="8643966" cy="4714884"/>
          </a:xfrm>
        </p:spPr>
        <p:txBody>
          <a:bodyPr>
            <a:normAutofit/>
          </a:bodyPr>
          <a:lstStyle/>
          <a:p>
            <a:pPr marL="273050" indent="-6350"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Телефон интернет-магазина: +7(495)419-03-18.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E-mail интернет-магазина: 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2"/>
              </a:rPr>
              <a:t>sales@kapous.ru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73050" indent="-6350"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Официальный сайт: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https://www.kapous.ru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73050" indent="-635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1571612"/>
            <a:ext cx="5089768" cy="57150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Контактные данные</a:t>
            </a:r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:</a:t>
            </a:r>
            <a:endParaRPr lang="ru-RU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85720" y="428604"/>
            <a:ext cx="8643998" cy="78581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endParaRPr lang="ru-RU" sz="4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285784" y="428604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«Капус Косметикс»</a:t>
            </a: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rgbClr val="FFC000"/>
              </a:solidFill>
            </a:endParaRP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214290"/>
            <a:ext cx="892971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7743522673, ОГРН 1047796163150</a:t>
            </a: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11" name="Рисунок 10" descr="BACILingeri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4546" y="3571876"/>
            <a:ext cx="6929454" cy="314324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0"/>
            <a:ext cx="850112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«Производственно-конструкторская компания «Технорегион»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Ремоторизация - процесс замены двигателей транспортного механизма, на модифицированный(улучшенный) мотор, применяется в промышленности при этапе модернизации или капитального ремонта самоходной техники.</a:t>
            </a: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43702" y="2071678"/>
            <a:ext cx="193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Самолет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ТР-301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6512" y="2428868"/>
            <a:ext cx="28574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Самолет </a:t>
            </a:r>
            <a:r>
              <a:rPr lang="ru-RU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ТР-301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спроектирован как замена универсального самолета Ан-2, производство которого прекращено более 20 лет назад в Польше, на российский аналог со многими значительно лучшими характеристиками.</a:t>
            </a:r>
          </a:p>
          <a:p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Примерно при тех же скоростях, полезной нагрузке, размерах салона как Ан-2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самолет </a:t>
            </a:r>
            <a:r>
              <a:rPr lang="ru-RU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ТР-301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легче Ан-2 на </a:t>
            </a:r>
            <a:r>
              <a:rPr lang="ru-RU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500кг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двигатель, винт, материалы российского производства;</a:t>
            </a:r>
          </a:p>
          <a:p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значительно дешевле зарубежных аналогов стоимостью 1.5-2 млн. долл.,</a:t>
            </a:r>
          </a:p>
          <a:p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потребляет автомобильный бензин Аи-95,</a:t>
            </a:r>
          </a:p>
          <a:p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 ГСМ  на 40% ниже Ан-2,</a:t>
            </a:r>
          </a:p>
          <a:p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один пилот,</a:t>
            </a:r>
          </a:p>
          <a:p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соответственно срок окупаемости самолета не более 2-3 лет по сравнению с 10-15 годами зарубежных аналогов.</a:t>
            </a:r>
          </a:p>
        </p:txBody>
      </p:sp>
      <p:pic>
        <p:nvPicPr>
          <p:cNvPr id="11" name="Рисунок 10" descr="тр 3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2214554"/>
            <a:ext cx="6143668" cy="440531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42852"/>
            <a:ext cx="8501121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«Производственно-конструкторская компания «Технорегион»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Ремоторизация - процесс замены двигателей транспортного механизма, на модифицированный(улучшенный) мотор, применяется в промышленности при этапе модернизации или капитального ремонта самоходной техники.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7" name="Рисунок 6" descr="20200410_1707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2071678"/>
            <a:ext cx="6715172" cy="468879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2" name="TextBox 11"/>
          <p:cNvSpPr txBox="1"/>
          <p:nvPr/>
        </p:nvSpPr>
        <p:spPr>
          <a:xfrm>
            <a:off x="6929454" y="3000372"/>
            <a:ext cx="20716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Самолет ТР-301\350 ремоторизация универсального самолета Ан-2, с двумя моторами </a:t>
            </a:r>
            <a:r>
              <a:rPr 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ГТД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350.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3738" y="2571744"/>
            <a:ext cx="2360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Самолет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ТР-301\350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42852"/>
            <a:ext cx="850112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«Производственно-конструкторская компания «Технорегион»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Ремоторизация - процесс замены двигателей транспортного механизма, на модифицированный(улучшенный) мотор, применяется в промышленности при этапе модернизации или капитального ремонта самоходной техники.</a:t>
            </a: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15140" y="3000372"/>
            <a:ext cx="24288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Самолет ТР302\117 ремоторизация универсального самолета Ан-2, с двигателем ТВ2-117 и многими значительно лучшими характеристиками. 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3738" y="2571744"/>
            <a:ext cx="236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Самолет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ТР302\117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0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2285992"/>
            <a:ext cx="6572296" cy="440599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0"/>
            <a:ext cx="85011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«Производственно-конструкторская компания «Технорегион»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Разрабатываемые проекты </a:t>
            </a: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85720" y="1643050"/>
          <a:ext cx="8572560" cy="4857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80"/>
                <a:gridCol w="4286280"/>
              </a:tblGrid>
              <a:tr h="35100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Модель самолета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Технические характеристики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2233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Самолет </a:t>
                      </a:r>
                      <a:r>
                        <a:rPr lang="ru-RU" sz="11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ТР-202</a:t>
                      </a:r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l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Двухмоторный высокоплан идеально подходящий для частных перелетов и </a:t>
                      </a:r>
                      <a:r>
                        <a:rPr lang="ru-RU" sz="11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авиатакси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Максимальная взлетная </a:t>
                      </a: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масса 2800 кг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255275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Масса </a:t>
                      </a: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пустого </a:t>
                      </a: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самолета 1800 кг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255275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Экипаж: 1 человек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255275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Пассажировместимость</a:t>
                      </a: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до 7 человек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255275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Максимальная </a:t>
                      </a: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скорость</a:t>
                      </a: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400 км/ч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255275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Крейсерская </a:t>
                      </a: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скорость</a:t>
                      </a: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350 км/ч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255275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Практический </a:t>
                      </a: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потолок</a:t>
                      </a: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5000 м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255275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Скороподъёмность: до 8/с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255275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Длина </a:t>
                      </a: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разбега</a:t>
                      </a: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400 м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255275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Длина </a:t>
                      </a: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пробега</a:t>
                      </a: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300 м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255275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Количество топлива 600 л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266360">
                <a:tc>
                  <a:txBody>
                    <a:bodyPr/>
                    <a:lstStyle/>
                    <a:p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Расход </a:t>
                      </a: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бензина на крейсерской </a:t>
                      </a: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скорости </a:t>
                      </a:r>
                      <a:r>
                        <a:rPr lang="ru-RU" sz="11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100л</a:t>
                      </a: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/час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266360">
                <a:tc>
                  <a:txBody>
                    <a:bodyPr/>
                    <a:lstStyle/>
                    <a:p>
                      <a:endParaRPr lang="ru-RU" sz="1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Практическая </a:t>
                      </a: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дальность</a:t>
                      </a: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до 2100 км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266360">
                <a:tc>
                  <a:txBody>
                    <a:bodyPr/>
                    <a:lstStyle/>
                    <a:p>
                      <a:endParaRPr lang="ru-RU" sz="1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Тип </a:t>
                      </a:r>
                      <a:r>
                        <a:rPr lang="ru-RU" sz="11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двигателя:2</a:t>
                      </a: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</a:t>
                      </a: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Lycoming</a:t>
                      </a: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TIO-540</a:t>
                      </a:r>
                      <a:endParaRPr lang="ru-RU" sz="11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266360">
                <a:tc>
                  <a:txBody>
                    <a:bodyPr/>
                    <a:lstStyle/>
                    <a:p>
                      <a:endParaRPr lang="ru-RU" sz="1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Размах </a:t>
                      </a: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крыльев</a:t>
                      </a: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11,5 м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266360">
                <a:tc>
                  <a:txBody>
                    <a:bodyPr/>
                    <a:lstStyle/>
                    <a:p>
                      <a:endParaRPr lang="ru-RU" sz="1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Длина: 10,2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</a:tbl>
          </a:graphicData>
        </a:graphic>
      </p:graphicFrame>
      <p:pic>
        <p:nvPicPr>
          <p:cNvPr id="10" name="Рисунок 9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571744"/>
            <a:ext cx="4429156" cy="400052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0"/>
            <a:ext cx="85011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«Производственно-конструкторская компания «Технорегион»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Разрабатываемые проекты </a:t>
            </a: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14282" y="1643050"/>
          <a:ext cx="8715436" cy="4929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3438"/>
                <a:gridCol w="4321998"/>
              </a:tblGrid>
              <a:tr h="38901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Модель самолета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Технические характеристики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95036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Самолет </a:t>
                      </a:r>
                      <a:r>
                        <a:rPr lang="ru-RU" sz="11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ТР-402</a:t>
                      </a:r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l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Разрабатываемый многоцелевой высокоплан с двумя турбовинтовыми двигателями М601 или Н80 предназначен для выполнения широкого круга задач в простых метеоусловиях.</a:t>
                      </a:r>
                      <a:b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Самолет </a:t>
                      </a:r>
                      <a:r>
                        <a:rPr lang="ru-RU" sz="11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ТР-402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 легче Л-410 на 900 кг. Полезная грузоподъемность до 3500 кг.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Максимальная взлетная масса 6400 кг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373438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Вес пустого 2900 кг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373438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Экипаж: 1 человек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3463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Максимальная скорость: 330 км/ч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373438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Крейсерская скорость:  260-300 км/ч</a:t>
                      </a:r>
                      <a:endParaRPr lang="ru-RU" sz="11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373438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Практический потолок: 4200 км/ч</a:t>
                      </a:r>
                      <a:endParaRPr lang="ru-RU" sz="11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373438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Скороподъёмность: до 8,4 м/с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373438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Длина разбега-пробега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600 м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373438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топлива 1400 л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384754">
                <a:tc>
                  <a:txBody>
                    <a:bodyPr/>
                    <a:lstStyle/>
                    <a:p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Практическая дальность: до 1100 км 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</a:tbl>
          </a:graphicData>
        </a:graphic>
      </p:graphicFrame>
      <p:pic>
        <p:nvPicPr>
          <p:cNvPr id="5" name="Рисунок 4" descr="2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934" y="3214687"/>
            <a:ext cx="4459504" cy="335758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1619</TotalTime>
  <Words>1966</Words>
  <Application>Microsoft Office PowerPoint</Application>
  <PresentationFormat>Экран (4:3)</PresentationFormat>
  <Paragraphs>360</Paragraphs>
  <Slides>41</Slides>
  <Notes>32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Поток</vt:lpstr>
      <vt:lpstr>  Каталог промышленной продукции, выпускаемой  на территории муниципального образования Ейский район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Контактные данные: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Контактные данные: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Контактные данные:</vt:lpstr>
      <vt:lpstr>Слайд 36</vt:lpstr>
      <vt:lpstr>Слайд 37</vt:lpstr>
      <vt:lpstr>Слайд 38</vt:lpstr>
      <vt:lpstr>Слайд 39</vt:lpstr>
      <vt:lpstr>Слайд 40</vt:lpstr>
      <vt:lpstr>Контактные данные: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Каталог промышленной продукции, выпускаемой на территории МО Ейский район</dc:title>
  <dc:creator>u11_04</dc:creator>
  <cp:lastModifiedBy>u11_04</cp:lastModifiedBy>
  <cp:revision>382</cp:revision>
  <dcterms:created xsi:type="dcterms:W3CDTF">2020-10-08T11:05:12Z</dcterms:created>
  <dcterms:modified xsi:type="dcterms:W3CDTF">2021-09-13T08:08:50Z</dcterms:modified>
</cp:coreProperties>
</file>