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9" r:id="rId4"/>
    <p:sldId id="266" r:id="rId5"/>
    <p:sldId id="264" r:id="rId6"/>
    <p:sldId id="265" r:id="rId7"/>
    <p:sldId id="262" r:id="rId8"/>
    <p:sldId id="267" r:id="rId9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6FFFF"/>
    <a:srgbClr val="FF6699"/>
    <a:srgbClr val="00FFFF"/>
    <a:srgbClr val="66FF33"/>
    <a:srgbClr val="FF00FF"/>
    <a:srgbClr val="000000"/>
    <a:srgbClr val="009900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3204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DA04BA-4B4C-4A38-A202-6C38B56C6DAF}" type="datetimeFigureOut">
              <a:rPr lang="ru-RU" smtClean="0"/>
              <a:t>12.12.2018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7CDEEC-506F-4D95-889B-D79D5330C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560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CDEEC-506F-4D95-889B-D79D5330CAB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2954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5346" y="6736727"/>
            <a:ext cx="4227758" cy="117615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3186" y="4176388"/>
            <a:ext cx="5381513" cy="2390889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857250" y="975360"/>
            <a:ext cx="4800600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896" y="2896864"/>
            <a:ext cx="4475000" cy="3231128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6828" y="6143348"/>
            <a:ext cx="4477871" cy="1113947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57249" y="975359"/>
            <a:ext cx="2510028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3483864" y="975360"/>
            <a:ext cx="2510028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975360"/>
            <a:ext cx="2510028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7335" y="1867103"/>
            <a:ext cx="2510028" cy="3657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5477" y="975360"/>
            <a:ext cx="2510028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1865376"/>
            <a:ext cx="2510028" cy="3657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322" y="2946401"/>
            <a:ext cx="2727064" cy="1677991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5137" y="975360"/>
            <a:ext cx="3012814" cy="6526307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6824" y="4663736"/>
            <a:ext cx="2541495" cy="28526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356381" y="1524000"/>
            <a:ext cx="3086100" cy="4170408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415" y="1347315"/>
            <a:ext cx="2770586" cy="2884027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5451" y="5952561"/>
            <a:ext cx="4787654" cy="1524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8750" y="975359"/>
            <a:ext cx="4800600" cy="463296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9" y="502023"/>
            <a:ext cx="1543050" cy="6984452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93085" y="975360"/>
            <a:ext cx="3621965" cy="652630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807200"/>
            <a:ext cx="6858000" cy="23368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6858000" cy="68072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502440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4967" y="5829557"/>
            <a:ext cx="4884383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976347"/>
            <a:ext cx="4800600" cy="4632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29150" y="8229601"/>
            <a:ext cx="18859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" y="8229601"/>
            <a:ext cx="251460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857500" y="8229601"/>
            <a:ext cx="1371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emf"/><Relationship Id="rId4" Type="http://schemas.openxmlformats.org/officeDocument/2006/relationships/package" Target="../embeddings/Microsoft_Excel_Worksheet2.xlsx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&amp;Fcy;&amp;ocy;&amp;ncy; &amp;dcy;&amp;lcy;&amp;yacy; &amp;pcy;&amp;rcy;&amp;iecy;&amp;zcy;&amp;iecy;&amp;ncy;&amp;tcy;&amp;acy;&amp;tscy;&amp;icy;&amp;jcy; - &amp;scy;&amp;vcy;&amp;iecy;&amp;tcy;&amp;lcy;&amp;ycy;&amp;jcy; &amp;fcy;&amp;ocy;&amp;ncy;, &amp;acy;&amp;bcy;&amp;scy;&amp;tcy;&amp;rcy;&amp;acy;&amp;kcy;&amp;tscy;&amp;icy;&amp;yacy;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6" y="467546"/>
            <a:ext cx="6217369" cy="457936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93313" y="5220072"/>
            <a:ext cx="6318702" cy="6463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 ДЛЯ ГРАЖДАН</a:t>
            </a:r>
            <a:endParaRPr lang="ru-RU" sz="3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00FF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6490" y="6012160"/>
            <a:ext cx="62173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0000FF"/>
                </a:solidFill>
              </a:rPr>
              <a:t>к решению Совета муниципального </a:t>
            </a:r>
            <a:r>
              <a:rPr lang="ru-RU" sz="2000" b="1" i="1" dirty="0" smtClean="0">
                <a:solidFill>
                  <a:srgbClr val="0000FF"/>
                </a:solidFill>
              </a:rPr>
              <a:t>образования </a:t>
            </a:r>
            <a:r>
              <a:rPr lang="ru-RU" sz="2000" b="1" i="1" dirty="0">
                <a:solidFill>
                  <a:srgbClr val="0000FF"/>
                </a:solidFill>
              </a:rPr>
              <a:t>Ейский район </a:t>
            </a:r>
            <a:r>
              <a:rPr lang="ru-RU" sz="2000" b="1" i="1" dirty="0" smtClean="0">
                <a:solidFill>
                  <a:srgbClr val="0000FF"/>
                </a:solidFill>
              </a:rPr>
              <a:t>от </a:t>
            </a:r>
            <a:r>
              <a:rPr lang="en-US" sz="2000" b="1" i="1" dirty="0" smtClean="0">
                <a:solidFill>
                  <a:srgbClr val="0000FF"/>
                </a:solidFill>
              </a:rPr>
              <a:t>07</a:t>
            </a:r>
            <a:r>
              <a:rPr lang="ru-RU" sz="2000" b="1" i="1" dirty="0" smtClean="0">
                <a:solidFill>
                  <a:srgbClr val="0000FF"/>
                </a:solidFill>
              </a:rPr>
              <a:t>.</a:t>
            </a:r>
            <a:r>
              <a:rPr lang="en-US" sz="2000" b="1" i="1" dirty="0" smtClean="0">
                <a:solidFill>
                  <a:srgbClr val="0000FF"/>
                </a:solidFill>
              </a:rPr>
              <a:t>12</a:t>
            </a:r>
            <a:r>
              <a:rPr lang="ru-RU" sz="2000" b="1" i="1" dirty="0" smtClean="0">
                <a:solidFill>
                  <a:srgbClr val="0000FF"/>
                </a:solidFill>
              </a:rPr>
              <a:t>.201</a:t>
            </a:r>
            <a:r>
              <a:rPr lang="en-US" sz="2000" b="1" i="1" dirty="0" smtClean="0">
                <a:solidFill>
                  <a:srgbClr val="0000FF"/>
                </a:solidFill>
              </a:rPr>
              <a:t>8 </a:t>
            </a:r>
            <a:r>
              <a:rPr lang="ru-RU" sz="2000" b="1" i="1" dirty="0" smtClean="0">
                <a:solidFill>
                  <a:srgbClr val="0000FF"/>
                </a:solidFill>
              </a:rPr>
              <a:t>года</a:t>
            </a:r>
            <a:r>
              <a:rPr lang="en-US" sz="2000" b="1" i="1" dirty="0" smtClean="0">
                <a:solidFill>
                  <a:srgbClr val="0000FF"/>
                </a:solidFill>
              </a:rPr>
              <a:t> </a:t>
            </a:r>
            <a:r>
              <a:rPr lang="ru-RU" sz="2000" b="1" i="1" dirty="0" smtClean="0">
                <a:solidFill>
                  <a:srgbClr val="0000FF"/>
                </a:solidFill>
              </a:rPr>
              <a:t>№ </a:t>
            </a:r>
            <a:r>
              <a:rPr lang="en-US" sz="2000" b="1" i="1" dirty="0" smtClean="0">
                <a:solidFill>
                  <a:srgbClr val="0000FF"/>
                </a:solidFill>
              </a:rPr>
              <a:t>134</a:t>
            </a:r>
            <a:r>
              <a:rPr lang="ru-RU" sz="2000" b="1" i="1" dirty="0" smtClean="0">
                <a:solidFill>
                  <a:srgbClr val="0000FF"/>
                </a:solidFill>
              </a:rPr>
              <a:t> </a:t>
            </a:r>
            <a:r>
              <a:rPr lang="ru-RU" sz="2000" b="1" i="1" dirty="0">
                <a:solidFill>
                  <a:srgbClr val="0000FF"/>
                </a:solidFill>
              </a:rPr>
              <a:t>«О внесении изменений в решение Совета муниципального образования </a:t>
            </a:r>
            <a:endParaRPr lang="ru-RU" sz="2000" b="1" i="1" dirty="0" smtClean="0">
              <a:solidFill>
                <a:srgbClr val="0000FF"/>
              </a:solidFill>
            </a:endParaRPr>
          </a:p>
          <a:p>
            <a:pPr algn="ctr"/>
            <a:r>
              <a:rPr lang="ru-RU" sz="2000" b="1" i="1" dirty="0" err="1" smtClean="0">
                <a:solidFill>
                  <a:srgbClr val="0000FF"/>
                </a:solidFill>
              </a:rPr>
              <a:t>Ейский</a:t>
            </a:r>
            <a:r>
              <a:rPr lang="ru-RU" sz="2000" b="1" i="1" dirty="0" smtClean="0">
                <a:solidFill>
                  <a:srgbClr val="0000FF"/>
                </a:solidFill>
              </a:rPr>
              <a:t> </a:t>
            </a:r>
            <a:r>
              <a:rPr lang="ru-RU" sz="2000" b="1" i="1" dirty="0">
                <a:solidFill>
                  <a:srgbClr val="0000FF"/>
                </a:solidFill>
              </a:rPr>
              <a:t>район от </a:t>
            </a:r>
            <a:r>
              <a:rPr lang="en-US" sz="2000" b="1" i="1" dirty="0" smtClean="0">
                <a:solidFill>
                  <a:srgbClr val="0000FF"/>
                </a:solidFill>
              </a:rPr>
              <a:t>8</a:t>
            </a:r>
            <a:r>
              <a:rPr lang="ru-RU" sz="2000" b="1" i="1" dirty="0" smtClean="0">
                <a:solidFill>
                  <a:srgbClr val="0000FF"/>
                </a:solidFill>
              </a:rPr>
              <a:t> </a:t>
            </a:r>
            <a:r>
              <a:rPr lang="ru-RU" sz="2000" b="1" i="1" dirty="0">
                <a:solidFill>
                  <a:srgbClr val="0000FF"/>
                </a:solidFill>
              </a:rPr>
              <a:t>декабря </a:t>
            </a:r>
            <a:r>
              <a:rPr lang="ru-RU" sz="2000" b="1" i="1" dirty="0" smtClean="0">
                <a:solidFill>
                  <a:srgbClr val="0000FF"/>
                </a:solidFill>
              </a:rPr>
              <a:t>201</a:t>
            </a:r>
            <a:r>
              <a:rPr lang="en-US" sz="2000" b="1" i="1" dirty="0" smtClean="0">
                <a:solidFill>
                  <a:srgbClr val="0000FF"/>
                </a:solidFill>
              </a:rPr>
              <a:t>7</a:t>
            </a:r>
            <a:r>
              <a:rPr lang="ru-RU" sz="2000" b="1" i="1" dirty="0" smtClean="0">
                <a:solidFill>
                  <a:srgbClr val="0000FF"/>
                </a:solidFill>
              </a:rPr>
              <a:t> года                            № 46 «О </a:t>
            </a:r>
            <a:r>
              <a:rPr lang="ru-RU" sz="2000" b="1" i="1" dirty="0">
                <a:solidFill>
                  <a:srgbClr val="0000FF"/>
                </a:solidFill>
              </a:rPr>
              <a:t>районном бюджете на </a:t>
            </a:r>
            <a:r>
              <a:rPr lang="ru-RU" sz="2000" b="1" i="1" dirty="0" smtClean="0">
                <a:solidFill>
                  <a:srgbClr val="0000FF"/>
                </a:solidFill>
              </a:rPr>
              <a:t>2018 </a:t>
            </a:r>
            <a:r>
              <a:rPr lang="ru-RU" sz="2000" b="1" i="1" dirty="0">
                <a:solidFill>
                  <a:srgbClr val="0000FF"/>
                </a:solidFill>
              </a:rPr>
              <a:t>год и на плановый </a:t>
            </a:r>
            <a:r>
              <a:rPr lang="ru-RU" sz="2000" b="1" i="1" dirty="0" smtClean="0">
                <a:solidFill>
                  <a:srgbClr val="0000FF"/>
                </a:solidFill>
              </a:rPr>
              <a:t>период 2019 </a:t>
            </a:r>
            <a:r>
              <a:rPr lang="ru-RU" sz="2000" b="1" i="1" dirty="0">
                <a:solidFill>
                  <a:srgbClr val="0000FF"/>
                </a:solidFill>
              </a:rPr>
              <a:t>и </a:t>
            </a:r>
            <a:r>
              <a:rPr lang="en-US" sz="2000" b="1" i="1" dirty="0">
                <a:solidFill>
                  <a:srgbClr val="0000FF"/>
                </a:solidFill>
              </a:rPr>
              <a:t>2</a:t>
            </a:r>
            <a:r>
              <a:rPr lang="ru-RU" sz="2000" b="1" i="1" dirty="0" smtClean="0">
                <a:solidFill>
                  <a:srgbClr val="0000FF"/>
                </a:solidFill>
              </a:rPr>
              <a:t>020 </a:t>
            </a:r>
            <a:r>
              <a:rPr lang="ru-RU" sz="2000" b="1" i="1" dirty="0">
                <a:solidFill>
                  <a:srgbClr val="0000FF"/>
                </a:solidFill>
              </a:rPr>
              <a:t>годов»</a:t>
            </a:r>
            <a:endParaRPr lang="ru-RU" sz="2000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21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45203" y="21727"/>
            <a:ext cx="60844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параметры районного бюджета</a:t>
            </a:r>
            <a:endParaRPr lang="ru-RU" sz="24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44950" y="543872"/>
            <a:ext cx="10075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8758" y="4763353"/>
            <a:ext cx="668261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Решением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Совета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Ейский район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декабря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2018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№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134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 внесении изменений в решение Совета муниципального образования Ейский район от 8 декабря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2017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 № 46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районном бюджете на 2018 год и на плановый период 2019 и 2020 годов» внесены следующие изменения в утвержденные параметры районного бюджета: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доходная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часть  районного 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2018 году увеличена за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счет межбюджетных трансфертов из  краевого бюджета и из бюджетов сельских  поселений  на 22759,3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расходная часть районного бюджета в 2018 году увеличена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общую  сумму 24417,8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рублей, в том числе: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22759,3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 за счет безвозмездных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поступлений из бюджетов другого уровня;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1658,5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 за счет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возврата поселениями остатка реструктурированной задолженности по </a:t>
            </a:r>
            <a:r>
              <a:rPr lang="ru-RU" sz="1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бюджетным  кредитам. 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9404672"/>
              </p:ext>
            </p:extLst>
          </p:nvPr>
        </p:nvGraphicFramePr>
        <p:xfrm>
          <a:off x="58760" y="827587"/>
          <a:ext cx="6682609" cy="3574632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1426024"/>
                <a:gridCol w="648072"/>
                <a:gridCol w="720080"/>
                <a:gridCol w="648072"/>
                <a:gridCol w="648072"/>
                <a:gridCol w="720080"/>
                <a:gridCol w="720080"/>
                <a:gridCol w="648072"/>
                <a:gridCol w="504057"/>
              </a:tblGrid>
              <a:tr h="109274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</a:t>
                      </a:r>
                      <a:r>
                        <a:rPr lang="ru-RU" sz="10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Ейский</a:t>
                      </a:r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 № </a:t>
                      </a:r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r>
                        <a:rPr lang="en-US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</a:t>
                      </a:r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редакции от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 на 2018 год, утвержденных решением № 46, относительно редакции от 24.10.2018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99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24.10.2018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07.12.2018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62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</a:tr>
              <a:tr h="4223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всего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2168324,9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1955322,1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1969230,2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2191084,2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1955322,1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1969230,2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22759,3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</a:tr>
              <a:tr h="4223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доходы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772671,9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785151,5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802555,3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772671,9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785151,5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802555,3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</a:tr>
              <a:tr h="4223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1395653,0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1170170,6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1166674,9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1418412,3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1170170,6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1166674,9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22759,3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</a:tr>
              <a:tr h="4223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всего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2202134,1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1945322,1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1959230,2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2226551,9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1945322,1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1959230,2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24417,8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</a:tr>
              <a:tr h="2162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 (-)/профицит (+)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-33809,2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-35467,7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627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0658" y="28489"/>
            <a:ext cx="64558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в 2018 году</a:t>
            </a:r>
            <a:endParaRPr lang="ru-RU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28438" y="593475"/>
            <a:ext cx="10075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5262" y="4427984"/>
            <a:ext cx="664273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Уточнение объёмов безвозмездных поступлений  обусловлено:</a:t>
            </a:r>
            <a:endParaRPr lang="ru-RU" altLang="ru-RU" sz="2000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67943" y="5061054"/>
            <a:ext cx="38513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Увеличением:</a:t>
            </a:r>
            <a:endParaRPr lang="ru-RU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284" y="5522719"/>
            <a:ext cx="676493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  на    осуществление       государственных       полномочий          по</a:t>
            </a:r>
          </a:p>
          <a:p>
            <a:pPr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финансовому обеспечению государственных гарантий реализации прав на получение общедоступного и бесплатного образования в муниципальных дошкольных и общеобразовательных организациях – 24171,3 тыс. рублей;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    на    осуществление       отдельных      государственных</a:t>
            </a:r>
          </a:p>
          <a:p>
            <a:pPr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полномочий по предоставлению социальной поддержки отдельным категориям работников муниципальных физкультурно-спортивных организаций, осуществляющих подготовку спортивного резерва, и муниципальных образовательных организаций дополнительного образования детей Краснодарского края отраслей «Образование» и «Физическая культура и спорт» – 10,5 тыс. рублей;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на компенсацию части платы, взимаемой с родителей за</a:t>
            </a:r>
          </a:p>
          <a:p>
            <a:pPr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присмотр и уход за детьми, посещающими образовательные организации, реализующие образовательные программы дошкольного образования – 630,0 тыс. рублей;</a:t>
            </a:r>
          </a:p>
          <a:p>
            <a:pPr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ru-RU" sz="1400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0901588"/>
              </p:ext>
            </p:extLst>
          </p:nvPr>
        </p:nvGraphicFramePr>
        <p:xfrm>
          <a:off x="92791" y="935358"/>
          <a:ext cx="6643167" cy="3481470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2780860"/>
                <a:gridCol w="1100758"/>
                <a:gridCol w="1081446"/>
                <a:gridCol w="938540"/>
                <a:gridCol w="741563"/>
              </a:tblGrid>
              <a:tr h="80369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Ейский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 № 46 в редакции от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параметров, утвержденных решением № 46, относительно редакции от 24.10.2018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92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24.10.2018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07.12.2018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</a:tr>
              <a:tr h="1192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1 395 653,0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1 418 412,3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22 759,3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101,6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</a:tr>
              <a:tr h="3474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 из краевого  бюджета, в том числе: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1 395 997,4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1 418 209,2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22 211,8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101,6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</a:tr>
              <a:tr h="1192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155 029,3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155 029,3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</a:tr>
              <a:tr h="1192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87 738,0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87 738,0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</a:tr>
              <a:tr h="1192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1 153 230,1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1 175 441,9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22 211,8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101,9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</a:tr>
              <a:tr h="2333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межбюджетные трансферты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</a:tr>
              <a:tr h="2333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 из бюджетов поселений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2 131,5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2 679,0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547,5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125,7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</a:tr>
              <a:tr h="5755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Возврат остатков субсидий, субвенций и иных межбюджетных трансфертов, имеющих целевое назначение, прошлых лет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-2 475,9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-2 475,9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954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31" y="3779912"/>
            <a:ext cx="6875401" cy="4968552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092762" y="971600"/>
            <a:ext cx="2562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Уменьшением:</a:t>
            </a:r>
            <a:endParaRPr lang="ru-RU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3666" y="1433265"/>
            <a:ext cx="66331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   на    осуществление    отдельных      государственных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полномочий по выплате ежемесячных денежных средств на содержание детей-сирот и детей, оставшихся без попечения родителей, находящихся под опекой (попечительством), включая предварительную опеку (попечительство), переданных на воспитание в приемную семью – 1200,0 тыс. рублей;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   на    осуществление    отдельных      государственных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полномочий по выплате ежемесячного вознаграждения, причитающегося приемным родителям за оказание услуг по воспитанию приемных детей – 1300,0 тыс. рублей;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на    осуществление   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отдельных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государственных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полномочий по обеспечению льготным питанием учащихся из многодетных семей – 100,0 тыс. рублей.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462" y="0"/>
            <a:ext cx="673490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счет безвозмездных поступлений из бюджетов сельских поселений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выполнения полномочий по решению вопросов местного значения для организации тепло-, водоснабжения и водоотведения – 547,5 тыс. рублей.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58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3722"/>
            <a:ext cx="6858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разделам и подразделам классификации расходов бюджетов на 2018 год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89210" y="967829"/>
            <a:ext cx="11372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2825796"/>
              </p:ext>
            </p:extLst>
          </p:nvPr>
        </p:nvGraphicFramePr>
        <p:xfrm>
          <a:off x="188640" y="1275606"/>
          <a:ext cx="6537804" cy="76168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1" name="Лист" r:id="rId3" imgW="6886499" imgH="7724700" progId="Excel.Sheet.12">
                  <p:embed/>
                </p:oleObj>
              </mc:Choice>
              <mc:Fallback>
                <p:oleObj name="Лист" r:id="rId3" imgW="6886499" imgH="77247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8640" y="1275606"/>
                        <a:ext cx="6537804" cy="76168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109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6672" y="0"/>
            <a:ext cx="61206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разделам и подразделам классификации расходов бюджетов на 2018 год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77780" y="861774"/>
            <a:ext cx="11428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649652"/>
              </p:ext>
            </p:extLst>
          </p:nvPr>
        </p:nvGraphicFramePr>
        <p:xfrm>
          <a:off x="188640" y="1151996"/>
          <a:ext cx="6543413" cy="788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2" name="Лист" r:id="rId4" imgW="6886499" imgH="7982010" progId="Excel.Sheet.12">
                  <p:embed/>
                </p:oleObj>
              </mc:Choice>
              <mc:Fallback>
                <p:oleObj name="Лист" r:id="rId4" imgW="6886499" imgH="798201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8640" y="1151996"/>
                        <a:ext cx="6543413" cy="7884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5132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00640" y="902227"/>
            <a:ext cx="11428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25680" y="-22860"/>
            <a:ext cx="7029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муниципальным программам Ейского района и непрограммным направлениям деятельности на 2018 год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78" y="1210004"/>
            <a:ext cx="6596875" cy="7754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198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430" y="179512"/>
            <a:ext cx="6858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финансирования дефицита районного бюджета 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год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06761" y="1195746"/>
            <a:ext cx="11428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1994723"/>
              </p:ext>
            </p:extLst>
          </p:nvPr>
        </p:nvGraphicFramePr>
        <p:xfrm>
          <a:off x="116631" y="1585230"/>
          <a:ext cx="6624736" cy="341846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014338"/>
                <a:gridCol w="1055871"/>
                <a:gridCol w="1055871"/>
                <a:gridCol w="1498656"/>
              </a:tblGrid>
              <a:tr h="138048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</a:t>
                      </a:r>
                      <a:r>
                        <a:rPr lang="ru-RU" sz="14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Ейский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 № 46 в редакции от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параметров, утвержденных решением № 46, относительно редакции от 24.10.2018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</a:tr>
              <a:tr h="1958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24.10.2018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07.12.2018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</a:tr>
              <a:tr h="3917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 финансирования дефицита бюджета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33 809,2 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35 467,7 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1 658,5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</a:tr>
              <a:tr h="2238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Кредиты кредитных организаций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-41 720,0 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-41 720,0 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</a:tr>
              <a:tr h="1958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26 534,0 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26 534,0 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</a:tr>
              <a:tr h="5876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кредиты, предоставленные бюджетам поселений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1 658,5 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1 658,5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</a:tr>
              <a:tr h="1958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источники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48 995,2 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48 995,2 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733" y="5364088"/>
            <a:ext cx="4099820" cy="3372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" y="5668104"/>
            <a:ext cx="3924747" cy="3228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 rot="1828156">
            <a:off x="1798412" y="6381468"/>
            <a:ext cx="427552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ДЕФИЦИТ</a:t>
            </a:r>
            <a:endParaRPr lang="ru-RU" sz="6600" b="1" i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56674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3736</TotalTime>
  <Words>807</Words>
  <Application>Microsoft Office PowerPoint</Application>
  <PresentationFormat>Экран (4:3)</PresentationFormat>
  <Paragraphs>173</Paragraphs>
  <Slides>8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Воздушный поток</vt:lpstr>
      <vt:lpstr>Лист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budget5</dc:creator>
  <cp:lastModifiedBy>budget5</cp:lastModifiedBy>
  <cp:revision>271</cp:revision>
  <cp:lastPrinted>2017-12-07T06:41:13Z</cp:lastPrinted>
  <dcterms:created xsi:type="dcterms:W3CDTF">2017-10-18T12:58:58Z</dcterms:created>
  <dcterms:modified xsi:type="dcterms:W3CDTF">2018-12-12T13:03:25Z</dcterms:modified>
</cp:coreProperties>
</file>