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591" r:id="rId2"/>
    <p:sldId id="629" r:id="rId3"/>
    <p:sldId id="641" r:id="rId4"/>
    <p:sldId id="645" r:id="rId5"/>
    <p:sldId id="642" r:id="rId6"/>
    <p:sldId id="631" r:id="rId7"/>
    <p:sldId id="632" r:id="rId8"/>
    <p:sldId id="630" r:id="rId9"/>
    <p:sldId id="635" r:id="rId10"/>
    <p:sldId id="644" r:id="rId11"/>
    <p:sldId id="636" r:id="rId12"/>
    <p:sldId id="637" r:id="rId13"/>
    <p:sldId id="638" r:id="rId14"/>
    <p:sldId id="648" r:id="rId15"/>
    <p:sldId id="649" r:id="rId16"/>
    <p:sldId id="650" r:id="rId17"/>
    <p:sldId id="627" r:id="rId18"/>
    <p:sldId id="599" r:id="rId19"/>
    <p:sldId id="633" r:id="rId20"/>
    <p:sldId id="647" r:id="rId21"/>
    <p:sldId id="651" r:id="rId22"/>
    <p:sldId id="654" r:id="rId23"/>
    <p:sldId id="608" r:id="rId24"/>
    <p:sldId id="652" r:id="rId25"/>
    <p:sldId id="653" r:id="rId26"/>
    <p:sldId id="609" r:id="rId27"/>
    <p:sldId id="604" r:id="rId28"/>
    <p:sldId id="624" r:id="rId29"/>
    <p:sldId id="605" r:id="rId30"/>
    <p:sldId id="614" r:id="rId31"/>
    <p:sldId id="640" r:id="rId32"/>
  </p:sldIdLst>
  <p:sldSz cx="9144000" cy="5143500" type="screen16x9"/>
  <p:notesSz cx="6669088" cy="9926638"/>
  <p:defaultTextStyle>
    <a:defPPr>
      <a:defRPr lang="ru-RU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7D3B3E-D1CC-425D-9471-85AB3AE35348}">
          <p14:sldIdLst>
            <p14:sldId id="591"/>
            <p14:sldId id="629"/>
            <p14:sldId id="641"/>
            <p14:sldId id="645"/>
            <p14:sldId id="642"/>
            <p14:sldId id="631"/>
            <p14:sldId id="632"/>
            <p14:sldId id="630"/>
            <p14:sldId id="635"/>
            <p14:sldId id="644"/>
            <p14:sldId id="636"/>
            <p14:sldId id="637"/>
            <p14:sldId id="638"/>
            <p14:sldId id="648"/>
            <p14:sldId id="649"/>
            <p14:sldId id="650"/>
            <p14:sldId id="627"/>
            <p14:sldId id="599"/>
            <p14:sldId id="633"/>
            <p14:sldId id="647"/>
            <p14:sldId id="651"/>
            <p14:sldId id="654"/>
            <p14:sldId id="608"/>
            <p14:sldId id="652"/>
            <p14:sldId id="653"/>
            <p14:sldId id="609"/>
            <p14:sldId id="604"/>
            <p14:sldId id="624"/>
            <p14:sldId id="605"/>
            <p14:sldId id="614"/>
            <p14:sldId id="640"/>
          </p14:sldIdLst>
        </p14:section>
        <p14:section name="Раздел без заголовка" id="{610F7EAA-16FE-4596-AEB1-0C66BF90CD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" initials="I" lastIdx="133" clrIdx="0"/>
  <p:cmAuthor id="1" name="canottiera" initials="c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67"/>
    <a:srgbClr val="03649F"/>
    <a:srgbClr val="1F4E79"/>
    <a:srgbClr val="2D79BC"/>
    <a:srgbClr val="344554"/>
    <a:srgbClr val="FFFBEF"/>
    <a:srgbClr val="AA0E7D"/>
    <a:srgbClr val="C34466"/>
    <a:srgbClr val="990033"/>
    <a:srgbClr val="202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7" autoAdjust="0"/>
    <p:restoredTop sz="96408" autoAdjust="0"/>
  </p:normalViewPr>
  <p:slideViewPr>
    <p:cSldViewPr snapToGrid="0">
      <p:cViewPr varScale="1">
        <p:scale>
          <a:sx n="147" d="100"/>
          <a:sy n="147" d="100"/>
        </p:scale>
        <p:origin x="5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/>
          <a:lstStyle>
            <a:lvl1pPr algn="r">
              <a:defRPr sz="1200"/>
            </a:lvl1pPr>
          </a:lstStyle>
          <a:p>
            <a:fld id="{F97DAD15-3062-4101-896E-315A0E49A6F2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2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971" y="9429520"/>
            <a:ext cx="2889579" cy="497118"/>
          </a:xfrm>
          <a:prstGeom prst="rect">
            <a:avLst/>
          </a:prstGeom>
        </p:spPr>
        <p:txBody>
          <a:bodyPr vert="horz" lIns="89758" tIns="44879" rIns="89758" bIns="44879" rtlCol="0" anchor="b"/>
          <a:lstStyle>
            <a:lvl1pPr algn="r">
              <a:defRPr sz="1200"/>
            </a:lvl1pPr>
          </a:lstStyle>
          <a:p>
            <a:fld id="{2234268E-0F65-4205-8762-7E2007D8F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7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1" y="0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/>
          <a:lstStyle>
            <a:lvl1pPr algn="r">
              <a:defRPr sz="1300"/>
            </a:lvl1pPr>
          </a:lstStyle>
          <a:p>
            <a:fld id="{7CF02899-9754-4C39-9885-2E151C417140}" type="datetimeFigureOut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3" rIns="94788" bIns="473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4788" tIns="47393" rIns="94788" bIns="473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9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1" y="9428589"/>
            <a:ext cx="2889938" cy="498056"/>
          </a:xfrm>
          <a:prstGeom prst="rect">
            <a:avLst/>
          </a:prstGeom>
        </p:spPr>
        <p:txBody>
          <a:bodyPr vert="horz" lIns="94788" tIns="47393" rIns="94788" bIns="47393" rtlCol="0" anchor="b"/>
          <a:lstStyle>
            <a:lvl1pPr algn="r">
              <a:defRPr sz="1300"/>
            </a:lvl1pPr>
          </a:lstStyle>
          <a:p>
            <a:fld id="{15ABAB09-A9FC-48B2-AB9C-DAC2C1D454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6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19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1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86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56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8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По данным Российской ассоциации Управления Проектами «СОВНЕТ», около 40% целенаправленной общественно полезной деятельности, реализуется через различные проекты и программы и 25% мирового бюджета тратится на проекты. Профессиональное управление проектами позволяет эффективно распределить ответственность и обязанности между участниками проекта, сэкономить до 30% времени и до 20% средств, снизить риски неуспеха проектов </a:t>
            </a:r>
          </a:p>
          <a:p>
            <a:r>
              <a:rPr lang="ru-RU" altLang="ru-RU" dirty="0" smtClean="0"/>
              <a:t>Проект является однократным (непериодическим) мероприятием и требует участия специалистов различных структур / подразделений.</a:t>
            </a:r>
            <a:endParaRPr lang="en-US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3F04D-90A2-424F-8210-452EFBFA8AF5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4096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ru-RU" smtClean="0"/>
              <a:t>VFrolov©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3490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91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30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D2DF14-FE65-4BCE-AC33-64D3ABC792C4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7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5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835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618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226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596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8CEB83-8BDB-49A7-B926-F830BDC7663E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6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127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63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06B15-E656-423E-AA62-96093181A03B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50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BF97D1-0F36-4C81-8D1E-9E0AF415AD69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2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348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4914">
              <a:defRPr/>
            </a:pPr>
            <a:endParaRPr lang="ru-RU" sz="1000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280" indent="-280492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969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756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544" indent="-224394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331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119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5906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694" indent="-224394" defTabSz="76356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F4F607-C632-4869-95B4-7A93370B0612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92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altLang="ru-RU" smtClean="0">
                <a:solidFill>
                  <a:schemeClr val="tx2"/>
                </a:solidFill>
              </a:rPr>
              <a:t>Реальное исполнение проекта практически всегда  отличается от запланированного.  Общее управление изменениями осуществляется начиная со стадии инициации проекта и до его завершения, в течении каждой фазы проекта.</a:t>
            </a:r>
            <a:endParaRPr lang="en-US" altLang="ru-RU" smtClean="0">
              <a:solidFill>
                <a:schemeClr val="tx2"/>
              </a:solidFill>
            </a:endParaRPr>
          </a:p>
          <a:p>
            <a:pPr algn="just" eaLnBrk="1" hangingPunct="1"/>
            <a:endParaRPr lang="en-US" altLang="ru-RU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mtClean="0"/>
              <a:t>Возникающие отклонения должны контролироваться. При небольших отклонениях должны быть предприняты корректирующие воздействия, если же отклонения значительные, и их не удается ликвидировать, то возможно изменение плана  через </a:t>
            </a:r>
            <a:r>
              <a:rPr lang="en-US" altLang="ru-RU" smtClean="0"/>
              <a:t> </a:t>
            </a:r>
            <a:r>
              <a:rPr lang="ru-RU" altLang="ru-RU" smtClean="0"/>
              <a:t>утвержденные </a:t>
            </a:r>
            <a:r>
              <a:rPr lang="ru-RU" altLang="ru-RU" i="1" smtClean="0"/>
              <a:t>запросы на изменения</a:t>
            </a:r>
            <a:endParaRPr lang="en-US" altLang="ru-RU" smtClean="0"/>
          </a:p>
          <a:p>
            <a:pPr algn="just" eaLnBrk="1" hangingPunct="1">
              <a:spcBef>
                <a:spcPct val="0"/>
              </a:spcBef>
            </a:pPr>
            <a:r>
              <a:rPr lang="ru-RU" altLang="ru-RU" smtClean="0"/>
              <a:t>Отклонение в любой области проекта неразрывно</a:t>
            </a:r>
            <a:r>
              <a:rPr lang="en-US" altLang="ru-RU" smtClean="0"/>
              <a:t> </a:t>
            </a:r>
            <a:r>
              <a:rPr lang="ru-RU" altLang="ru-RU" smtClean="0"/>
              <a:t>связано с отклонениями в других областях. Также любое изменение плана</a:t>
            </a:r>
            <a:r>
              <a:rPr lang="en-US" altLang="ru-RU" smtClean="0"/>
              <a:t> </a:t>
            </a:r>
            <a:r>
              <a:rPr lang="ru-RU" altLang="ru-RU" smtClean="0"/>
              <a:t>в отдельной области (например бюджета) может повлечь изменения</a:t>
            </a:r>
            <a:r>
              <a:rPr lang="en-US" altLang="ru-RU" smtClean="0"/>
              <a:t> </a:t>
            </a:r>
            <a:r>
              <a:rPr lang="ru-RU" altLang="ru-RU" smtClean="0"/>
              <a:t>в других областях. Поэтому </a:t>
            </a:r>
            <a:r>
              <a:rPr lang="ru-RU" altLang="ru-RU" b="1" smtClean="0"/>
              <a:t>все изменения должны быть скоординированы и управляться интегрировано</a:t>
            </a:r>
            <a:r>
              <a:rPr lang="ru-RU" altLang="ru-RU" u="sng" smtClean="0"/>
              <a:t>.</a:t>
            </a:r>
          </a:p>
          <a:p>
            <a:pPr algn="just" eaLnBrk="1" hangingPunct="1"/>
            <a:endParaRPr lang="ru-RU" altLang="ru-RU" smtClean="0"/>
          </a:p>
          <a:p>
            <a:pPr algn="just" eaLnBrk="1" hangingPunct="1"/>
            <a:r>
              <a:rPr lang="ru-RU" altLang="ru-RU" b="1" smtClean="0"/>
              <a:t>Кто управляет отклонениями?</a:t>
            </a:r>
          </a:p>
          <a:p>
            <a:pPr eaLnBrk="1" hangingPunct="1"/>
            <a:r>
              <a:rPr lang="ru-RU" altLang="ru-RU" smtClean="0"/>
              <a:t>Для больших масштабных проектов может создаваться</a:t>
            </a:r>
            <a:r>
              <a:rPr lang="ru-RU" altLang="ru-RU" smtClean="0">
                <a:solidFill>
                  <a:srgbClr val="152071"/>
                </a:solidFill>
              </a:rPr>
              <a:t> </a:t>
            </a:r>
            <a:r>
              <a:rPr lang="ru-RU" altLang="ru-RU" b="1" u="sng" smtClean="0"/>
              <a:t>Управляющий комитет</a:t>
            </a:r>
            <a:r>
              <a:rPr lang="ru-RU" altLang="ru-RU" smtClean="0">
                <a:solidFill>
                  <a:schemeClr val="accent2"/>
                </a:solidFill>
              </a:rPr>
              <a:t>,</a:t>
            </a:r>
            <a:r>
              <a:rPr lang="ru-RU" altLang="ru-RU" smtClean="0">
                <a:solidFill>
                  <a:srgbClr val="152071"/>
                </a:solidFill>
              </a:rPr>
              <a:t> </a:t>
            </a:r>
            <a:r>
              <a:rPr lang="ru-RU" altLang="ru-RU" smtClean="0"/>
              <a:t>в который могут</a:t>
            </a:r>
            <a:r>
              <a:rPr lang="en-US" altLang="ru-RU" smtClean="0"/>
              <a:t> </a:t>
            </a:r>
            <a:r>
              <a:rPr lang="ru-RU" altLang="ru-RU" smtClean="0"/>
              <a:t>входить</a:t>
            </a:r>
            <a:r>
              <a:rPr lang="en-US" altLang="ru-RU" smtClean="0"/>
              <a:t> </a:t>
            </a:r>
            <a:r>
              <a:rPr lang="ru-RU" altLang="ru-RU" smtClean="0"/>
              <a:t>основные участники проекта. В случае отсутствия комитета, его функцию автоматически выполняет высшее руководство компании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mtClean="0"/>
              <a:t>Комитет должен рассматривать не все, а только существенные изменения в проекте вне ПОЛНОМОЧИЙ руководителя проекта</a:t>
            </a:r>
            <a:r>
              <a:rPr lang="en-US" altLang="ru-RU" smtClean="0"/>
              <a:t> </a:t>
            </a:r>
            <a:r>
              <a:rPr lang="ru-RU" altLang="ru-RU" smtClean="0"/>
              <a:t>– изменения в содержании проекта, базовом плане, существенные изменения в стоимостях, сроках и т.д.</a:t>
            </a:r>
            <a:r>
              <a:rPr lang="en-US" altLang="ru-RU" smtClean="0"/>
              <a:t> </a:t>
            </a:r>
            <a:endParaRPr lang="ru-RU" altLang="ru-RU" smtClean="0"/>
          </a:p>
          <a:p>
            <a:pPr algn="just"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2355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7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23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77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12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5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7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EE38-5DD8-48AF-98BA-7C31274C384F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0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4E2D-35E0-40A5-A826-8522517AC4BF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4296-0FA9-4FE5-B085-6A696C6AEF96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6BE-9E89-494B-939B-FF156B666716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133-A8D0-4466-BB4C-1D7C9B9F3E9F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88AE-379D-49CA-8202-B5B0A9F75E14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4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CAD9-FD2C-4204-BD24-45F2A0A2A89F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E394-9A3A-41C6-AB07-5FCA94F44A01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9D07-3C0F-492B-AD99-CC85C8482C91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201-1524-4270-BAE8-089D1F0DADA0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FD09-9DAC-403F-AB65-3D0E6E8DC272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2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92BC-FB33-4140-9741-8C3A86A4C972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8BF2-74DD-4A87-A2F6-B231830F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ubaninvest.ru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256006"/>
            <a:ext cx="54260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/>
              </a:rPr>
              <a:t>ДЕПАРТАМЕНТ ИНВЕСТИЦИЙ И РАЗВИТИЯ МАЛОГО И СРЕДНЕГО ПРЕДПРИНИМАТЕЛЬСТВА КРАСНОДАРСКОГО КРАЯ</a:t>
            </a:r>
          </a:p>
          <a:p>
            <a:pPr algn="r"/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27924" y="4997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5186" y="2115290"/>
            <a:ext cx="8236975" cy="122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344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подход в муниципальном управлении</a:t>
            </a:r>
            <a:endParaRPr lang="ru-RU" sz="3600" dirty="0">
              <a:solidFill>
                <a:srgbClr val="3445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07" y="4606913"/>
            <a:ext cx="331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44554"/>
                </a:solidFill>
                <a:latin typeface="Muller Medium"/>
              </a:rPr>
              <a:t>13 марта 2019 года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68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ЭКОНОМИЧЕСКИЕ ЗОНЫ КРАСНОДАРСКОГО КРАЯ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2091"/>
            <a:ext cx="9144000" cy="43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934" y="1424867"/>
            <a:ext cx="2232248" cy="7802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проектный комитет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80058" y="2205132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563934" y="2926546"/>
            <a:ext cx="223224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проектный офис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0678" y="1509255"/>
            <a:ext cx="1872301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97137" y="1509255"/>
            <a:ext cx="1656184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группы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703" y="1586780"/>
            <a:ext cx="84998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- </a:t>
            </a:r>
            <a:r>
              <a:rPr lang="ru-RU" sz="1800" dirty="0"/>
              <a:t>коллегиальный совещательный орган, </a:t>
            </a:r>
            <a:endParaRPr lang="ru-RU" sz="1800" dirty="0" smtClean="0"/>
          </a:p>
          <a:p>
            <a:pPr algn="ctr"/>
            <a:r>
              <a:rPr lang="ru-RU" sz="1800" dirty="0" smtClean="0"/>
              <a:t>принимающие </a:t>
            </a:r>
            <a:r>
              <a:rPr lang="ru-RU" sz="1800" dirty="0"/>
              <a:t>управленческие решения о целесообразности и приоритетности </a:t>
            </a:r>
            <a:endParaRPr lang="ru-RU" sz="1800" dirty="0" smtClean="0"/>
          </a:p>
          <a:p>
            <a:pPr algn="ctr"/>
            <a:r>
              <a:rPr lang="ru-RU" sz="1800" dirty="0" smtClean="0"/>
              <a:t>реализации </a:t>
            </a:r>
            <a:r>
              <a:rPr lang="ru-RU" sz="1800" dirty="0"/>
              <a:t>на территории муниципального образования муниципального проекта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 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 smtClean="0"/>
              <a:t>Состав : </a:t>
            </a:r>
            <a:r>
              <a:rPr lang="ru-RU" sz="1800" dirty="0"/>
              <a:t>глава администрации муниципального образования и его </a:t>
            </a:r>
            <a:r>
              <a:rPr lang="ru-RU" sz="1800" dirty="0" smtClean="0"/>
              <a:t>заместители.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7577" y="1642057"/>
            <a:ext cx="8603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проектный комитет - </a:t>
            </a:r>
            <a:r>
              <a:rPr lang="ru-RU" sz="1600" dirty="0"/>
              <a:t>коллегиальный совещательный орган, </a:t>
            </a:r>
            <a:r>
              <a:rPr lang="ru-RU" sz="1600" dirty="0" smtClean="0"/>
              <a:t>осуществляет </a:t>
            </a:r>
            <a:r>
              <a:rPr lang="ru-RU" sz="1600" dirty="0"/>
              <a:t>координацию и методическое сопровождение проектной деятельности на территории муниципального образования.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Принципы формирования:</a:t>
            </a:r>
          </a:p>
          <a:p>
            <a:r>
              <a:rPr lang="ru-RU" sz="1600" dirty="0" smtClean="0"/>
              <a:t> 1) наделение </a:t>
            </a:r>
            <a:r>
              <a:rPr lang="ru-RU" sz="1600" dirty="0"/>
              <a:t>отдельного структурного подразделения администрации МО полномочиями муниципального проектного офиса; </a:t>
            </a:r>
            <a:endParaRPr lang="ru-RU" sz="1600" dirty="0" smtClean="0"/>
          </a:p>
          <a:p>
            <a:r>
              <a:rPr lang="ru-RU" sz="1600" dirty="0" smtClean="0"/>
              <a:t>2) формирование </a:t>
            </a:r>
            <a:r>
              <a:rPr lang="ru-RU" sz="1600" dirty="0"/>
              <a:t>отдельного постоянно действующего рабочего органа из состава руководителей структурных подразделений администрации МО под председательство заместителя главы администрации МО, курирующего внедрение проектного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4969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81890" y="1466899"/>
            <a:ext cx="6375797" cy="1292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взаимосвязанных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мероприятий, осуществляемых, в течение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ограниченного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бюджете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создания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уникального результата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имеющий ресурсные ограничения, требующий планирования и контроля реализации. </a:t>
            </a:r>
            <a:r>
              <a:rPr lang="ru-RU" sz="1800" dirty="0">
                <a:latin typeface="+mn-lt"/>
              </a:rPr>
              <a:t> </a:t>
            </a:r>
            <a:r>
              <a:rPr lang="ru-RU" sz="600" dirty="0">
                <a:latin typeface="+mn-lt"/>
              </a:rPr>
              <a:t>  </a:t>
            </a:r>
            <a:endParaRPr lang="ru-RU" altLang="ru-RU" sz="600" dirty="0">
              <a:latin typeface="+mn-lt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400880" y="866735"/>
            <a:ext cx="379943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3300" b="1" dirty="0" err="1">
                <a:latin typeface="Bradley Hand ITC" pitchFamily="66" charset="0"/>
              </a:rPr>
              <a:t>projectus</a:t>
            </a:r>
            <a:r>
              <a:rPr lang="ru-RU" altLang="ru-RU" sz="1151" b="1" dirty="0">
                <a:latin typeface="Bradley Hand ITC" pitchFamily="66" charset="0"/>
              </a:rPr>
              <a:t> </a:t>
            </a:r>
            <a:r>
              <a:rPr lang="ru-RU" altLang="ru-RU" sz="1151" b="1" dirty="0"/>
              <a:t>(лат.) – «заброшенный вперед»</a:t>
            </a:r>
          </a:p>
        </p:txBody>
      </p:sp>
      <p:pic>
        <p:nvPicPr>
          <p:cNvPr id="15365" name="Рисунок 14" descr="\\adm.local\res\UOR\Управление проектами 2015\Конкурс Лучший проект 2015\Документы на конкурс\Ленина фасад DSCN1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29" y="3619500"/>
            <a:ext cx="1709738" cy="14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 bwMode="auto">
          <a:xfrm>
            <a:off x="4346267" y="3076520"/>
            <a:ext cx="1098378" cy="2694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Открыть МФЦ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788944" y="2931810"/>
            <a:ext cx="1674019" cy="623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1151" b="1" dirty="0">
                <a:cs typeface="Arial" charset="0"/>
              </a:rPr>
              <a:t>Внедрить новую информационную систему</a:t>
            </a: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461" y="3619500"/>
            <a:ext cx="1745456" cy="10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Заголовок 1"/>
          <p:cNvSpPr>
            <a:spLocks noGrp="1"/>
          </p:cNvSpPr>
          <p:nvPr>
            <p:ph type="title"/>
          </p:nvPr>
        </p:nvSpPr>
        <p:spPr>
          <a:xfrm>
            <a:off x="5299655" y="225379"/>
            <a:ext cx="3591337" cy="5552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300" b="1" dirty="0" smtClean="0">
                <a:latin typeface="Muller Medium"/>
                <a:cs typeface="Times New Roman" panose="02020603050405020304" pitchFamily="18" charset="0"/>
              </a:rPr>
              <a:t>ЧТО ТАКОЕ ПРОЕКТ</a:t>
            </a:r>
            <a:endParaRPr lang="ru-RU" altLang="ru-RU" sz="1300" b="1" dirty="0">
              <a:latin typeface="Muller Medium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496428" y="2855396"/>
            <a:ext cx="1505540" cy="623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Например, надо:</a:t>
            </a:r>
          </a:p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 построить дом </a:t>
            </a:r>
          </a:p>
          <a:p>
            <a:pPr eaLnBrk="0" hangingPunct="0">
              <a:defRPr/>
            </a:pPr>
            <a:r>
              <a:rPr lang="ru-RU" sz="1151" b="1" dirty="0">
                <a:cs typeface="Arial" charset="0"/>
              </a:rPr>
              <a:t>или сделать ремонт 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471" y="3670698"/>
            <a:ext cx="1764506" cy="1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9C872F-8DA4-4638-A1B9-9F793CD8BBF9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12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07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ЧТО ТАКОЕ ПРОЕКТНАЯ ДЕЯТЕЛЬНОСТЬ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39191" y="1013804"/>
            <a:ext cx="82908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область деятельности, в ходе которой определяются и достигаются четкие цели проекта при балансировании между объёмом работ, ресурсами (такими как деньги, труд, материалы, энергия, пространство и др.), временем, качеством и рисками. Ключевым фактором успеха проектного управления является наличие чёткого заранее определённого плана, минимизации рисков и отклонений от плана, эффективного управления изменениями (в отличие от процессного, функционального управления, управления уровнем услуг).</a:t>
            </a:r>
          </a:p>
        </p:txBody>
      </p:sp>
    </p:spTree>
    <p:extLst>
      <p:ext uri="{BB962C8B-B14F-4D97-AF65-F5344CB8AC3E}">
        <p14:creationId xmlns:p14="http://schemas.microsoft.com/office/powerpoint/2010/main" val="22558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СИСТЕМА УПРАВЛЕНИЯ ПРОЕКТНОЙ ДЕЯТЕЛЬНОСТЬЮ В МУНИЦИПАЛЬНОМ ОБРАЗОВАНИИ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84357"/>
              </p:ext>
            </p:extLst>
          </p:nvPr>
        </p:nvGraphicFramePr>
        <p:xfrm>
          <a:off x="772733" y="1268760"/>
          <a:ext cx="785611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(процессная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Постоянны, не ограничены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ограничено, циклично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Одинаковый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изменениям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Трудная адаптации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инструментом внедрения изменений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89" y="349661"/>
            <a:ext cx="54141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ПРЕДПОСЫЛКИ ВНЕДРЕНИЯ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89928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9517" y="2053193"/>
            <a:ext cx="4111995" cy="80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Здесь можно двигать все</a:t>
            </a:r>
          </a:p>
          <a:p>
            <a:r>
              <a:rPr lang="ru-RU" dirty="0" smtClean="0"/>
              <a:t>Расширять полоски удобнее так:</a:t>
            </a:r>
          </a:p>
          <a:p>
            <a:r>
              <a:rPr lang="ru-RU" dirty="0" smtClean="0"/>
              <a:t>(вкладка «Формат» при нажатии)</a:t>
            </a:r>
          </a:p>
        </p:txBody>
      </p:sp>
      <p:pic>
        <p:nvPicPr>
          <p:cNvPr id="1028" name="Picture 4" descr="D:\Вурочные\ПРОЕКТ 9\Департамент Развития\Презентация 3\Новая\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589" y="2094902"/>
            <a:ext cx="1217729" cy="790658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7" y="940248"/>
            <a:ext cx="8483826" cy="38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8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901950" y="349250"/>
            <a:ext cx="5413375" cy="3397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solidFill>
                  <a:srgbClr val="344554"/>
                </a:solidFill>
                <a:latin typeface="Muller Medium"/>
              </a:rPr>
              <a:t>ПРЕИМУЩЕСТВА ПРОЕКТНОГО УПРАВЛЕНИЯ</a:t>
            </a:r>
          </a:p>
        </p:txBody>
      </p:sp>
      <p:pic>
        <p:nvPicPr>
          <p:cNvPr id="307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5325" y="485775"/>
            <a:ext cx="828675" cy="14288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346075" y="722313"/>
            <a:ext cx="86042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  <a:tab pos="720725" algn="l"/>
                <a:tab pos="806450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повышение внутриведомственного, межведомственного и межуровневого взаимодействия;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распределение ролей и персонифицированное закрепление ответственности;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создание единого информационного пространства путем использования автоматизированной системы управления проектами;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эффективное планирование путем концентрации управленческих трудозатрат на первых этапах проекта;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построение эффективной системы контроля;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горизонтальная подчиненность участников руководителю проекта в        различных органах местного самоуправления;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четкое предварительное определение целей, результатов, механизмов реализации проекта;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планирование, учет и нивелирование рисков проекта;</a:t>
            </a:r>
          </a:p>
          <a:p>
            <a:pPr algn="just" defTabSz="914400">
              <a:lnSpc>
                <a:spcPct val="150000"/>
              </a:lnSpc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прозрачность, обоснованность и своевременность принимаемых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2678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249" y="0"/>
            <a:ext cx="714375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72316" y="3696950"/>
            <a:ext cx="6857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желаемый уникальный результат (состояние)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достигаемый при реализации проекта в заданных условиях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Национальные цели и направления развития Российской Федерации на период до 2024 года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19507" y="3564983"/>
            <a:ext cx="1144528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здравоохранение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21751" y="3561878"/>
            <a:ext cx="1007891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образование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97830" y="4115501"/>
            <a:ext cx="1168316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жилье и </a:t>
            </a:r>
          </a:p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городская среда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819486" y="3566386"/>
            <a:ext cx="988571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экология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31970" y="3561080"/>
            <a:ext cx="1127052" cy="42728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демография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70469" y="4115501"/>
            <a:ext cx="1688138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безопасные и качественные автомобильные дороги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81535" y="3561878"/>
            <a:ext cx="974373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26621" y="4115501"/>
            <a:ext cx="1187149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цифровая экономика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16393" y="3566386"/>
            <a:ext cx="1042040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культура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34566" y="4669481"/>
            <a:ext cx="2181474" cy="422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МСП и поддержка индивидуальной предпринимательской инициативы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621131" y="4115501"/>
            <a:ext cx="1683009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производительность труда </a:t>
            </a:r>
          </a:p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поддержка занятости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80488" y="4672928"/>
            <a:ext cx="1345208" cy="419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международная кооперация и экспорт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281890" y="825063"/>
            <a:ext cx="6557722" cy="45800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2036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339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национальных целей развития РФ</a:t>
            </a:r>
          </a:p>
        </p:txBody>
      </p:sp>
      <p:sp>
        <p:nvSpPr>
          <p:cNvPr id="79" name="Выноска со стрелкой вверх 78"/>
          <p:cNvSpPr/>
          <p:nvPr/>
        </p:nvSpPr>
        <p:spPr>
          <a:xfrm>
            <a:off x="1281890" y="2866365"/>
            <a:ext cx="6538165" cy="642725"/>
          </a:xfrm>
          <a:prstGeom prst="upArrowCallout">
            <a:avLst>
              <a:gd name="adj1" fmla="val 163717"/>
              <a:gd name="adj2" fmla="val 124398"/>
              <a:gd name="adj3" fmla="val 21799"/>
              <a:gd name="adj4" fmla="val 64977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203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33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направлений для разработки национальных проектов (программ)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493548" y="1382340"/>
            <a:ext cx="2034088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spc="-17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жизни  – </a:t>
            </a:r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 лет (2030 год - 80 лет)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64767" y="1382340"/>
            <a:ext cx="2073383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доходов граждан, </a:t>
            </a:r>
          </a:p>
          <a:p>
            <a:pPr algn="ctr"/>
            <a:r>
              <a:rPr lang="ru-RU" sz="85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пенсионного обеспечения</a:t>
            </a:r>
            <a:endParaRPr lang="ru-RU" sz="857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93548" y="1871804"/>
            <a:ext cx="2028160" cy="45345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Ускоренное внедрение цифровых технологий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71188" y="1382340"/>
            <a:ext cx="1993676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</a:t>
            </a:r>
          </a:p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численности населения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574063" y="2395882"/>
            <a:ext cx="1761360" cy="4227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в 2 раза уровня бедности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633856" y="2399341"/>
            <a:ext cx="1778407" cy="41931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Вхождение в ТОП-5 экономик мира, инфляция &lt;4%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40022" y="2392749"/>
            <a:ext cx="2073383" cy="42590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696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Высокопроизводительный экспортно ориентированный сектор, обеспеченный высококвалифицированными кадрами</a:t>
            </a:r>
            <a:endParaRPr lang="ru-RU" sz="696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492136" y="1871804"/>
            <a:ext cx="1872728" cy="45345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технологического развития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633855" y="1877606"/>
            <a:ext cx="1948648" cy="44765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777" tIns="38388" rIns="76777" bIns="38388" rtlCol="0" anchor="ctr"/>
          <a:lstStyle/>
          <a:p>
            <a:pPr algn="ctr"/>
            <a:r>
              <a:rPr lang="ru-RU" sz="857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 жилищных условий не менее 5 млн. семей ежегодно</a:t>
            </a:r>
            <a:endParaRPr lang="ru-RU" sz="85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81392" y="825060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130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39" y="792091"/>
            <a:ext cx="6746972" cy="4351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25912" y="805009"/>
            <a:ext cx="6857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отражающие достижение цели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33" y="0"/>
            <a:ext cx="830713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2201" y="3768124"/>
            <a:ext cx="6857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объекты, которые планируется создать в ходе реализации проекта для достижения цели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ПОНЯТИЯ ПРОЕКТНОГО УПРАВЛЕНИЯ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82801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uller Medium"/>
              </a:rPr>
              <a:t>1. Капитальное </a:t>
            </a:r>
            <a:r>
              <a:rPr lang="ru-RU" sz="1600" dirty="0">
                <a:latin typeface="Muller Medium"/>
              </a:rPr>
              <a:t>строительство.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2</a:t>
            </a:r>
            <a:r>
              <a:rPr lang="ru-RU" sz="1600" dirty="0">
                <a:latin typeface="Muller Medium"/>
              </a:rPr>
              <a:t>. Внедрение услуги для государственных организаций, бизнеса или населения</a:t>
            </a:r>
            <a:r>
              <a:rPr lang="ru-RU" sz="1600" dirty="0" smtClean="0">
                <a:latin typeface="Muller Medium"/>
              </a:rPr>
              <a:t>.</a:t>
            </a:r>
          </a:p>
          <a:p>
            <a:r>
              <a:rPr lang="ru-RU" sz="1600" dirty="0" smtClean="0">
                <a:latin typeface="Muller Medium"/>
              </a:rPr>
              <a:t>3</a:t>
            </a:r>
            <a:r>
              <a:rPr lang="ru-RU" sz="1600" dirty="0">
                <a:latin typeface="Muller Medium"/>
              </a:rPr>
              <a:t>. Создание новой организации.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4</a:t>
            </a:r>
            <a:r>
              <a:rPr lang="ru-RU" sz="1600" dirty="0">
                <a:latin typeface="Muller Medium"/>
              </a:rPr>
              <a:t>. Обучение персонала, сертификация и аккредитация.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5</a:t>
            </a:r>
            <a:r>
              <a:rPr lang="ru-RU" sz="1600" dirty="0">
                <a:latin typeface="Muller Medium"/>
              </a:rPr>
              <a:t>. Разработка методики, стандарта.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6</a:t>
            </a:r>
            <a:r>
              <a:rPr lang="ru-RU" sz="1600" dirty="0">
                <a:latin typeface="Muller Medium"/>
              </a:rPr>
              <a:t>. Разработка стратегии, планов.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7</a:t>
            </a:r>
            <a:r>
              <a:rPr lang="ru-RU" sz="1600" dirty="0">
                <a:latin typeface="Muller Medium"/>
              </a:rPr>
              <a:t>. Проведение массовых мероприятий, чемпионатов.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8</a:t>
            </a:r>
            <a:r>
              <a:rPr lang="ru-RU" sz="1600" dirty="0">
                <a:latin typeface="Muller Medium"/>
              </a:rPr>
              <a:t>. Внедрение информационной системы.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9</a:t>
            </a:r>
            <a:r>
              <a:rPr lang="ru-RU" sz="1600" dirty="0">
                <a:latin typeface="Muller Medium"/>
              </a:rPr>
              <a:t>. Проведение благоустройства, текущих ремонтов.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10</a:t>
            </a:r>
            <a:r>
              <a:rPr lang="ru-RU" sz="1600" dirty="0">
                <a:latin typeface="Muller Medium"/>
              </a:rPr>
              <a:t>. Принятие нормативно-правового акта.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11</a:t>
            </a:r>
            <a:r>
              <a:rPr lang="ru-RU" sz="1600" dirty="0">
                <a:latin typeface="Muller Medium"/>
              </a:rPr>
              <a:t>. Проведение информационных кампаний.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12</a:t>
            </a:r>
            <a:r>
              <a:rPr lang="ru-RU" sz="1600" dirty="0">
                <a:latin typeface="Muller Medium"/>
              </a:rPr>
              <a:t>. Приобретение техники, оборудования или услуг.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13</a:t>
            </a:r>
            <a:r>
              <a:rPr lang="ru-RU" sz="1600" dirty="0">
                <a:latin typeface="Muller Medium"/>
              </a:rPr>
              <a:t>. Организация работ. </a:t>
            </a:r>
            <a:endParaRPr lang="ru-RU" sz="1600" dirty="0" smtClean="0">
              <a:latin typeface="Muller Medium"/>
            </a:endParaRPr>
          </a:p>
          <a:p>
            <a:r>
              <a:rPr lang="ru-RU" sz="1600" dirty="0" smtClean="0">
                <a:latin typeface="Muller Medium"/>
              </a:rPr>
              <a:t>14</a:t>
            </a:r>
            <a:r>
              <a:rPr lang="ru-RU" sz="1600" dirty="0">
                <a:latin typeface="Muller Medium"/>
              </a:rPr>
              <a:t>. Финансирование, субсидирование </a:t>
            </a:r>
            <a:r>
              <a:rPr lang="ru-RU" sz="1600" dirty="0" smtClean="0">
                <a:latin typeface="Muller Medium"/>
              </a:rPr>
              <a:t>бюджетов.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ller Mediu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901950" y="363538"/>
            <a:ext cx="5426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/>
              <a:t>СОДЕРЖАНИЕ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pic>
        <p:nvPicPr>
          <p:cNvPr id="12291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8025" y="506413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51113"/>
              </p:ext>
            </p:extLst>
          </p:nvPr>
        </p:nvGraphicFramePr>
        <p:xfrm>
          <a:off x="501445" y="1016558"/>
          <a:ext cx="8310716" cy="4033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Наименование задачи, результата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результата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8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rgbClr val="1F4E79"/>
                          </a:solidFill>
                          <a:effectLst/>
                        </a:rPr>
                        <a:t>Обеспечить мотивирование граждан к ведению здорового образа жизни посредством проведения информационно-коммуникационной кампании, а также вовлечения граждан и некоммерческих организаций в мероприятия по укреплению общественного здоровья</a:t>
                      </a:r>
                      <a:endParaRPr lang="ru-RU" sz="1000" baseline="0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3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aseline="0" dirty="0" smtClean="0">
                          <a:solidFill>
                            <a:srgbClr val="1F4E79"/>
                          </a:solidFill>
                          <a:effectLst/>
                        </a:rPr>
                        <a:t>1.</a:t>
                      </a: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Ежегодно в период с 2019 по 2024 гг. проведена информационно-коммуникационная кампания с использованием основных телекоммуникационных каналов для всех целевых аудиторий.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 рамках проведения информационно-коммуникационной кампании с 2019 по 2024 гг. ежегодно: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Обеспечено не менее 3500 публикаций информационных статей в краевых и муниципальных печатных изданиях.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Размещено не менее 6000 информационных материалов и пресс-релизов на интернет сайтах медицинских организаций, информационных порталах и социальных сетях.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Обеспечено не менее 5000 трансляций видео/аудио роликов и выступлений профильных специалистов в телевизионных и радио передачах, посвященных принципам здорового образа жизни, отказа от вредных привычек и профилактике факторов риска хронических неинфекционных заболеваний.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Распространено не менее 900 000 средств наглядной агитации.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Проведено не менее 45 массовых профилактических мероприятий в каждом муниципальном образовании.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В конце каждого года подведены промежуточные итоги информационно-коммуникационной кампании с использованием основных телекоммуникационных каналов для всех целевых аудиторий.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baseline="0" dirty="0">
                          <a:effectLst/>
                        </a:rPr>
                        <a:t>Представлен промежуточный отчет о подведенных итогах реализации информационно-коммуникационной кампании.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 конце срока реализации проекта подведены окончательные итоги информационно-коммуникационной кампании с использованием основных телекоммуникационных каналов для всех целевых аудиторий.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Представлен итоговый отчет о подведенных итогах реализации информационно-коммуникационной кампании.</a:t>
                      </a:r>
                      <a:endParaRPr lang="ru-RU" sz="1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83" marR="278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26073" y="591903"/>
            <a:ext cx="45441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Пример, правильного планирования результатов: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ЭЛЕМЕНТЫ ПРОЕКТА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16676" y="700342"/>
            <a:ext cx="464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uller Medium"/>
              </a:rPr>
              <a:t>ЦЕЛЬ</a:t>
            </a:r>
            <a:endParaRPr lang="ru-RU" sz="3200" dirty="0">
              <a:latin typeface="Mulle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676" y="3155008"/>
            <a:ext cx="5241701" cy="20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ru-RU" altLang="ru-RU" sz="1800" dirty="0"/>
              <a:t> </a:t>
            </a:r>
            <a:r>
              <a:rPr lang="en-US" altLang="ru-RU" sz="1800" b="1" dirty="0"/>
              <a:t>SMART – </a:t>
            </a:r>
            <a:r>
              <a:rPr lang="ru-RU" altLang="ru-RU" sz="1800" b="1" dirty="0"/>
              <a:t>техника формулирования цели:</a:t>
            </a:r>
          </a:p>
          <a:p>
            <a:r>
              <a:rPr lang="ru-RU" altLang="ru-RU" sz="1800" b="1" dirty="0" err="1" smtClean="0"/>
              <a:t>S</a:t>
            </a:r>
            <a:r>
              <a:rPr lang="ru-RU" altLang="ru-RU" sz="1800" dirty="0" err="1" smtClean="0"/>
              <a:t>pecific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altLang="ru-RU" sz="1800" dirty="0" smtClean="0"/>
              <a:t>Конкретная)</a:t>
            </a:r>
          </a:p>
          <a:p>
            <a:r>
              <a:rPr lang="ru-RU" altLang="ru-RU" sz="1800" b="1" dirty="0" err="1" smtClean="0"/>
              <a:t>M</a:t>
            </a:r>
            <a:r>
              <a:rPr lang="ru-RU" altLang="ru-RU" sz="1800" dirty="0" err="1" smtClean="0"/>
              <a:t>easurable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sz="1800" dirty="0" smtClean="0"/>
              <a:t>Измерим</a:t>
            </a:r>
            <a:r>
              <a:rPr lang="ru-RU" altLang="ru-RU" sz="1800" dirty="0" smtClean="0"/>
              <a:t>ая)</a:t>
            </a:r>
          </a:p>
          <a:p>
            <a:r>
              <a:rPr lang="ru-RU" altLang="ru-RU" sz="1800" b="1" dirty="0" err="1" smtClean="0"/>
              <a:t>A</a:t>
            </a:r>
            <a:r>
              <a:rPr lang="ru-RU" altLang="ru-RU" sz="1800" dirty="0" err="1" smtClean="0"/>
              <a:t>cquirable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sz="1800" dirty="0" smtClean="0"/>
              <a:t>Достижим</a:t>
            </a:r>
            <a:r>
              <a:rPr lang="ru-RU" altLang="ru-RU" sz="1800" dirty="0" smtClean="0"/>
              <a:t>ая)</a:t>
            </a:r>
          </a:p>
          <a:p>
            <a:r>
              <a:rPr lang="ru-RU" altLang="ru-RU" sz="1800" b="1" dirty="0" err="1" smtClean="0"/>
              <a:t>R</a:t>
            </a:r>
            <a:r>
              <a:rPr lang="ru-RU" altLang="ru-RU" sz="1800" dirty="0" err="1" smtClean="0"/>
              <a:t>elevant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</a:t>
            </a:r>
            <a:r>
              <a:rPr lang="ru-RU" sz="1800" dirty="0"/>
              <a:t>Актуальн</a:t>
            </a:r>
            <a:r>
              <a:rPr lang="ru-RU" altLang="ru-RU" sz="1800" dirty="0"/>
              <a:t>ая, </a:t>
            </a:r>
            <a:r>
              <a:rPr lang="ru-RU" sz="1800" dirty="0" smtClean="0"/>
              <a:t>значимая</a:t>
            </a:r>
            <a:r>
              <a:rPr lang="ru-RU" altLang="ru-RU" sz="1800" dirty="0" smtClean="0"/>
              <a:t>)</a:t>
            </a:r>
          </a:p>
          <a:p>
            <a:r>
              <a:rPr lang="ru-RU" altLang="ru-RU" sz="1800" b="1" dirty="0" err="1" smtClean="0"/>
              <a:t>T</a:t>
            </a:r>
            <a:r>
              <a:rPr lang="ru-RU" altLang="ru-RU" sz="1800" dirty="0" err="1" smtClean="0"/>
              <a:t>imebound</a:t>
            </a:r>
            <a:r>
              <a:rPr lang="ru-RU" altLang="ru-RU" sz="1800" b="1" dirty="0" smtClean="0"/>
              <a:t> </a:t>
            </a:r>
            <a:r>
              <a:rPr lang="ru-RU" altLang="ru-RU" sz="1800" dirty="0"/>
              <a:t>(Конечная во времени).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19" y="0"/>
            <a:ext cx="746336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ЭЛЕМЕНТЫ ПРОЕКТА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6191" y="728122"/>
            <a:ext cx="464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uller Medium"/>
              </a:rPr>
              <a:t>Команда проекта</a:t>
            </a:r>
            <a:endParaRPr lang="ru-RU" sz="3200" dirty="0">
              <a:latin typeface="Mull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71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8025" y="506413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6" y="2139554"/>
            <a:ext cx="6086475" cy="30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241300">
              <a:schemeClr val="accent1">
                <a:lumMod val="75000"/>
              </a:schemeClr>
            </a:innerShdw>
          </a:effec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5157"/>
            <a:ext cx="4862101" cy="26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241300">
              <a:schemeClr val="accent1">
                <a:lumMod val="75000"/>
              </a:schemeClr>
            </a:innerShdw>
          </a:effectLst>
        </p:spPr>
      </p:pic>
      <p:sp>
        <p:nvSpPr>
          <p:cNvPr id="13320" name="Прямоугольник 10"/>
          <p:cNvSpPr>
            <a:spLocks noChangeArrowheads="1"/>
          </p:cNvSpPr>
          <p:nvPr/>
        </p:nvSpPr>
        <p:spPr bwMode="auto">
          <a:xfrm>
            <a:off x="5427663" y="881063"/>
            <a:ext cx="356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Календарный план-график проекта – диаграмма </a:t>
            </a:r>
            <a:r>
              <a:rPr lang="ru-RU" altLang="ru-RU" sz="1600" b="1" dirty="0" err="1"/>
              <a:t>Ганта</a:t>
            </a:r>
            <a:endParaRPr lang="ru-RU" altLang="ru-RU" dirty="0"/>
          </a:p>
        </p:txBody>
      </p:sp>
      <p:sp>
        <p:nvSpPr>
          <p:cNvPr id="13321" name="Прямоугольник 11"/>
          <p:cNvSpPr>
            <a:spLocks noChangeArrowheads="1"/>
          </p:cNvSpPr>
          <p:nvPr/>
        </p:nvSpPr>
        <p:spPr bwMode="auto">
          <a:xfrm>
            <a:off x="171450" y="3876675"/>
            <a:ext cx="2636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Календарный план-график проекта - </a:t>
            </a:r>
            <a:r>
              <a:rPr lang="en-US" altLang="ru-RU" sz="1600" b="1"/>
              <a:t>Excel</a:t>
            </a:r>
            <a:endParaRPr lang="ru-RU" altLang="ru-RU" sz="1600" b="1"/>
          </a:p>
        </p:txBody>
      </p:sp>
      <p:sp>
        <p:nvSpPr>
          <p:cNvPr id="12" name="TextBox 11"/>
          <p:cNvSpPr txBox="1"/>
          <p:nvPr/>
        </p:nvSpPr>
        <p:spPr>
          <a:xfrm>
            <a:off x="2901891" y="364061"/>
            <a:ext cx="5414110" cy="29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ЭЛЕМЕНТЫ ПРОЕКТА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3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901950" y="349250"/>
            <a:ext cx="5413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latin typeface="Calibri" panose="020F0502020204030204" pitchFamily="34" charset="0"/>
              </a:rPr>
              <a:t>РАЗРАБОТКА</a:t>
            </a:r>
            <a:r>
              <a:rPr lang="en-US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 b="1">
                <a:latin typeface="Calibri" panose="020F0502020204030204" pitchFamily="34" charset="0"/>
              </a:rPr>
              <a:t>ПЛАНА</a:t>
            </a:r>
            <a:r>
              <a:rPr lang="en-US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 b="1">
                <a:latin typeface="Calibri" panose="020F0502020204030204" pitchFamily="34" charset="0"/>
              </a:rPr>
              <a:t>УПРАВЛЕНИЯ</a:t>
            </a:r>
            <a:r>
              <a:rPr lang="en-US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 b="1">
                <a:latin typeface="Calibri" panose="020F0502020204030204" pitchFamily="34" charset="0"/>
              </a:rPr>
              <a:t>ПРОЕКТОМ</a:t>
            </a:r>
            <a:endParaRPr lang="ru-RU" altLang="ru-RU" sz="1600" b="1">
              <a:solidFill>
                <a:srgbClr val="344554"/>
              </a:solidFill>
              <a:latin typeface="Muller Medium"/>
            </a:endParaRPr>
          </a:p>
        </p:txBody>
      </p:sp>
      <p:pic>
        <p:nvPicPr>
          <p:cNvPr id="819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5325" y="490538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33363" y="947738"/>
            <a:ext cx="4994275" cy="4000500"/>
          </a:xfrm>
          <a:prstGeom prst="rect">
            <a:avLst/>
          </a:prstGeom>
          <a:gradFill rotWithShape="1">
            <a:gsLst>
              <a:gs pos="0">
                <a:schemeClr val="tx2">
                  <a:alpha val="10001"/>
                </a:schemeClr>
              </a:gs>
              <a:gs pos="100000">
                <a:schemeClr val="tx2">
                  <a:gamma/>
                  <a:tint val="0"/>
                  <a:invGamma/>
                  <a:alpha val="0"/>
                </a:schemeClr>
              </a:gs>
            </a:gsLst>
            <a:lin ang="27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779252" eaLnBrk="1" fontAlgn="auto" hangingPunct="1">
              <a:spcBef>
                <a:spcPct val="75000"/>
              </a:spcBef>
              <a:spcAft>
                <a:spcPct val="50000"/>
              </a:spcAft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cs typeface="+mn-cs"/>
              </a:rPr>
              <a:t>Хороший план управления проектом: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Согласован</a:t>
            </a:r>
            <a:r>
              <a:rPr lang="ru-RU" altLang="ru-RU" sz="2400" b="1" dirty="0" smtClean="0">
                <a:solidFill>
                  <a:srgbClr val="074C74"/>
                </a:solidFill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с каждым участником проекта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Утвержден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 у руководства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Реалистичен</a:t>
            </a:r>
            <a:r>
              <a:rPr lang="ru-RU" altLang="ru-RU" sz="2400" b="1" dirty="0" smtClean="0">
                <a:solidFill>
                  <a:srgbClr val="074C74"/>
                </a:solidFill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(все участники проекта верят в то, что план можно выполнить)</a:t>
            </a:r>
          </a:p>
          <a:p>
            <a:pPr defTabSz="779252" eaLnBrk="1" fontAlgn="auto" hangingPunct="1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800" b="1" i="1" dirty="0" smtClean="0">
                <a:solidFill>
                  <a:srgbClr val="074C74"/>
                </a:solidFill>
                <a:cs typeface="+mn-cs"/>
              </a:rPr>
              <a:t> Хорошо оформлен</a:t>
            </a:r>
            <a:r>
              <a:rPr lang="ru-RU" altLang="ru-RU" sz="2400" b="1" i="1" dirty="0" smtClean="0">
                <a:solidFill>
                  <a:srgbClr val="074C74"/>
                </a:solidFill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74C74"/>
                </a:solidFill>
                <a:cs typeface="+mn-cs"/>
              </a:rPr>
              <a:t>(этим документом удобно пользоваться в ходе проекта)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84838" y="1860550"/>
            <a:ext cx="3097212" cy="1784350"/>
          </a:xfrm>
          <a:prstGeom prst="rect">
            <a:avLst/>
          </a:prstGeom>
          <a:gradFill rotWithShape="1">
            <a:gsLst>
              <a:gs pos="0">
                <a:schemeClr val="tx2">
                  <a:alpha val="10001"/>
                </a:schemeClr>
              </a:gs>
              <a:gs pos="100000">
                <a:schemeClr val="tx2">
                  <a:gamma/>
                  <a:tint val="0"/>
                  <a:invGamma/>
                  <a:alpha val="0"/>
                </a:schemeClr>
              </a:gs>
            </a:gsLst>
            <a:lin ang="27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74C74"/>
                </a:solidFill>
                <a:latin typeface="+mn-lt"/>
                <a:cs typeface="+mn-cs"/>
              </a:rPr>
              <a:t>Объем и состав плана должен соответствовать масштабности и значимости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0789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3385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defTabSz="914400"/>
            <a:r>
              <a:rPr lang="ru-RU" sz="1600" b="1" dirty="0" smtClean="0">
                <a:solidFill>
                  <a:srgbClr val="344554"/>
                </a:solidFill>
                <a:latin typeface="Muller Medium"/>
              </a:rPr>
              <a:t> ПРОЕКТНАЯ ДОКУМЕНТАЦИЯ</a:t>
            </a:r>
            <a:endParaRPr lang="ru-RU" sz="1600" b="1" dirty="0">
              <a:solidFill>
                <a:srgbClr val="344554"/>
              </a:solidFill>
              <a:latin typeface="Muller Medium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5991" y="2112727"/>
            <a:ext cx="730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890" y="1095419"/>
            <a:ext cx="6682299" cy="39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901950" y="349250"/>
            <a:ext cx="5413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>
                <a:latin typeface="Calibri" panose="020F0502020204030204" pitchFamily="34" charset="0"/>
              </a:rPr>
              <a:t>ЗАИНТЕРЕСОВАННЫЕ СТОРОНЫ В ПРОЕКТЕ</a:t>
            </a:r>
            <a:endParaRPr lang="ru-RU" altLang="ru-RU" sz="1600" b="1">
              <a:solidFill>
                <a:srgbClr val="344554"/>
              </a:solidFill>
              <a:latin typeface="Muller Medium"/>
            </a:endParaRPr>
          </a:p>
        </p:txBody>
      </p:sp>
      <p:pic>
        <p:nvPicPr>
          <p:cNvPr id="9219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5325" y="490538"/>
            <a:ext cx="828675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50863" y="989013"/>
            <a:ext cx="8424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i="1">
                <a:latin typeface="Calibri" panose="020F0502020204030204" pitchFamily="34" charset="0"/>
              </a:rPr>
              <a:t>Заинтересованные стороны = прямые и косвенные участники проекта</a:t>
            </a:r>
          </a:p>
        </p:txBody>
      </p:sp>
      <p:pic>
        <p:nvPicPr>
          <p:cNvPr id="20" name="Picture 3" descr="22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088" y="1958975"/>
            <a:ext cx="324008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176338" y="3830638"/>
            <a:ext cx="6769100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79252" eaLnBrk="0" fontAlgn="auto" hangingPunct="0">
              <a:lnSpc>
                <a:spcPct val="175000"/>
              </a:lnSpc>
              <a:spcBef>
                <a:spcPct val="175000"/>
              </a:spcBef>
              <a:spcAft>
                <a:spcPts val="0"/>
              </a:spcAft>
              <a:defRPr/>
            </a:pPr>
            <a:r>
              <a:rPr lang="ru-RU" altLang="ru-RU" sz="1534" dirty="0">
                <a:latin typeface="+mn-lt"/>
                <a:cs typeface="+mn-cs"/>
              </a:rPr>
              <a:t>Нужно понять и учесть</a:t>
            </a:r>
            <a:r>
              <a:rPr lang="ru-RU" altLang="ru-RU" sz="1534" b="1" dirty="0">
                <a:latin typeface="+mn-lt"/>
                <a:cs typeface="+mn-cs"/>
              </a:rPr>
              <a:t> ожидания и интересы</a:t>
            </a:r>
            <a:r>
              <a:rPr lang="ru-RU" altLang="ru-RU" sz="1534" dirty="0">
                <a:latin typeface="+mn-lt"/>
                <a:cs typeface="+mn-cs"/>
              </a:rPr>
              <a:t> основных участников проекта и суметь найти правильный </a:t>
            </a:r>
            <a:r>
              <a:rPr lang="ru-RU" altLang="ru-RU" sz="1534" b="1" dirty="0">
                <a:latin typeface="+mn-lt"/>
                <a:cs typeface="+mn-cs"/>
              </a:rPr>
              <a:t>баланс</a:t>
            </a:r>
            <a:r>
              <a:rPr lang="ru-RU" altLang="ru-RU" sz="1534" dirty="0">
                <a:latin typeface="+mn-lt"/>
                <a:cs typeface="+mn-cs"/>
              </a:rPr>
              <a:t> между ними</a:t>
            </a:r>
          </a:p>
        </p:txBody>
      </p:sp>
    </p:spTree>
    <p:extLst>
      <p:ext uri="{BB962C8B-B14F-4D97-AF65-F5344CB8AC3E}">
        <p14:creationId xmlns:p14="http://schemas.microsoft.com/office/powerpoint/2010/main" val="11532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Структура Национальных проектов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81392" y="825060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32" name="Picture 2" descr="D:\Вурочные\ПРОЕКТ 9\Департамент Развития\Презентация 30\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7569"/>
            <a:ext cx="9144000" cy="430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2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901950" y="363538"/>
            <a:ext cx="542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 b="1"/>
              <a:t>РИСКИ И ВОЗМОЖНОСТИ</a:t>
            </a:r>
            <a:endParaRPr lang="ru-RU" altLang="ru-RU" sz="1400" b="1">
              <a:solidFill>
                <a:srgbClr val="C0504D"/>
              </a:solidFill>
            </a:endParaRPr>
          </a:p>
        </p:txBody>
      </p:sp>
      <p:pic>
        <p:nvPicPr>
          <p:cNvPr id="18435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81113" y="500063"/>
            <a:ext cx="1620837" cy="14287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28025" y="485775"/>
            <a:ext cx="828675" cy="14288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4" dirty="0"/>
              <a:t> 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98438" y="1112838"/>
            <a:ext cx="85471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C00000"/>
                </a:solidFill>
              </a:rPr>
              <a:t>Риск</a:t>
            </a:r>
            <a:r>
              <a:rPr lang="ru-RU" altLang="ru-RU" sz="1600"/>
              <a:t> — это численно измеримая возможность неблагоприятных ситуаций и связанных ними потерь в связи с неопределенностью. </a:t>
            </a:r>
          </a:p>
          <a:p>
            <a:pPr algn="just"/>
            <a:r>
              <a:rPr lang="ru-RU" altLang="ru-RU" sz="1600">
                <a:solidFill>
                  <a:srgbClr val="C00000"/>
                </a:solidFill>
              </a:rPr>
              <a:t>Мера неопределённости </a:t>
            </a:r>
            <a:r>
              <a:rPr lang="ru-RU" altLang="ru-RU" sz="1600"/>
              <a:t>– вероятность того, что в результате принятия решения произойдут некоторые события. </a:t>
            </a:r>
          </a:p>
          <a:p>
            <a:pPr algn="just"/>
            <a:r>
              <a:rPr lang="ru-RU" altLang="ru-RU" sz="1600"/>
              <a:t>Существует два метода определения вероятности нежелательных событий: </a:t>
            </a:r>
            <a:r>
              <a:rPr lang="ru-RU" altLang="ru-RU" sz="1600">
                <a:solidFill>
                  <a:srgbClr val="C00000"/>
                </a:solidFill>
              </a:rPr>
              <a:t>объективный и субъективный</a:t>
            </a:r>
            <a:r>
              <a:rPr lang="ru-RU" altLang="ru-RU" sz="1600"/>
              <a:t>. </a:t>
            </a:r>
          </a:p>
          <a:p>
            <a:pPr algn="just"/>
            <a:r>
              <a:rPr lang="ru-RU" altLang="ru-RU" sz="1600">
                <a:solidFill>
                  <a:srgbClr val="C00000"/>
                </a:solidFill>
              </a:rPr>
              <a:t>Объективный метод </a:t>
            </a:r>
            <a:r>
              <a:rPr lang="ru-RU" altLang="ru-RU" sz="1600"/>
              <a:t>основан на вычислении частоты, с которой результат был получен в аналогичных условиях. </a:t>
            </a:r>
          </a:p>
          <a:p>
            <a:pPr algn="just"/>
            <a:r>
              <a:rPr lang="ru-RU" altLang="ru-RU" sz="1600">
                <a:solidFill>
                  <a:srgbClr val="C00000"/>
                </a:solidFill>
              </a:rPr>
              <a:t>Субъективная вероятность </a:t>
            </a:r>
            <a:r>
              <a:rPr lang="ru-RU" altLang="ru-RU" sz="1600"/>
              <a:t>является предположением относительно определенного результата. Этот метод определения вероятности основан на личном опыте руководителя и команды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2521517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34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1891" y="364061"/>
            <a:ext cx="5414110" cy="3385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defTabSz="914400"/>
            <a:r>
              <a:rPr lang="ru-RU" sz="1600" b="1" dirty="0">
                <a:ea typeface="Calibri"/>
              </a:rPr>
              <a:t>РЕГИОНАЛЬНЫЙ ПРОЕКТНЫЙ ОФИС</a:t>
            </a:r>
            <a:endParaRPr lang="ru-RU" sz="1600" b="1" dirty="0">
              <a:latin typeface="Muller Medium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22469" y="838256"/>
            <a:ext cx="7307853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проектного управления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департамента инвестиций и развития малого и среднего предпринимательства Краснодарского края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e-mail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pm@dip.krasnodar.ru</a:t>
            </a:r>
            <a:b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www.kubaninvest.ru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https://www.instagram.com/projectmanagementkk/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Заместитель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начальника отдела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НОВИКОВ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Армен Николаевич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8 918 332 25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37</a:t>
            </a:r>
          </a:p>
          <a:p>
            <a:pPr lvl="0"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a.novikov@dip.Krasnodar.ru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5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РЕГИОНАЛЬНЫЕ проекты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0" y="853825"/>
            <a:ext cx="4159045" cy="856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0" y="1710813"/>
            <a:ext cx="4159045" cy="5691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0" y="2280008"/>
            <a:ext cx="4159045" cy="560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0" y="2816710"/>
            <a:ext cx="4159045" cy="5530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87" y="3364133"/>
            <a:ext cx="4159045" cy="5751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86" y="3923506"/>
            <a:ext cx="4159045" cy="553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133" y="1116933"/>
            <a:ext cx="4159045" cy="5899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133" y="848582"/>
            <a:ext cx="4159045" cy="2802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132" y="1695000"/>
            <a:ext cx="4159045" cy="5751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131" y="2809336"/>
            <a:ext cx="4159045" cy="5456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132" y="2258318"/>
            <a:ext cx="4159045" cy="553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130" y="3314958"/>
            <a:ext cx="4159045" cy="589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6126" y="3898296"/>
            <a:ext cx="4159045" cy="57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Всего:  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64           42 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988" y="332620"/>
            <a:ext cx="5524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cap="all" dirty="0" smtClean="0">
                <a:latin typeface="Muller Medium"/>
                <a:cs typeface="Times New Roman" panose="02020603050405020304" pitchFamily="18" charset="0"/>
              </a:rPr>
              <a:t>Роль муниципальных образований в реализации национальных проектов</a:t>
            </a:r>
            <a:endParaRPr lang="ru-RU" sz="1300" b="1" cap="all" dirty="0">
              <a:latin typeface="Muller Medium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71988" y="501594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5141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85925" y="8241546"/>
            <a:ext cx="3867272" cy="789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17" tIns="71658" rIns="143317" bIns="7165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МСП и поддержка индивидуальной предпринимательской инициативы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71646" y="8247981"/>
            <a:ext cx="2511055" cy="782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17" tIns="71658" rIns="143317" bIns="7165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международная кооперация и экспорт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81392" y="825060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6916"/>
            <a:ext cx="9143999" cy="43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ОСНОВНЫЕ НАПРАВЛЕНИЯ СТРАТЕГИЧЕСКОГО РАЗВИТИЯ КРАСНОДАРСКОГО КРАЯ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820" y="1406191"/>
            <a:ext cx="7853516" cy="295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 </a:t>
            </a:r>
            <a:r>
              <a:rPr lang="ru-RU" sz="1400" b="1" dirty="0" err="1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экологизированного</a:t>
            </a: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агропромышленного комплекса с глубокой умной переработкой;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Туристско-рекреационный кластер;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Торгово-транспортно-логистический кластер – Южный </a:t>
            </a:r>
            <a:r>
              <a:rPr lang="ru-RU" sz="1400" b="1" dirty="0" err="1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экспортноимпортный</a:t>
            </a: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</a:t>
            </a: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 умной промышленности;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 социальных и креативных индустрий;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Умная Кубань – лидеры будущего;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2537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Пространство без границ.</a:t>
            </a:r>
          </a:p>
        </p:txBody>
      </p:sp>
    </p:spTree>
    <p:extLst>
      <p:ext uri="{BB962C8B-B14F-4D97-AF65-F5344CB8AC3E}">
        <p14:creationId xmlns:p14="http://schemas.microsoft.com/office/powerpoint/2010/main" val="17019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6924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СООТНОШЕНИЕ НАЦИОНАЛЬНЫХ ПРОЕКТОВ И ОСНОВНЫХ НАПРАВЛЕНИЙ СТРАТЕГИЧЕСКОГО РАЗВИТИЯ КРАСНОДАРСКОГО КРАЯ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9716" y="1023079"/>
          <a:ext cx="8635179" cy="3964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Кластер </a:t>
                      </a:r>
                      <a:r>
                        <a:rPr lang="ru-RU" sz="1200" b="1" u="none" strike="noStrike" dirty="0" err="1">
                          <a:effectLst/>
                        </a:rPr>
                        <a:t>экологизированного</a:t>
                      </a:r>
                      <a:r>
                        <a:rPr lang="ru-RU" sz="1200" b="1" u="none" strike="noStrike" dirty="0">
                          <a:effectLst/>
                        </a:rPr>
                        <a:t> агропромышленного комплекса с глубокой умной переработкой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Туристско-рекреационный кластер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Торгово-транспортно-логистический кластер –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Южный </a:t>
                      </a:r>
                      <a:r>
                        <a:rPr lang="ru-RU" sz="1200" b="1" u="none" strike="noStrike" dirty="0" err="1">
                          <a:effectLst/>
                        </a:rPr>
                        <a:t>экспортноимпортный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хаб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Развитие международной кооперации и экспорта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Безопасные и качественные автомобильные дороги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Кластер умной промышленности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Экология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97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Кластер социальных и креативных индустрий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Демография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Наука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Умная Кубань – лидеры будущего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Повышение производительности труда и повышение занятости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Развитие малого и среднего предпринимательства и поддержка индивидуальной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предпринимательской </a:t>
                      </a:r>
                      <a:r>
                        <a:rPr lang="ru-RU" sz="1200" b="1" u="none" strike="noStrike" dirty="0">
                          <a:effectLst/>
                        </a:rPr>
                        <a:t>инициативы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Цифровая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Пространство без границ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Жилье и городская среда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4" marR="5284" marT="5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1" y="364061"/>
            <a:ext cx="541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КЛЮЧЕВЫЕ ВЕХИ ВНЕДРЕНИЯ СИСТЕМЫ ПРОЕКТНОГО УПРАВЛЕНИЯ В КРАСНОДАРСКОМ КРАЕ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85302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93649"/>
              </p:ext>
            </p:extLst>
          </p:nvPr>
        </p:nvGraphicFramePr>
        <p:xfrm>
          <a:off x="272845" y="992145"/>
          <a:ext cx="8664678" cy="3689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9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Май 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2018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4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Принято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положения об организации проектной деятельности в исполнительных органах государственной власти Краснодарского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края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Положение и состав регионального проектного комитета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Утвержден первый паспорт регионального проекта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(Повышение производительности труда и поддержка занятости в Краснодарском крае)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Назначены кураторы основных направлений стратегического развития Краснодарского края – председатели проектных комитетов по основным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направлениям стратегического развития Краснодарского края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Утверждено 42 региональных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514165" y="966649"/>
            <a:ext cx="796413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08322" y="935992"/>
            <a:ext cx="796413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1251" y="966649"/>
            <a:ext cx="796413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1890" y="344495"/>
            <a:ext cx="5414110" cy="4924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344554"/>
                </a:solidFill>
                <a:latin typeface="Muller Medium" pitchFamily="50" charset="-52"/>
              </a:rPr>
              <a:t>ОРГАНИЗАЦИОННАЯ СТРУКТУРА СИСТЕМЫ УПРАВЛЕНИЯ ПРОЕКТНОЙ ДЕЯТЕЛЬНОСТЬЮ В КРАСНОДАРСКОМ КРАЕ</a:t>
            </a:r>
            <a:endParaRPr lang="ru-RU" sz="13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pic>
        <p:nvPicPr>
          <p:cNvPr id="1026" name="Picture 2" descr="D:\Вурочные\ПРОЕКТ 9\Департамент Развития\Презентация 3\Новая\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17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1890" y="499702"/>
            <a:ext cx="1620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000" y="490689"/>
            <a:ext cx="828000" cy="14400"/>
          </a:xfrm>
          <a:prstGeom prst="rect">
            <a:avLst/>
          </a:prstGeom>
          <a:solidFill>
            <a:srgbClr val="34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92090"/>
            <a:ext cx="8255000" cy="42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2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1596</Words>
  <Application>Microsoft Office PowerPoint</Application>
  <PresentationFormat>Экран (16:9)</PresentationFormat>
  <Paragraphs>321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Bradley Hand ITC</vt:lpstr>
      <vt:lpstr>Calibri</vt:lpstr>
      <vt:lpstr>Calibri Light</vt:lpstr>
      <vt:lpstr>Muller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</dc:creator>
  <cp:lastModifiedBy>Dimaciq</cp:lastModifiedBy>
  <cp:revision>1805</cp:revision>
  <cp:lastPrinted>2019-02-20T10:22:52Z</cp:lastPrinted>
  <dcterms:created xsi:type="dcterms:W3CDTF">2015-05-06T13:02:26Z</dcterms:created>
  <dcterms:modified xsi:type="dcterms:W3CDTF">2019-04-16T12:45:36Z</dcterms:modified>
</cp:coreProperties>
</file>