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4" r:id="rId7"/>
    <p:sldId id="265" r:id="rId8"/>
    <p:sldId id="262" r:id="rId9"/>
    <p:sldId id="263" r:id="rId10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66FFFF"/>
    <a:srgbClr val="FF6699"/>
    <a:srgbClr val="00FFFF"/>
    <a:srgbClr val="66FF33"/>
    <a:srgbClr val="FF00FF"/>
    <a:srgbClr val="000000"/>
    <a:srgbClr val="009900"/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7CE84F3-28C3-443E-9E96-99CF82512B78}" styleName="Темный стиль 1 -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FD4443E-F989-4FC4-A0C8-D5A2AF1F390B}" styleName="Темный стиль 1 -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3204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DA04BA-4B4C-4A38-A202-6C38B56C6DAF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7CDEEC-506F-4D95-889B-D79D5330C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1560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7CDEEC-506F-4D95-889B-D79D5330CAB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57724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5155893"/>
            <a:ext cx="6858000" cy="3988107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6858000" cy="515589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3536415"/>
            <a:ext cx="6858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2133600"/>
            <a:ext cx="6858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5346" y="6736727"/>
            <a:ext cx="4227758" cy="117615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3186" y="4176388"/>
            <a:ext cx="5381513" cy="2390889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857250" y="975360"/>
            <a:ext cx="4800600" cy="46329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55893"/>
            <a:ext cx="6858000" cy="3988107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6858000" cy="515589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536415"/>
            <a:ext cx="6858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2133600"/>
            <a:ext cx="6858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896" y="2896864"/>
            <a:ext cx="4475000" cy="3231128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6828" y="6143348"/>
            <a:ext cx="4477871" cy="1113947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57249" y="975359"/>
            <a:ext cx="2510028" cy="46329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3483864" y="975360"/>
            <a:ext cx="2510028" cy="46329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975360"/>
            <a:ext cx="2510028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7335" y="1867103"/>
            <a:ext cx="2510028" cy="3657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5477" y="975360"/>
            <a:ext cx="2510028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1865376"/>
            <a:ext cx="2510028" cy="3657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322" y="2946401"/>
            <a:ext cx="2727064" cy="1677991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5137" y="975360"/>
            <a:ext cx="3012814" cy="6526307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6824" y="4663736"/>
            <a:ext cx="2541495" cy="28526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55893"/>
            <a:ext cx="6858000" cy="3988107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6858000" cy="515589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3536415"/>
            <a:ext cx="6858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2133600"/>
            <a:ext cx="6858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356381" y="1524000"/>
            <a:ext cx="3086100" cy="4170408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8415" y="1347315"/>
            <a:ext cx="2770586" cy="2884027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5451" y="5952561"/>
            <a:ext cx="4787654" cy="1524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8750" y="975359"/>
            <a:ext cx="4800600" cy="463296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9" y="502023"/>
            <a:ext cx="1543050" cy="6984452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493085" y="975360"/>
            <a:ext cx="3621965" cy="652630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807200"/>
            <a:ext cx="6858000" cy="23368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6858000" cy="68072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5024405"/>
            <a:ext cx="6858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2133600"/>
            <a:ext cx="6858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4967" y="5829557"/>
            <a:ext cx="4884383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976347"/>
            <a:ext cx="4800600" cy="46329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629150" y="8229601"/>
            <a:ext cx="18859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" y="8229601"/>
            <a:ext cx="2514601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857500" y="8229601"/>
            <a:ext cx="1371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 descr="&amp;Fcy;&amp;ocy;&amp;ncy; &amp;dcy;&amp;lcy;&amp;yacy; &amp;pcy;&amp;rcy;&amp;iecy;&amp;zcy;&amp;iecy;&amp;ncy;&amp;tcy;&amp;acy;&amp;tscy;&amp;icy;&amp;jcy; - &amp;scy;&amp;vcy;&amp;iecy;&amp;tcy;&amp;lcy;&amp;ycy;&amp;jcy; &amp;fcy;&amp;ocy;&amp;ncy;, &amp;acy;&amp;bcy;&amp;scy;&amp;tcy;&amp;rcy;&amp;acy;&amp;kcy;&amp;tscy;&amp;icy;&amp;yacy;"/>
          <p:cNvSpPr>
            <a:spLocks noChangeAspect="1" noChangeArrowheads="1"/>
          </p:cNvSpPr>
          <p:nvPr/>
        </p:nvSpPr>
        <p:spPr bwMode="auto">
          <a:xfrm>
            <a:off x="155575" y="-14446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6" y="467546"/>
            <a:ext cx="6217369" cy="4579367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93313" y="5220072"/>
            <a:ext cx="6318702" cy="6463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БЮДЖЕТ ДЛЯ ГРАЖДАН</a:t>
            </a:r>
            <a:endParaRPr lang="ru-RU" sz="36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00FF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6490" y="6012160"/>
            <a:ext cx="621736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rgbClr val="0000FF"/>
                </a:solidFill>
              </a:rPr>
              <a:t>к решению Совета муниципального </a:t>
            </a:r>
            <a:r>
              <a:rPr lang="ru-RU" sz="2000" b="1" i="1" dirty="0" smtClean="0">
                <a:solidFill>
                  <a:srgbClr val="0000FF"/>
                </a:solidFill>
              </a:rPr>
              <a:t>образования </a:t>
            </a:r>
            <a:r>
              <a:rPr lang="ru-RU" sz="2000" b="1" i="1" dirty="0">
                <a:solidFill>
                  <a:srgbClr val="0000FF"/>
                </a:solidFill>
              </a:rPr>
              <a:t>Ейский район </a:t>
            </a:r>
            <a:r>
              <a:rPr lang="ru-RU" sz="2000" b="1" i="1" dirty="0" smtClean="0">
                <a:solidFill>
                  <a:srgbClr val="0000FF"/>
                </a:solidFill>
              </a:rPr>
              <a:t>от </a:t>
            </a:r>
            <a:r>
              <a:rPr lang="en-US" sz="2000" b="1" i="1" dirty="0" smtClean="0">
                <a:solidFill>
                  <a:srgbClr val="0000FF"/>
                </a:solidFill>
              </a:rPr>
              <a:t>28</a:t>
            </a:r>
            <a:r>
              <a:rPr lang="ru-RU" sz="2000" b="1" i="1" dirty="0" smtClean="0">
                <a:solidFill>
                  <a:srgbClr val="0000FF"/>
                </a:solidFill>
              </a:rPr>
              <a:t>.</a:t>
            </a:r>
            <a:r>
              <a:rPr lang="en-US" sz="2000" b="1" i="1" dirty="0" smtClean="0">
                <a:solidFill>
                  <a:srgbClr val="0000FF"/>
                </a:solidFill>
              </a:rPr>
              <a:t>02</a:t>
            </a:r>
            <a:r>
              <a:rPr lang="ru-RU" sz="2000" b="1" i="1" dirty="0" smtClean="0">
                <a:solidFill>
                  <a:srgbClr val="0000FF"/>
                </a:solidFill>
              </a:rPr>
              <a:t>.201</a:t>
            </a:r>
            <a:r>
              <a:rPr lang="en-US" sz="2000" b="1" i="1" dirty="0" smtClean="0">
                <a:solidFill>
                  <a:srgbClr val="0000FF"/>
                </a:solidFill>
              </a:rPr>
              <a:t>8</a:t>
            </a:r>
            <a:r>
              <a:rPr lang="ru-RU" sz="2000" b="1" i="1" dirty="0" smtClean="0">
                <a:solidFill>
                  <a:srgbClr val="0000FF"/>
                </a:solidFill>
              </a:rPr>
              <a:t> года</a:t>
            </a:r>
          </a:p>
          <a:p>
            <a:pPr algn="ctr"/>
            <a:r>
              <a:rPr lang="ru-RU" sz="2000" b="1" i="1" dirty="0" smtClean="0">
                <a:solidFill>
                  <a:srgbClr val="0000FF"/>
                </a:solidFill>
              </a:rPr>
              <a:t>№</a:t>
            </a:r>
            <a:r>
              <a:rPr lang="en-US" sz="2000" b="1" i="1" dirty="0" smtClean="0">
                <a:solidFill>
                  <a:srgbClr val="0000FF"/>
                </a:solidFill>
              </a:rPr>
              <a:t> </a:t>
            </a:r>
            <a:r>
              <a:rPr lang="ru-RU" sz="2000" b="1" i="1" dirty="0" smtClean="0">
                <a:solidFill>
                  <a:srgbClr val="0000FF"/>
                </a:solidFill>
              </a:rPr>
              <a:t> </a:t>
            </a:r>
            <a:r>
              <a:rPr lang="en-US" sz="2000" b="1" i="1" dirty="0" smtClean="0">
                <a:solidFill>
                  <a:srgbClr val="0000FF"/>
                </a:solidFill>
              </a:rPr>
              <a:t>67</a:t>
            </a:r>
            <a:r>
              <a:rPr lang="ru-RU" sz="2000" b="1" i="1" dirty="0" smtClean="0">
                <a:solidFill>
                  <a:srgbClr val="0000FF"/>
                </a:solidFill>
              </a:rPr>
              <a:t> </a:t>
            </a:r>
            <a:r>
              <a:rPr lang="ru-RU" sz="2000" b="1" i="1" dirty="0">
                <a:solidFill>
                  <a:srgbClr val="0000FF"/>
                </a:solidFill>
              </a:rPr>
              <a:t>«О внесении изменений в решение Совета муниципального образования Ейский район от  </a:t>
            </a:r>
            <a:r>
              <a:rPr lang="en-US" sz="2000" b="1" i="1" dirty="0" smtClean="0">
                <a:solidFill>
                  <a:srgbClr val="0000FF"/>
                </a:solidFill>
              </a:rPr>
              <a:t>8</a:t>
            </a:r>
            <a:r>
              <a:rPr lang="ru-RU" sz="2000" b="1" i="1" dirty="0" smtClean="0">
                <a:solidFill>
                  <a:srgbClr val="0000FF"/>
                </a:solidFill>
              </a:rPr>
              <a:t> </a:t>
            </a:r>
            <a:r>
              <a:rPr lang="ru-RU" sz="2000" b="1" i="1" dirty="0">
                <a:solidFill>
                  <a:srgbClr val="0000FF"/>
                </a:solidFill>
              </a:rPr>
              <a:t>декабря </a:t>
            </a:r>
            <a:r>
              <a:rPr lang="ru-RU" sz="2000" b="1" i="1" dirty="0" smtClean="0">
                <a:solidFill>
                  <a:srgbClr val="0000FF"/>
                </a:solidFill>
              </a:rPr>
              <a:t>201</a:t>
            </a:r>
            <a:r>
              <a:rPr lang="en-US" sz="2000" b="1" i="1" dirty="0" smtClean="0">
                <a:solidFill>
                  <a:srgbClr val="0000FF"/>
                </a:solidFill>
              </a:rPr>
              <a:t>7</a:t>
            </a:r>
            <a:r>
              <a:rPr lang="ru-RU" sz="2000" b="1" i="1" dirty="0" smtClean="0">
                <a:solidFill>
                  <a:srgbClr val="0000FF"/>
                </a:solidFill>
              </a:rPr>
              <a:t> года </a:t>
            </a:r>
            <a:endParaRPr lang="en-US" sz="2000" b="1" i="1" dirty="0" smtClean="0">
              <a:solidFill>
                <a:srgbClr val="0000FF"/>
              </a:solidFill>
            </a:endParaRPr>
          </a:p>
          <a:p>
            <a:pPr algn="ctr"/>
            <a:r>
              <a:rPr lang="ru-RU" sz="2000" b="1" i="1" dirty="0" smtClean="0">
                <a:solidFill>
                  <a:srgbClr val="0000FF"/>
                </a:solidFill>
              </a:rPr>
              <a:t> </a:t>
            </a:r>
            <a:r>
              <a:rPr lang="en-US" sz="2000" b="1" i="1" dirty="0" smtClean="0">
                <a:solidFill>
                  <a:srgbClr val="0000FF"/>
                </a:solidFill>
              </a:rPr>
              <a:t> </a:t>
            </a:r>
            <a:r>
              <a:rPr lang="ru-RU" sz="2000" b="1" i="1" dirty="0">
                <a:solidFill>
                  <a:srgbClr val="0000FF"/>
                </a:solidFill>
              </a:rPr>
              <a:t>№ </a:t>
            </a:r>
            <a:r>
              <a:rPr lang="ru-RU" sz="2000" b="1" i="1" dirty="0" smtClean="0">
                <a:solidFill>
                  <a:srgbClr val="0000FF"/>
                </a:solidFill>
              </a:rPr>
              <a:t>46 </a:t>
            </a:r>
            <a:r>
              <a:rPr lang="ru-RU" sz="2000" b="1" i="1" dirty="0">
                <a:solidFill>
                  <a:srgbClr val="0000FF"/>
                </a:solidFill>
              </a:rPr>
              <a:t>«О районном бюджете на </a:t>
            </a:r>
            <a:r>
              <a:rPr lang="ru-RU" sz="2000" b="1" i="1" dirty="0" smtClean="0">
                <a:solidFill>
                  <a:srgbClr val="0000FF"/>
                </a:solidFill>
              </a:rPr>
              <a:t>2018 </a:t>
            </a:r>
            <a:r>
              <a:rPr lang="ru-RU" sz="2000" b="1" i="1" dirty="0">
                <a:solidFill>
                  <a:srgbClr val="0000FF"/>
                </a:solidFill>
              </a:rPr>
              <a:t>год и на плановый </a:t>
            </a:r>
            <a:r>
              <a:rPr lang="ru-RU" sz="2000" b="1" i="1" dirty="0" smtClean="0">
                <a:solidFill>
                  <a:srgbClr val="0000FF"/>
                </a:solidFill>
              </a:rPr>
              <a:t>период </a:t>
            </a:r>
            <a:r>
              <a:rPr lang="ru-RU" sz="2000" b="1" i="1" dirty="0" smtClean="0">
                <a:solidFill>
                  <a:srgbClr val="0000FF"/>
                </a:solidFill>
              </a:rPr>
              <a:t>2019 </a:t>
            </a:r>
            <a:r>
              <a:rPr lang="ru-RU" sz="2000" b="1" i="1" dirty="0">
                <a:solidFill>
                  <a:srgbClr val="0000FF"/>
                </a:solidFill>
              </a:rPr>
              <a:t>и </a:t>
            </a:r>
            <a:r>
              <a:rPr lang="en-US" sz="2000" b="1" i="1" dirty="0">
                <a:solidFill>
                  <a:srgbClr val="0000FF"/>
                </a:solidFill>
              </a:rPr>
              <a:t>2</a:t>
            </a:r>
            <a:r>
              <a:rPr lang="ru-RU" sz="2000" b="1" i="1" dirty="0" smtClean="0">
                <a:solidFill>
                  <a:srgbClr val="0000FF"/>
                </a:solidFill>
              </a:rPr>
              <a:t>020 </a:t>
            </a:r>
            <a:r>
              <a:rPr lang="ru-RU" sz="2000" b="1" i="1" dirty="0">
                <a:solidFill>
                  <a:srgbClr val="0000FF"/>
                </a:solidFill>
              </a:rPr>
              <a:t>годов»</a:t>
            </a:r>
            <a:endParaRPr lang="ru-RU" sz="2000" i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218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0800326"/>
              </p:ext>
            </p:extLst>
          </p:nvPr>
        </p:nvGraphicFramePr>
        <p:xfrm>
          <a:off x="44623" y="760391"/>
          <a:ext cx="6768755" cy="40996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47863"/>
                <a:gridCol w="651538"/>
                <a:gridCol w="651538"/>
                <a:gridCol w="651538"/>
                <a:gridCol w="651538"/>
                <a:gridCol w="651538"/>
                <a:gridCol w="723931"/>
                <a:gridCol w="724603"/>
                <a:gridCol w="614668"/>
              </a:tblGrid>
              <a:tr h="1462562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953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муниципального образования Ейский </a:t>
                      </a:r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район</a:t>
                      </a:r>
                      <a:endParaRPr lang="en-US" sz="110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46 в редакции от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953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параметров на 2018 год, утвержденных решением № 46, относительно редакции от 08.12.2017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953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30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08.12.2017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953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28.02.2018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953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30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953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953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953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953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953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953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+/-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953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953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6306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всего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953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2006863,3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953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1950498,4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953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1963084,8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953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2063119,6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953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1951670,3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953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1964357,2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953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56256,3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953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953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41086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и неналоговые доходы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953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772671,9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953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785151,5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953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802555,3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953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772671,9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953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785151,5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953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802555,3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953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953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953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41086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953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1234191,4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953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1165346,9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953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1160529,5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953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1290447,7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953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1166518,8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953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1161801,9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953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56256,3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953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953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6306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всего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953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1996863,3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953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1940498,4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953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1953084,8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953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2081713,5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953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1941670,3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953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1954357,2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953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84850,2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953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953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6306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Дефицит </a:t>
                      </a:r>
                      <a:r>
                        <a:rPr lang="ru-RU" sz="11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(-)</a:t>
                      </a:r>
                    </a:p>
                    <a:p>
                      <a:pPr algn="l" fontAlgn="ctr"/>
                      <a:r>
                        <a:rPr lang="ru-RU" sz="11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профицит (+)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953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953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953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953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-18593,9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953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953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953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953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953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45203" y="21727"/>
            <a:ext cx="60844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параметры районного бюджета</a:t>
            </a:r>
            <a:endParaRPr lang="ru-RU" sz="24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61248" y="483392"/>
            <a:ext cx="10075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3048" y="4860032"/>
            <a:ext cx="6588732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Решением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Совета муниципального образования Ейский район от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28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февраля 2018 года 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67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 внесении изменений в решение Совета муниципального образования Ейский район от 8 декабря 2017 года  № 46 «О районном бюджете на 2018 год и на плановый период 2019 и 2020 годов» внесены следующие изменения в утвержденные параметры районного бюджета: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доходная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часть  районного 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 2018 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году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увеличена  за 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безвозмездных  поступлений из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бюджетов другого уровня на 56256,3 тыс. рублей;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расходная часть районного бюджета в 2018 году увеличена на общую сумму 84850,2 тыс. рублей, в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том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числе:</a:t>
            </a:r>
          </a:p>
          <a:p>
            <a:pPr algn="just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58732,2 тыс. рублей за счет безвозмездных поступлений;</a:t>
            </a:r>
          </a:p>
          <a:p>
            <a:pPr algn="just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26118 тыс. рублей за счет остатков средств районного бюджета, сложившихся на 1 января 2018 года. </a:t>
            </a:r>
          </a:p>
          <a:p>
            <a:pPr algn="just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Доходная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расходная часть районного бюджета планового периода увеличена за счет уточнения безвозмездных поступлений из краевого бюджета: в  2019 году доходы и расходы увеличиваются на 1171,9 тыс. рублей, в 2020 году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1272,4 тыс. рублей.</a:t>
            </a:r>
          </a:p>
          <a:p>
            <a:pPr algn="just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56279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622" y="50223"/>
            <a:ext cx="66967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поступлений доходов в районный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на 2018 год</a:t>
            </a:r>
            <a:endParaRPr lang="ru-RU" sz="24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9557320"/>
              </p:ext>
            </p:extLst>
          </p:nvPr>
        </p:nvGraphicFramePr>
        <p:xfrm>
          <a:off x="80627" y="1019605"/>
          <a:ext cx="6696746" cy="57643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90755"/>
                <a:gridCol w="866528"/>
                <a:gridCol w="828853"/>
                <a:gridCol w="828853"/>
                <a:gridCol w="781757"/>
              </a:tblGrid>
              <a:tr h="103071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9" marR="5419" marT="9633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муниципального образования Ейский район № 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 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редакции от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9" marR="5419" marT="9633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параметров, утвержденных 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решением  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46, относительно редакции от 08.12.2017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9" marR="5419" marT="9633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604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08.12.2017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9" marR="5419" marT="9633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28.02.2018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9" marR="5419" marT="9633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+/-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9" marR="5419" marT="9633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9" marR="5419" marT="9633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2534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и неналоговые доходы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9" marR="5419" marT="9633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772 671,9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9" marR="5419" marT="9633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772 671,9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9" marR="5419" marT="9633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9" marR="5419" marT="9633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9" marR="5419" marT="9633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2534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прибыль организаций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9" marR="5419" marT="9633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12 300,0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9" marR="5419" marT="9633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12 300,0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9" marR="5419" marT="9633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9" marR="5419" marT="9633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9" marR="5419" marT="9633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2534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доходы физических лиц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9" marR="5419" marT="9633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458 224,0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9" marR="5419" marT="9633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458 224,0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9" marR="5419" marT="9633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9" marR="5419" marT="9633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9" marR="5419" marT="9633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49731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Налог, взимаемый в связи с применением упрощенной системы налогообложения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9" marR="5419" marT="9633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37 100,0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9" marR="5419" marT="9633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37 100,0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9" marR="5419" marT="9633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9" marR="5419" marT="9633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9" marR="5419" marT="9633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49731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Единый налог на вмененный доход для отдельных видов деятельности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9" marR="5419" marT="9633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103 000,0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9" marR="5419" marT="9633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103 000,0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9" marR="5419" marT="9633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9" marR="5419" marT="9633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9" marR="5419" marT="9633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2534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Единый сельскохозяйственный налог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9" marR="5419" marT="9633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18 019,0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9" marR="5419" marT="9633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18 019,0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9" marR="5419" marT="9633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9" marR="5419" marT="9633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9" marR="5419" marT="9633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2534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Государственная пошлина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9" marR="5419" marT="9633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13 480,0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9" marR="5419" marT="9633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13 480,0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9" marR="5419" marT="9633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9" marR="5419" marT="9633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9" marR="5419" marT="9633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40457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Доходы, получаемые в виде арендной платы за земельные участки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9" marR="5419" marT="9633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98 148,1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9" marR="5419" marT="9633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98 148,1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9" marR="5419" marT="9633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9" marR="5419" marT="9633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9" marR="5419" marT="9633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2534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сдачи в аренду имущества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9" marR="5419" marT="9633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4 604,5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9" marR="5419" marT="9633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4 604,5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9" marR="5419" marT="9633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9" marR="5419" marT="9633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9" marR="5419" marT="9633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40457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Плата за негативное воздействие на окружающую среду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9" marR="5419" marT="9633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2 600,0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9" marR="5419" marT="9633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2 600,0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9" marR="5419" marT="9633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9" marR="5419" marT="9633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9" marR="5419" marT="9633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2534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Штрафы, санкции, возмещение ущерба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9" marR="5419" marT="9633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11 038,5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9" marR="5419" marT="9633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11 038,5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9" marR="5419" marT="9633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9" marR="5419" marT="9633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9" marR="5419" marT="9633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2534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налоговые и неналоговые доходы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9" marR="5419" marT="9633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14 157,8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9" marR="5419" marT="9633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14 157,8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9" marR="5419" marT="9633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9" marR="5419" marT="9633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19" marR="5419" marT="9633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719812" y="742720"/>
            <a:ext cx="10075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2" descr="https://media.publika.md/en/image/201704/full/crestere_economica_73599000_28527400.jpg"/>
          <p:cNvSpPr>
            <a:spLocks noChangeAspect="1" noChangeArrowheads="1"/>
          </p:cNvSpPr>
          <p:nvPr/>
        </p:nvSpPr>
        <p:spPr bwMode="auto">
          <a:xfrm>
            <a:off x="116681" y="-192617"/>
            <a:ext cx="228600" cy="40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7" descr="http://rujazi.com/images/classified/63787162.jpg"/>
          <p:cNvSpPr>
            <a:spLocks noChangeAspect="1" noChangeArrowheads="1"/>
          </p:cNvSpPr>
          <p:nvPr/>
        </p:nvSpPr>
        <p:spPr bwMode="auto">
          <a:xfrm>
            <a:off x="230981" y="10584"/>
            <a:ext cx="228600" cy="40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8791" y="7241302"/>
            <a:ext cx="1403747" cy="1869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9265" y="7282109"/>
            <a:ext cx="1403747" cy="1869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965" b="97250" l="3594" r="968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6192" y="6660232"/>
            <a:ext cx="2453833" cy="2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69212">
            <a:off x="2631741" y="7624552"/>
            <a:ext cx="1295940" cy="1725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11907">
            <a:off x="1700808" y="7481013"/>
            <a:ext cx="1403747" cy="1869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2" name="Picture 1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15234">
            <a:off x="3582171" y="7588736"/>
            <a:ext cx="1349741" cy="1797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1753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0658" y="28489"/>
            <a:ext cx="65199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на 2018 год</a:t>
            </a:r>
            <a:endParaRPr lang="ru-RU" sz="28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3772039"/>
              </p:ext>
            </p:extLst>
          </p:nvPr>
        </p:nvGraphicFramePr>
        <p:xfrm>
          <a:off x="173837" y="845142"/>
          <a:ext cx="6523365" cy="46105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31117"/>
                <a:gridCol w="1006620"/>
                <a:gridCol w="975163"/>
                <a:gridCol w="955501"/>
                <a:gridCol w="754964"/>
              </a:tblGrid>
              <a:tr h="109993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4" marR="5654" marT="1005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муниципального образования Ейский район № 46 в редакции от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4" marR="5654" marT="1005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параметров, утвержденных решением № 46, относительно редакции от 08.12.2017 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4" marR="5654" marT="1005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38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08.12.2017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4" marR="5654" marT="1005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28.02.2018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4" marR="5654" marT="1005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+/-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4" marR="5654" marT="1005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4" marR="5654" marT="1005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5389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4" marR="5654" marT="1005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1234191,4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4" marR="5654" marT="1005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1290447,7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4" marR="5654" marT="1005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56256,3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4" marR="5654" marT="1005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104,6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4" marR="5654" marT="1005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49773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 из краевого  бюджета, в том числе: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4" marR="5654" marT="1005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1232793,4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4" marR="5654" marT="1005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1290826,1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4" marR="5654" marT="1005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58032,7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4" marR="5654" marT="1005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104,7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4" marR="5654" marT="1005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5389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4" marR="5654" marT="1005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114903,1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4" marR="5654" marT="1005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114903,1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4" marR="5654" marT="1005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4" marR="5654" marT="1005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4" marR="5654" marT="1005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5389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4" marR="5654" marT="1005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11251,7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4" marR="5654" marT="1005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68219,2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4" marR="5654" marT="1005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56967,5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4" marR="5654" marT="1005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606,3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4" marR="5654" marT="1005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5389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4" marR="5654" marT="1005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1106638,6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4" marR="5654" marT="1005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1107703,8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4" marR="5654" marT="1005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1065,2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4" marR="5654" marT="1005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100,1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4" marR="5654" marT="1005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5389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межбюджетные трансферты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4" marR="5654" marT="1005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4" marR="5654" marT="1005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4" marR="5654" marT="1005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4" marR="5654" marT="1005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4" marR="5654" marT="1005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52921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 из бюджетов поселений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4" marR="5654" marT="1005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1398,0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4" marR="5654" marT="1005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2097,5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4" marR="5654" marT="1005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699,5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4" marR="5654" marT="1005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150,0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4" marR="5654" marT="1005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9603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Возврат остатков субсидий, субвенций и иных межбюджетных трансфертов, имеющих целевое назначение, прошлых лет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4" marR="5654" marT="1005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4" marR="5654" marT="1005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-2475,9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4" marR="5654" marT="1005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-2475,9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4" marR="5654" marT="1005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4" marR="5654" marT="1005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789051" y="551709"/>
            <a:ext cx="10075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2550" y="5473973"/>
            <a:ext cx="66427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Уточнение объёмов безвозмездных поступлений  обусловлено:</a:t>
            </a:r>
            <a:endParaRPr lang="ru-RU" altLang="ru-RU" b="1" i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43762" y="5777195"/>
            <a:ext cx="293797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ru-RU" sz="2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Увеличением за счет:</a:t>
            </a:r>
            <a:endParaRPr lang="ru-RU" sz="20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928" y="6177305"/>
            <a:ext cx="67676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   на   капитальный   ремонт  и   ремонт  автомобильных  дорог  общего   пользования  местного значения – 1950,9 тыс. рублей;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928" y="6700525"/>
            <a:ext cx="666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  на  строительство  малобюджетных   спортивных  залов  шаговой доступности - 20000,0 тыс. рублей;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927" y="7223745"/>
            <a:ext cx="666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 на повышение оплаты труда работников муниципальных учреждений Краснодарского края -   23628,4 тыс. рублей;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7746965"/>
            <a:ext cx="6749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  на  организацию  газоснабжения  населения – 11860,0 тыс. рублей;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568" y="8103770"/>
            <a:ext cx="680636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  на  предоставление  жилых  помещений  детям-сиротам  и  детям, </a:t>
            </a: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оставшимся  без  попечения  родителей,  лицам  из  их  числа по договорам найма</a:t>
            </a: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специализированных жилых помещений – 649,9 тыс. рублей;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9541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88920"/>
            <a:ext cx="68133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   на   осуществление    отдельных   государственных   полномочий</a:t>
            </a:r>
          </a:p>
          <a:p>
            <a:pPr algn="just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Краснодарского   края   по    осуществлению   регионального    государственного</a:t>
            </a:r>
          </a:p>
          <a:p>
            <a:pPr algn="just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жилищного надзора и лицензионного контроля – 1177,0 тыс. рублей;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11390" y="827584"/>
            <a:ext cx="682476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  на   осуществление   полномочий   по   составлению   (изменению)</a:t>
            </a: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списков    кандидатов   в   присяжные    заседатели    федеральных   судов   общей </a:t>
            </a: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юрисдикции в Российской Федерации – 182,7 тыс. рублей;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567424"/>
            <a:ext cx="68133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Иных   межбюджетных   трансфертов   из   бюджетов   сельских   и   городского</a:t>
            </a:r>
          </a:p>
          <a:p>
            <a:pPr algn="just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поселений   для   выполнения    полномочий    по    решению  вопросов    местного </a:t>
            </a:r>
          </a:p>
          <a:p>
            <a:pPr algn="just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значения – 699,5 тыс. рублей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69418" y="2364425"/>
            <a:ext cx="30631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ru-RU" sz="2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Уменьшением </a:t>
            </a:r>
            <a:r>
              <a:rPr lang="ru-RU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счет: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2753125"/>
            <a:ext cx="699665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   на   выравнивание   обеспеченности   муниципальных   районов   по </a:t>
            </a: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расходных обязательств по выравниванию бюджетной обеспеченности </a:t>
            </a: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поселений – 471,8 тыс. рублей;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3491789"/>
            <a:ext cx="6813376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   на   осуществление  отдельных  государственных  полномочий  по</a:t>
            </a: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поддержке  сельскохозяйственного  производства  в  Краснодарском крае в части</a:t>
            </a: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предоставления  субсидий  гражданам,  ведущим  личное   подсобное   хозяйство,</a:t>
            </a: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крестьянским  (фермерским)  хозяйствам, индивидуальным предпринимателям,</a:t>
            </a: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осуществляющим       деятельность        в       области          сельскохозяйственного </a:t>
            </a: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производства – 712,2 тыс. рублей;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31528" y="4860032"/>
            <a:ext cx="67818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   на   осуществление   отдельных   государственных   полномочий</a:t>
            </a: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   организации     оказания     медицинской     помощи     в    соответствии      с территориальной программой государственных гарантий бесплатного оказания гражданам медицинской помощи в Краснодарском крае – 232,2 тыс. рублей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5814139"/>
            <a:ext cx="68133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Кроме того, предусмотрен в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озврат   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   краевой    бюджет 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остатков межбюджетных трансфертов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имеющих целевое назначение,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использованных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состоянию на 1 января 2018 года, в сумме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2475,9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рублей.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73" y="6737470"/>
            <a:ext cx="5637931" cy="230334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4839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3722"/>
            <a:ext cx="6858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бюджетных ассигнований по разделам и подразделам классификации расходов бюджетов на 2018 год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589210" y="813941"/>
            <a:ext cx="11372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436504"/>
              </p:ext>
            </p:extLst>
          </p:nvPr>
        </p:nvGraphicFramePr>
        <p:xfrm>
          <a:off x="52388" y="1121718"/>
          <a:ext cx="6753225" cy="79984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Лист" r:id="rId3" imgW="6753323" imgH="9096300" progId="Excel.Sheet.12">
                  <p:embed/>
                </p:oleObj>
              </mc:Choice>
              <mc:Fallback>
                <p:oleObj name="Лист" r:id="rId3" imgW="6753323" imgH="90963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2388" y="1121718"/>
                        <a:ext cx="6753225" cy="79984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61094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6672" y="-108520"/>
            <a:ext cx="612068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бюджетных ассигнований по разделам и подразделам классификации расходов бюджетов на 2018 год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589240" y="763628"/>
            <a:ext cx="11428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8047498"/>
              </p:ext>
            </p:extLst>
          </p:nvPr>
        </p:nvGraphicFramePr>
        <p:xfrm>
          <a:off x="52388" y="1071404"/>
          <a:ext cx="6753225" cy="80487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Лист" r:id="rId3" imgW="6753323" imgH="9096300" progId="Excel.Sheet.12">
                  <p:embed/>
                </p:oleObj>
              </mc:Choice>
              <mc:Fallback>
                <p:oleObj name="Лист" r:id="rId3" imgW="6753323" imgH="90963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2388" y="1071404"/>
                        <a:ext cx="6753225" cy="80487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51327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3887533"/>
              </p:ext>
            </p:extLst>
          </p:nvPr>
        </p:nvGraphicFramePr>
        <p:xfrm>
          <a:off x="107316" y="1259632"/>
          <a:ext cx="6624737" cy="7821633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3298624"/>
                <a:gridCol w="879634"/>
                <a:gridCol w="879634"/>
                <a:gridCol w="806329"/>
                <a:gridCol w="760516"/>
              </a:tblGrid>
              <a:tr h="54951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показателя/наименование муниципальной программы Ейского района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муниципального образования Ейский район № 46 в редакции от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параметров, утвержденных решением № 46, относительно редакции от 08.12.2017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51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08.12.2017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28.02.2018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+/-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</a:tr>
              <a:tr h="1078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ВСЕГО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1 996 863,3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2 081 713,5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84 850,2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</a:tr>
              <a:tr h="1078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в рамках муниципальных программ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1 897 665,1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1 979 635,8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81 970,7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</a:tr>
              <a:tr h="1078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здравоохранения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151 454,7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151 222,5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-232,2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</a:tr>
              <a:tr h="1078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образования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1 233 802,9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1 236 854,7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3 051,8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</a:tr>
              <a:tr h="1078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поддержка граждан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63 983,6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63 983,6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</a:tr>
              <a:tr h="1078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Дети Ейского района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32 717,4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33 367,3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649,9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</a:tr>
              <a:tr h="2156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Комплексное и устойчивое развитие Ейского района в сфере строительства и архитектуры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5 569,1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6 569,1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</a:tr>
              <a:tr h="1078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Инвестиционное развитие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</a:tr>
              <a:tr h="2156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Поддержка малого и среднего предпринимательства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</a:tr>
              <a:tr h="1078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безопасности населения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26 907,4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27 843,9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936,5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103,5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</a:tr>
              <a:tr h="1078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культуры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126 832,2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152 975,6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26 143,4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120,6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</a:tr>
              <a:tr h="21056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санаторно-курортного и туристского комплекса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</a:tr>
              <a:tr h="1078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физической культуры и спорта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110 703,4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134 503,4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23 800,0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121,5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</a:tr>
              <a:tr h="2156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жилищно-коммунального и дорожного хозяйства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21 829,0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26 219,5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4 390,5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</a:tr>
              <a:tr h="1078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топливно-энергетического комплекса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23 943,0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20 943,0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798,1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</a:tr>
              <a:tr h="1078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Информационное общество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4 010,0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3 510,0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-500,0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</a:tr>
              <a:tr h="1078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Поддержка Ейского районного казачьего общества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7 744,0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7 744,0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</a:tr>
              <a:tr h="2465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Эффективное управление муниципальным имуществом и земельными ресурсами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13 219,7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13 219,7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</a:tr>
              <a:tr h="2156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Поддержка деятельности социально-ориентированных общественных организаций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1 330,0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1 330,0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</a:tr>
              <a:tr h="32354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сельского хозяйства и регулирование рынков сельскохозяйственной продукции, сырья и продовольствия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14 520,8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13 808,6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-712,2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</a:tr>
              <a:tr h="1078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Молодёжь Ейского района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4 933,2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7 433,2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</a:tr>
              <a:tr h="43139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Профилактика терроризма, укрепление правопорядка, профилактика правонарушений, усиление борьбы с преступностью и противодействию коррупции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</a:tr>
              <a:tr h="1078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муниципальными финансами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71 807,7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71 807,7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</a:tr>
              <a:tr h="1078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Непрограммные расходы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99 198,2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102 077,7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2 879,5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36" marR="5136" marT="5136" marB="0" anchor="ctr"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589240" y="926694"/>
            <a:ext cx="11428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25680" y="-22860"/>
            <a:ext cx="7029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бюджетных ассигнований по муниципальным программам Ейского района и непрограммным направлениям деятельности на 2018 год</a:t>
            </a:r>
          </a:p>
        </p:txBody>
      </p:sp>
    </p:spTree>
    <p:extLst>
      <p:ext uri="{BB962C8B-B14F-4D97-AF65-F5344CB8AC3E}">
        <p14:creationId xmlns:p14="http://schemas.microsoft.com/office/powerpoint/2010/main" val="4221980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430" y="179512"/>
            <a:ext cx="6858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финансирования дефицита районного бюджета 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 год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2215070"/>
              </p:ext>
            </p:extLst>
          </p:nvPr>
        </p:nvGraphicFramePr>
        <p:xfrm>
          <a:off x="116630" y="1585230"/>
          <a:ext cx="6624737" cy="3970145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3014339"/>
                <a:gridCol w="1055871"/>
                <a:gridCol w="1055871"/>
                <a:gridCol w="1498656"/>
              </a:tblGrid>
              <a:tr h="158222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муниципального образования Ейский район № 46 в редакции от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параметров, утвержденных решением № 46, относительно редакции от 08.12.2017 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</a:tr>
              <a:tr h="2245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08.12.2017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28.02.2018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+/-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</a:tr>
              <a:tr h="4490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Источники финансирования дефицита бюджета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-10000,0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18593,9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28593,9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</a:tr>
              <a:tr h="2565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Кредиты кредитных организаций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-10000,0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-143600,0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-133600,0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</a:tr>
              <a:tr h="2245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Бюджетные кредиты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133600,0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133600,0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</a:tr>
              <a:tr h="6735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Бюджетные кредиты, предоставленные бюджетам поселений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</a:tr>
              <a:tr h="2245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источники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28593,9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28593,9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506761" y="1266528"/>
            <a:ext cx="11428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121" y="6012160"/>
            <a:ext cx="5544617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6259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3169</TotalTime>
  <Words>1367</Words>
  <Application>Microsoft Office PowerPoint</Application>
  <PresentationFormat>Экран (4:3)</PresentationFormat>
  <Paragraphs>384</Paragraphs>
  <Slides>9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1" baseType="lpstr">
      <vt:lpstr>Воздушный поток</vt:lpstr>
      <vt:lpstr>Microsoft Excel Worksheet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budget5</dc:creator>
  <cp:lastModifiedBy>budget5</cp:lastModifiedBy>
  <cp:revision>205</cp:revision>
  <cp:lastPrinted>2017-12-07T06:41:13Z</cp:lastPrinted>
  <dcterms:created xsi:type="dcterms:W3CDTF">2017-10-18T12:58:58Z</dcterms:created>
  <dcterms:modified xsi:type="dcterms:W3CDTF">2018-03-05T13:07:21Z</dcterms:modified>
</cp:coreProperties>
</file>