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0" r:id="rId4"/>
    <p:sldId id="263" r:id="rId5"/>
    <p:sldId id="264" r:id="rId6"/>
    <p:sldId id="265" r:id="rId7"/>
    <p:sldId id="262" r:id="rId8"/>
    <p:sldId id="271" r:id="rId9"/>
    <p:sldId id="266" r:id="rId10"/>
    <p:sldId id="277" r:id="rId11"/>
    <p:sldId id="267" r:id="rId12"/>
    <p:sldId id="291" r:id="rId13"/>
    <p:sldId id="292" r:id="rId14"/>
    <p:sldId id="293" r:id="rId15"/>
    <p:sldId id="294" r:id="rId16"/>
    <p:sldId id="276" r:id="rId17"/>
    <p:sldId id="268" r:id="rId18"/>
    <p:sldId id="269" r:id="rId19"/>
    <p:sldId id="274" r:id="rId20"/>
    <p:sldId id="275" r:id="rId21"/>
    <p:sldId id="278" r:id="rId22"/>
    <p:sldId id="281" r:id="rId23"/>
    <p:sldId id="287" r:id="rId24"/>
    <p:sldId id="288" r:id="rId25"/>
    <p:sldId id="290" r:id="rId26"/>
    <p:sldId id="296" r:id="rId27"/>
    <p:sldId id="295" r:id="rId28"/>
    <p:sldId id="286" r:id="rId29"/>
    <p:sldId id="273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FF00FF"/>
    <a:srgbClr val="CC00FF"/>
    <a:srgbClr val="00FFFF"/>
    <a:srgbClr val="6600FF"/>
    <a:srgbClr val="00C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4857" autoAdjust="0"/>
  </p:normalViewPr>
  <p:slideViewPr>
    <p:cSldViewPr>
      <p:cViewPr varScale="1">
        <p:scale>
          <a:sx n="115" d="100"/>
          <a:sy n="115" d="100"/>
        </p:scale>
        <p:origin x="149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B5F9BB-29C0-408D-AFDE-8F47BCD61BFC}" type="datetimeFigureOut">
              <a:rPr lang="ru-RU"/>
              <a:pPr>
                <a:defRPr/>
              </a:pPr>
              <a:t>07.06.2019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7CA263-A169-4478-8499-39F60FB1F7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8195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822A6-68E1-4DCA-969D-E58256756DEC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DD5D4-969A-4E6D-92A6-5D1BE303A6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AB14A-33ED-4C84-8114-3A79047340E3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C8B1A-0D79-429B-8E4F-6CA6DC05E6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4E68C-BB3A-43B8-8E40-0FE602B79E4B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6953F-2BBE-4DA8-BBE9-F99A0E29D23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ACA61-FC6A-4BDD-9C3E-59ACFCAA77BE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BF600-E02E-4750-AF1F-1AD7A20D07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E9A87-1B18-4ED4-8D57-F1AC1AC69D1A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DB56C-88AF-4AAC-AAB6-8206FFA9A0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BC6C1-22ED-45BE-978B-B88C8FB7832C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7DD6C-E1F7-47AD-8803-8A56FF767F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E1A89-6DAF-4BCB-B355-4D13C57CD503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B1F62-BC1A-4A14-AE59-06A4050512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238A9-4BC3-451C-A382-F6AE6239260E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DE42-92EB-4083-A94E-927C38E052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99A3-F3E1-4268-B5FA-E08C2792EB3D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1F67B-BEE5-4810-BC17-A86C218600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5A8E8-7E1B-453D-8FBB-F53860FE7DE9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8576D-D8E7-4E91-AD6D-1480BBEDE0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B4925-E8D8-4CA8-9843-20196123C9DE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708D9-6B4E-46B1-AD7D-0066FFC481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4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0003AC-83C3-480D-BBA6-9619736B0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336066-D7E2-4A2B-9BAB-9800AD00A34C}" type="datetimeFigureOut">
              <a:rPr lang="ru-RU"/>
              <a:pPr>
                <a:defRPr/>
              </a:pPr>
              <a:t>07.06.2019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E056A4-9524-42A4-9EAC-C445290D0E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emf"/><Relationship Id="rId4" Type="http://schemas.openxmlformats.org/officeDocument/2006/relationships/package" Target="../embeddings/_____Microsoft_Excel.xlsx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emf"/><Relationship Id="rId4" Type="http://schemas.openxmlformats.org/officeDocument/2006/relationships/package" Target="../embeddings/_____Microsoft_Excel1.xlsx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955" y="352500"/>
            <a:ext cx="8832740" cy="588481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75" y="836613"/>
            <a:ext cx="8802688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БЮДЖЕТ для ГРАЖДАН</a:t>
            </a:r>
            <a:endParaRPr lang="ru-RU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288" y="1989138"/>
            <a:ext cx="8280400" cy="34782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cs typeface="+mn-cs"/>
              </a:rPr>
              <a:t>    ОТЧЕТ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cs typeface="+mn-cs"/>
              </a:rPr>
              <a:t>ОБ ИСПОЛНЕНИИ   БЮДЖЕТА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cs typeface="+mn-cs"/>
              </a:rPr>
              <a:t>МУНИЦИПАЛЬНОГО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cs typeface="+mn-cs"/>
              </a:rPr>
              <a:t>ОБРАЗОВАНИЯ ЕЙСКИЙ РАЙОН</a:t>
            </a:r>
            <a:r>
              <a:rPr lang="en-US" sz="4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cs typeface="+mn-cs"/>
              </a:rPr>
              <a:t> </a:t>
            </a:r>
            <a:r>
              <a:rPr lang="ru-RU" sz="44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cs typeface="+mn-cs"/>
              </a:rPr>
              <a:t> ЗА   2018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3136" y="2996951"/>
            <a:ext cx="5539303" cy="3680559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softEdge rad="63500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1391550" y="2"/>
            <a:ext cx="7717176" cy="769441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anose="02050604050505020204" pitchFamily="18" charset="0"/>
              </a:rPr>
              <a:t>БЮДЖЕТ для ГРАЖДАН</a:t>
            </a:r>
          </a:p>
        </p:txBody>
      </p:sp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4925" y="1044575"/>
            <a:ext cx="9109075" cy="6157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Бюджет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для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граждан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направлен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на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увеличение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степени информированности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граждан о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проводимой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бюджетной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политике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</a:t>
            </a:r>
            <a:r>
              <a:rPr lang="en-US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Ейском районе.</a:t>
            </a:r>
          </a:p>
          <a:p>
            <a:pPr algn="ctr"/>
            <a:endParaRPr lang="ru-RU" sz="2000" b="1" i="1"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  <a:p>
            <a:r>
              <a:rPr lang="ru-RU" sz="2000">
                <a:latin typeface="Arial Black" pitchFamily="34" charset="0"/>
              </a:rPr>
              <a:t>    </a:t>
            </a:r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В целях реализации принципа прозрачности, открытости     бюджета и информирования жителей о расходовании бюджетных     средств Ейского района в 2018 году представлен проект  «Бюджет для граждан», который познакомит вас с основами    бюджетного процесса, 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итогами исполнения 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главного финансового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документа района 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за истекший финансовый год. 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Данная информация позволит 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гражданам составить представление </a:t>
            </a:r>
          </a:p>
          <a:p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об источниках формирования доходов бюджета </a:t>
            </a:r>
          </a:p>
          <a:p>
            <a:pPr algn="just"/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Ейского района, направлениях</a:t>
            </a:r>
          </a:p>
          <a:p>
            <a:pPr algn="just"/>
            <a:r>
              <a:rPr lang="ru-RU" sz="20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расходования бюджетных  средств в 2018 году.</a:t>
            </a:r>
          </a:p>
          <a:p>
            <a:endParaRPr lang="ru-RU" sz="2000">
              <a:latin typeface="Arial Black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229225"/>
            <a:ext cx="8929688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 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2787" y="44624"/>
            <a:ext cx="7364419" cy="584775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anose="02050604050505020204" pitchFamily="18" charset="0"/>
              </a:rPr>
              <a:t>Основные понятия и термины</a:t>
            </a:r>
          </a:p>
        </p:txBody>
      </p:sp>
      <p:pic>
        <p:nvPicPr>
          <p:cNvPr id="17410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2"/>
          <p:cNvSpPr>
            <a:spLocks noChangeArrowheads="1"/>
          </p:cNvSpPr>
          <p:nvPr/>
        </p:nvSpPr>
        <p:spPr bwMode="auto">
          <a:xfrm>
            <a:off x="0" y="1158875"/>
            <a:ext cx="9145588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latin typeface="Segoe Script" pitchFamily="34" charset="0"/>
              </a:rPr>
              <a:t>Бюджетные ассигнования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предельные объемы денежных средств, предусмотренных в</a:t>
            </a:r>
          </a:p>
          <a:p>
            <a:pPr algn="just"/>
            <a:r>
              <a:rPr lang="ru-RU" sz="1600">
                <a:latin typeface="Calibri" pitchFamily="34" charset="0"/>
              </a:rPr>
              <a:t>соответствующем финансовом году для исполнения бюджетных обязательств.</a:t>
            </a:r>
          </a:p>
          <a:p>
            <a:pPr algn="just"/>
            <a:r>
              <a:rPr lang="ru-RU" b="1">
                <a:latin typeface="Segoe Script" pitchFamily="34" charset="0"/>
              </a:rPr>
              <a:t>Бюджетные инвестиции</a:t>
            </a:r>
            <a:r>
              <a:rPr lang="ru-RU" sz="1400">
                <a:latin typeface="Calibri" pitchFamily="34" charset="0"/>
              </a:rPr>
              <a:t>  -  </a:t>
            </a:r>
            <a:r>
              <a:rPr lang="ru-RU" sz="1600">
                <a:latin typeface="Calibri" pitchFamily="34" charset="0"/>
              </a:rPr>
              <a:t>средства бюджета, направленные на приобретение, модернизацию государственного (муниципального) имущества.</a:t>
            </a:r>
          </a:p>
          <a:p>
            <a:pPr algn="just"/>
            <a:r>
              <a:rPr lang="ru-RU" b="1">
                <a:latin typeface="Segoe Script" pitchFamily="34" charset="0"/>
              </a:rPr>
              <a:t>Бюджетная роспись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документ, который составляется и ведется главным распорядителем бюджетных средств (главным администратором источников финансирования дефицита бюджета) в соответствии с Бюджетным кодексом в целях исполнения бюджета по расходам (источникам финансирования дефицита бюджета).</a:t>
            </a:r>
          </a:p>
          <a:p>
            <a:pPr algn="just"/>
            <a:r>
              <a:rPr lang="ru-RU" b="1">
                <a:latin typeface="Segoe Script" pitchFamily="34" charset="0"/>
              </a:rPr>
              <a:t>Бюджетная смета </a:t>
            </a:r>
            <a:r>
              <a:rPr lang="ru-RU" sz="1400">
                <a:latin typeface="Calibri" pitchFamily="34" charset="0"/>
              </a:rPr>
              <a:t> - </a:t>
            </a:r>
            <a:r>
              <a:rPr lang="ru-RU" sz="1600">
                <a:latin typeface="Calibri" pitchFamily="34" charset="0"/>
              </a:rPr>
              <a:t>документ, устанавливающий лимиты бюджетных обязательств казенного учреждения.</a:t>
            </a:r>
          </a:p>
          <a:p>
            <a:pPr algn="just"/>
            <a:r>
              <a:rPr lang="ru-RU" b="1">
                <a:latin typeface="Segoe Script" pitchFamily="34" charset="0"/>
              </a:rPr>
              <a:t>Главный распорядитель бюджетных средств (ГРБС)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орган государственной власти (местного самоуправления), орган управления государственным внебюджетным фондом, или наиболее значимое учреждение науки, образования, культуры и здравоохранения, напрямую получающий(ее) средства из бюджета и наделенный правом распределять их между подведомственными распорядителями и получателями бюджетных средств.</a:t>
            </a:r>
          </a:p>
          <a:p>
            <a:pPr algn="just"/>
            <a:r>
              <a:rPr lang="ru-RU" b="1">
                <a:latin typeface="Segoe Script" pitchFamily="34" charset="0"/>
              </a:rPr>
              <a:t>Государственная (муниципальная) программа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безопасности.</a:t>
            </a:r>
          </a:p>
          <a:p>
            <a:pPr algn="just"/>
            <a:r>
              <a:rPr lang="ru-RU" b="1">
                <a:latin typeface="Segoe Script" pitchFamily="34" charset="0"/>
              </a:rPr>
              <a:t>Дефицит бюджета </a:t>
            </a:r>
            <a:r>
              <a:rPr lang="ru-RU" sz="1400">
                <a:latin typeface="Calibri" pitchFamily="34" charset="0"/>
              </a:rPr>
              <a:t>-  </a:t>
            </a:r>
            <a:r>
              <a:rPr lang="ru-RU" sz="1500">
                <a:latin typeface="Calibri" pitchFamily="34" charset="0"/>
              </a:rPr>
              <a:t>превышение расходов бюджета над его доходами.</a:t>
            </a:r>
          </a:p>
          <a:p>
            <a:pPr algn="just"/>
            <a:r>
              <a:rPr lang="ru-RU" b="1">
                <a:latin typeface="Segoe Script" pitchFamily="34" charset="0"/>
              </a:rPr>
              <a:t>Доходы бюджета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поступающие в бюджет денежные средства, за исключением средств, являющихся в соответствии с Бюджетным кодексом источниками финансирования дефицита бюджета.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8312" y="33554"/>
            <a:ext cx="7364419" cy="584775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anose="02050604050505020204" pitchFamily="18" charset="0"/>
              </a:rPr>
              <a:t>Основные понятия и термины</a:t>
            </a:r>
          </a:p>
        </p:txBody>
      </p:sp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>
            <a:off x="65088" y="1052513"/>
            <a:ext cx="8988425" cy="569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latin typeface="Segoe Script" pitchFamily="34" charset="0"/>
              </a:rPr>
              <a:t>Дотации </a:t>
            </a:r>
            <a:r>
              <a:rPr lang="ru-RU" sz="1400">
                <a:latin typeface="Calibri" pitchFamily="34" charset="0"/>
              </a:rPr>
              <a:t> - </a:t>
            </a:r>
            <a:r>
              <a:rPr lang="ru-RU">
                <a:latin typeface="Calibri" pitchFamily="34" charset="0"/>
              </a:rPr>
              <a:t>межбюджетные трансферты, предоставляемые на безвозмездной и безвозвратной основе без установления направлений и (или) условий их   использования.</a:t>
            </a:r>
          </a:p>
          <a:p>
            <a:pPr algn="just"/>
            <a:r>
              <a:rPr lang="ru-RU" b="1">
                <a:latin typeface="Segoe Script" pitchFamily="34" charset="0"/>
              </a:rPr>
              <a:t>Источники финансирования дефицита бюджета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средства, привлекаемые в бюджет для покрытия дефицита (кредиты банков, кредиты от других уровней бюджетов, кредиты финансовых международных организаций, ценные бумаги, иные источники).</a:t>
            </a:r>
          </a:p>
          <a:p>
            <a:pPr algn="just"/>
            <a:r>
              <a:rPr lang="ru-RU" b="1">
                <a:latin typeface="Segoe Script" pitchFamily="34" charset="0"/>
              </a:rPr>
              <a:t>Казенное учреждение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государственное (муниципальное) учреждение, финансовое обеспечение деятельности которого осуществляется за счет средств соответствующего бюджета на основании бюджетной сметы.</a:t>
            </a:r>
          </a:p>
          <a:p>
            <a:pPr algn="just"/>
            <a:r>
              <a:rPr lang="ru-RU" b="1">
                <a:latin typeface="Segoe Script" pitchFamily="34" charset="0"/>
              </a:rPr>
              <a:t>Консолидированный бюджет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это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бюджетами.</a:t>
            </a:r>
          </a:p>
          <a:p>
            <a:pPr algn="just"/>
            <a:r>
              <a:rPr lang="ru-RU" b="1">
                <a:latin typeface="Segoe Script" pitchFamily="34" charset="0"/>
              </a:rPr>
              <a:t>Межбюджетные трансферты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это средства одного бюджета бюджетной системы РФ, перечисляемые другому бюджету бюджетной системы РФ.</a:t>
            </a:r>
          </a:p>
          <a:p>
            <a:pPr algn="just"/>
            <a:r>
              <a:rPr lang="ru-RU" b="1">
                <a:latin typeface="Segoe Script" pitchFamily="34" charset="0"/>
              </a:rPr>
              <a:t>Муниципальная гарантия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это способ обеспечения гражданско-правовых обязательств, в силу которого муниципальное образование - гарант дает письменное обязательство отвечать за исполнение лицом, которому дается муниципальная гарантия, обязательства перед третьими лицами полностью или частично.</a:t>
            </a:r>
          </a:p>
          <a:p>
            <a:pPr algn="just"/>
            <a:r>
              <a:rPr lang="ru-RU" b="1">
                <a:latin typeface="Segoe Script" pitchFamily="34" charset="0"/>
              </a:rPr>
              <a:t>Муниципальный долг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обязательства, возникающие из государственных или муниципальных</a:t>
            </a:r>
          </a:p>
          <a:p>
            <a:pPr algn="just"/>
            <a:r>
              <a:rPr lang="ru-RU" sz="1500">
                <a:latin typeface="Calibri" pitchFamily="34" charset="0"/>
              </a:rPr>
              <a:t>заимствований, гарантий по обязательствам третьих лиц, другие обязательства в соответствии с видами</a:t>
            </a:r>
          </a:p>
          <a:p>
            <a:pPr algn="just"/>
            <a:r>
              <a:rPr lang="ru-RU" sz="1500">
                <a:latin typeface="Calibri" pitchFamily="34" charset="0"/>
              </a:rPr>
              <a:t>долговых обязательств, установленными Бюджетным кодексом, принятые на себя Российской Федерацией,</a:t>
            </a:r>
          </a:p>
          <a:p>
            <a:pPr algn="just"/>
            <a:r>
              <a:rPr lang="ru-RU" sz="1500">
                <a:latin typeface="Calibri" pitchFamily="34" charset="0"/>
              </a:rPr>
              <a:t>субъектом Российской Федерации или муниципальным образованием.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01306" y="1"/>
            <a:ext cx="7364419" cy="584775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man Old Style" panose="02050604050505020204" pitchFamily="18" charset="0"/>
              </a:rPr>
              <a:t>Основные понятия и термины</a:t>
            </a:r>
          </a:p>
        </p:txBody>
      </p:sp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Прямоугольник 2"/>
          <p:cNvSpPr>
            <a:spLocks noChangeArrowheads="1"/>
          </p:cNvSpPr>
          <p:nvPr/>
        </p:nvSpPr>
        <p:spPr bwMode="auto">
          <a:xfrm>
            <a:off x="61913" y="1009650"/>
            <a:ext cx="9064625" cy="580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latin typeface="Segoe Script" pitchFamily="34" charset="0"/>
              </a:rPr>
              <a:t>Муниципальное задание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документ, содержащий требования к составу, качеству, объему, условиям, порядку и результатам оказания муниципальных услуг (выполнения работ).</a:t>
            </a:r>
          </a:p>
          <a:p>
            <a:pPr algn="just"/>
            <a:r>
              <a:rPr lang="ru-RU" b="1">
                <a:latin typeface="Segoe Script" pitchFamily="34" charset="0"/>
              </a:rPr>
              <a:t>Нецелевым использованием бюджетных средств </a:t>
            </a:r>
            <a:r>
              <a:rPr lang="ru-RU" sz="1500">
                <a:latin typeface="Calibri" pitchFamily="34" charset="0"/>
              </a:rPr>
              <a:t>признаются направление средств бюджета бюджетной системы РФ и оплата денежных обязательств в целях, не соответствующих полностью или частично целям, определенным законом (решением) о бюджете, сводной бюджетной росписью, бюджетной росписью, бюджетной сметой, договором (соглашением) либо иным документом, являющимся правовым основанием предоставления указанных средств.</a:t>
            </a:r>
          </a:p>
          <a:p>
            <a:pPr algn="just"/>
            <a:r>
              <a:rPr lang="ru-RU" b="1">
                <a:latin typeface="Segoe Script" pitchFamily="34" charset="0"/>
              </a:rPr>
              <a:t>Отчетный финансовый год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это год, предшествующий текущему финансовому году.</a:t>
            </a:r>
          </a:p>
          <a:p>
            <a:pPr algn="just"/>
            <a:r>
              <a:rPr lang="ru-RU" b="1">
                <a:latin typeface="Segoe Script" pitchFamily="34" charset="0"/>
              </a:rPr>
              <a:t>Очередной финансовый год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год, следующий за текущим финансовым годом.</a:t>
            </a:r>
          </a:p>
          <a:p>
            <a:pPr algn="just"/>
            <a:r>
              <a:rPr lang="ru-RU" b="1">
                <a:latin typeface="Segoe Script" pitchFamily="34" charset="0"/>
              </a:rPr>
              <a:t>Плановый период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два финансовых года, следующих за текущим финансовым годом.</a:t>
            </a:r>
          </a:p>
          <a:p>
            <a:pPr algn="just"/>
            <a:r>
              <a:rPr lang="ru-RU" b="1">
                <a:latin typeface="Segoe Script" pitchFamily="34" charset="0"/>
              </a:rPr>
              <a:t>Профицит бюджета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600">
                <a:latin typeface="Calibri" pitchFamily="34" charset="0"/>
              </a:rPr>
              <a:t> превышение доходов бюджета над его расходами.</a:t>
            </a:r>
          </a:p>
          <a:p>
            <a:pPr algn="just"/>
            <a:r>
              <a:rPr lang="ru-RU" b="1">
                <a:latin typeface="Segoe Script" pitchFamily="34" charset="0"/>
              </a:rPr>
              <a:t>Расходы бюджета </a:t>
            </a:r>
            <a:r>
              <a:rPr lang="ru-RU" sz="16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выплачиваемые из бюджета денежные средства, за исключением средств, являющихся в соответствии с Бюджетным кодексом источниками финансирования дефицита бюджета.</a:t>
            </a:r>
          </a:p>
          <a:p>
            <a:pPr algn="just"/>
            <a:r>
              <a:rPr lang="ru-RU" b="1">
                <a:latin typeface="Segoe Script" pitchFamily="34" charset="0"/>
              </a:rPr>
              <a:t>Субвенции </a:t>
            </a:r>
            <a:r>
              <a:rPr lang="ru-RU" sz="1400">
                <a:latin typeface="Calibri" pitchFamily="34" charset="0"/>
              </a:rPr>
              <a:t> - это межбюджетные трансферты, предоставляемые местным бюджетам в целях финансового обеспечения расходных обязательств муниципальных образований, возникающих при выполнении государственных полномочий Российской Федерации, субъектов РФ, переданных для осуществления органам местного самоуправления в установленном порядке.</a:t>
            </a:r>
          </a:p>
          <a:p>
            <a:pPr algn="just"/>
            <a:r>
              <a:rPr lang="ru-RU" b="1">
                <a:latin typeface="Segoe Script" pitchFamily="34" charset="0"/>
              </a:rPr>
              <a:t>Субсидии</a:t>
            </a:r>
            <a:r>
              <a:rPr lang="ru-RU" sz="1400">
                <a:latin typeface="Calibri" pitchFamily="34" charset="0"/>
              </a:rPr>
              <a:t> </a:t>
            </a:r>
            <a:r>
              <a:rPr lang="en-US" sz="1400">
                <a:latin typeface="Calibri" pitchFamily="34" charset="0"/>
              </a:rPr>
              <a:t> </a:t>
            </a:r>
            <a:r>
              <a:rPr lang="ru-RU" sz="1400">
                <a:latin typeface="Calibri" pitchFamily="34" charset="0"/>
              </a:rPr>
              <a:t>- это межбюджетные трансферты, предоставляемые бюджетам муниципальных образований в целях софинансирования расходных обязательств, возникающих при выполнении полномочий органов местного самоуправления по вопросам местного значения. </a:t>
            </a:r>
          </a:p>
          <a:p>
            <a:pPr algn="just"/>
            <a:r>
              <a:rPr lang="ru-RU" b="1">
                <a:latin typeface="Segoe Script" pitchFamily="34" charset="0"/>
              </a:rPr>
              <a:t>Текущий финансовый год </a:t>
            </a:r>
            <a:r>
              <a:rPr lang="ru-RU" sz="1400">
                <a:latin typeface="Calibri" pitchFamily="34" charset="0"/>
              </a:rPr>
              <a:t>- </a:t>
            </a:r>
            <a:r>
              <a:rPr lang="ru-RU" sz="1500">
                <a:latin typeface="Calibri" pitchFamily="34" charset="0"/>
              </a:rPr>
              <a:t>это год, в котором осуществляется исполнение бюджета, составление, рассмотрение и принятие проекта закона или подзаконного акта о бюджете на очередной финансовый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Прямоугольник 2"/>
          <p:cNvSpPr>
            <a:spLocks noChangeArrowheads="1"/>
          </p:cNvSpPr>
          <p:nvPr/>
        </p:nvSpPr>
        <p:spPr bwMode="auto">
          <a:xfrm>
            <a:off x="17463" y="2373313"/>
            <a:ext cx="44640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доходам 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(обеспечение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утвержденными бюджетными назначениями)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4652963" y="2373313"/>
            <a:ext cx="439261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расходам  </a:t>
            </a:r>
            <a:r>
              <a:rPr lang="ru-RU" sz="1400" i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i="1">
                <a:latin typeface="Times New Roman" pitchFamily="18" charset="0"/>
                <a:cs typeface="Times New Roman" pitchFamily="18" charset="0"/>
              </a:rPr>
              <a:t>обеспечение последовательного финансирования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обязательств)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884488" y="2159000"/>
            <a:ext cx="358775" cy="288925"/>
          </a:xfrm>
          <a:prstGeom prst="straightConnector1">
            <a:avLst/>
          </a:prstGeom>
          <a:ln w="38100">
            <a:solidFill>
              <a:srgbClr val="FF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011863" y="2133600"/>
            <a:ext cx="285750" cy="2889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6" name="Прямоугольник 16"/>
          <p:cNvSpPr>
            <a:spLocks noChangeArrowheads="1"/>
          </p:cNvSpPr>
          <p:nvPr/>
        </p:nvSpPr>
        <p:spPr bwMode="auto">
          <a:xfrm>
            <a:off x="201613" y="4076700"/>
            <a:ext cx="86375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Monotype Corsiva" pitchFamily="66" charset="0"/>
                <a:cs typeface="Times New Roman" pitchFamily="18" charset="0"/>
              </a:rPr>
              <a:t>утвержден решением Совета муниципального образования Ейский район от 8 декабря 2017 года № 46 «О районном бюджете на 2018 год и на плановый период 2019 и 2020 годов» </a:t>
            </a:r>
          </a:p>
        </p:txBody>
      </p:sp>
      <p:sp>
        <p:nvSpPr>
          <p:cNvPr id="20487" name="Прямоугольник 4"/>
          <p:cNvSpPr>
            <a:spLocks noChangeArrowheads="1"/>
          </p:cNvSpPr>
          <p:nvPr/>
        </p:nvSpPr>
        <p:spPr bwMode="auto">
          <a:xfrm>
            <a:off x="3057525" y="1844675"/>
            <a:ext cx="3011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latin typeface="Sylfaen" pitchFamily="18" charset="0"/>
              </a:rPr>
              <a:t> исполнение бюджета: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1828" y="23813"/>
            <a:ext cx="7221986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3300"/>
                </a:solidFill>
                <a:latin typeface="Calibri" pitchFamily="34" charset="0"/>
                <a:cs typeface="Aharoni" pitchFamily="2" charset="-79"/>
              </a:rPr>
              <a:t>ЧТО   ТАКОЕ    ИСПОЛНЕНИЕ       БЮДЖЕТА?</a:t>
            </a:r>
          </a:p>
        </p:txBody>
      </p:sp>
      <p:sp>
        <p:nvSpPr>
          <p:cNvPr id="20491" name="TextBox 12"/>
          <p:cNvSpPr txBox="1">
            <a:spLocks noChangeArrowheads="1"/>
          </p:cNvSpPr>
          <p:nvPr/>
        </p:nvSpPr>
        <p:spPr bwMode="auto">
          <a:xfrm>
            <a:off x="536575" y="788988"/>
            <a:ext cx="8420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latin typeface="Segoe Script" pitchFamily="34" charset="0"/>
              </a:rPr>
              <a:t>ИСПОЛНЕНИЕ БЮДЖЕТА </a:t>
            </a:r>
            <a:r>
              <a:rPr lang="ru-RU">
                <a:latin typeface="Calibri" pitchFamily="34" charset="0"/>
              </a:rPr>
              <a:t>– </a:t>
            </a:r>
            <a:r>
              <a:rPr lang="ru-RU" b="1" i="1">
                <a:latin typeface="Calibri" pitchFamily="34" charset="0"/>
              </a:rPr>
              <a:t>это этап бюджетного процесса, который начинается с момента принятия решения о бюджете  представительным органом  муниципального образования и продолжается в течение финансового года</a:t>
            </a:r>
          </a:p>
        </p:txBody>
      </p:sp>
      <p:sp>
        <p:nvSpPr>
          <p:cNvPr id="20492" name="Прямоугольник 13"/>
          <p:cNvSpPr>
            <a:spLocks noChangeArrowheads="1"/>
          </p:cNvSpPr>
          <p:nvPr/>
        </p:nvSpPr>
        <p:spPr bwMode="auto">
          <a:xfrm>
            <a:off x="250825" y="3752850"/>
            <a:ext cx="90773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latin typeface="Segoe Script" pitchFamily="34" charset="0"/>
                <a:cs typeface="Times New Roman" pitchFamily="18" charset="0"/>
              </a:rPr>
              <a:t>Бюджет муниципального образования Ейский район</a:t>
            </a:r>
            <a:endParaRPr lang="ru-RU" sz="2200">
              <a:latin typeface="Segoe Script" pitchFamily="34" charset="0"/>
            </a:endParaRPr>
          </a:p>
        </p:txBody>
      </p:sp>
      <p:pic>
        <p:nvPicPr>
          <p:cNvPr id="2049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41338" y="4297363"/>
            <a:ext cx="4392613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4" name="Прямоугольник 14"/>
          <p:cNvSpPr>
            <a:spLocks noChangeArrowheads="1"/>
          </p:cNvSpPr>
          <p:nvPr/>
        </p:nvSpPr>
        <p:spPr bwMode="auto">
          <a:xfrm>
            <a:off x="514350" y="5013325"/>
            <a:ext cx="2282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alibri" pitchFamily="34" charset="0"/>
              </a:rPr>
              <a:t>Публичные слушания по проекту районного бюджета на 2018 год и на плановый период</a:t>
            </a:r>
          </a:p>
          <a:p>
            <a:pPr algn="ctr"/>
            <a:r>
              <a:rPr lang="ru-RU" sz="1400" b="1">
                <a:latin typeface="Calibri" pitchFamily="34" charset="0"/>
              </a:rPr>
              <a:t> 2019 и 2020 годов </a:t>
            </a:r>
          </a:p>
          <a:p>
            <a:pPr algn="ctr"/>
            <a:r>
              <a:rPr lang="ru-RU" sz="1400" b="1">
                <a:latin typeface="Calibri" pitchFamily="34" charset="0"/>
              </a:rPr>
              <a:t>проведены</a:t>
            </a:r>
            <a:endParaRPr lang="en-US" sz="1400" b="1">
              <a:latin typeface="Calibri" pitchFamily="34" charset="0"/>
            </a:endParaRPr>
          </a:p>
          <a:p>
            <a:pPr algn="ctr"/>
            <a:r>
              <a:rPr lang="en-US" sz="1400" b="1">
                <a:latin typeface="Calibri" pitchFamily="34" charset="0"/>
              </a:rPr>
              <a:t>21 </a:t>
            </a:r>
            <a:r>
              <a:rPr lang="ru-RU" sz="1400" b="1">
                <a:latin typeface="Calibri" pitchFamily="34" charset="0"/>
              </a:rPr>
              <a:t>ноября 2017 года</a:t>
            </a:r>
          </a:p>
        </p:txBody>
      </p:sp>
      <p:pic>
        <p:nvPicPr>
          <p:cNvPr id="20495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725" y="4310063"/>
            <a:ext cx="4395788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8038" y="4941888"/>
            <a:ext cx="2808287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7" name="TextBox 1"/>
          <p:cNvSpPr txBox="1">
            <a:spLocks noChangeArrowheads="1"/>
          </p:cNvSpPr>
          <p:nvPr/>
        </p:nvSpPr>
        <p:spPr bwMode="auto">
          <a:xfrm>
            <a:off x="6156325" y="4941888"/>
            <a:ext cx="266382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Calibri" pitchFamily="34" charset="0"/>
              </a:rPr>
              <a:t>Публичные слушания</a:t>
            </a:r>
          </a:p>
          <a:p>
            <a:pPr algn="ctr"/>
            <a:r>
              <a:rPr lang="ru-RU" sz="1600" b="1">
                <a:latin typeface="Calibri" pitchFamily="34" charset="0"/>
              </a:rPr>
              <a:t>по отчету об исполнении районного бюджета</a:t>
            </a:r>
          </a:p>
          <a:p>
            <a:pPr algn="ctr"/>
            <a:r>
              <a:rPr lang="ru-RU" sz="1600" b="1">
                <a:latin typeface="Calibri" pitchFamily="34" charset="0"/>
              </a:rPr>
              <a:t>за 2018 год </a:t>
            </a:r>
          </a:p>
          <a:p>
            <a:pPr algn="ctr"/>
            <a:r>
              <a:rPr lang="ru-RU" sz="1600" b="1">
                <a:latin typeface="Calibri" pitchFamily="34" charset="0"/>
              </a:rPr>
              <a:t>проведены</a:t>
            </a:r>
          </a:p>
          <a:p>
            <a:pPr algn="ctr"/>
            <a:r>
              <a:rPr lang="ru-RU" sz="1600" b="1">
                <a:latin typeface="Calibri" pitchFamily="34" charset="0"/>
              </a:rPr>
              <a:t>25 апреля 2019 года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"/>
            <a:ext cx="7704856" cy="830997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Основные</a:t>
            </a:r>
            <a:r>
              <a:rPr lang="en-U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</a:t>
            </a: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социально-экономические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показатели</a:t>
            </a:r>
            <a:r>
              <a:rPr lang="en-U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</a:t>
            </a: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развития</a:t>
            </a:r>
            <a:r>
              <a:rPr lang="en-U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</a:t>
            </a: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</a:t>
            </a:r>
            <a:r>
              <a:rPr lang="ru-RU" sz="2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Ейского</a:t>
            </a: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</a:t>
            </a:r>
            <a:r>
              <a:rPr lang="en-US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 </a:t>
            </a: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района</a:t>
            </a:r>
          </a:p>
        </p:txBody>
      </p:sp>
      <p:graphicFrame>
        <p:nvGraphicFramePr>
          <p:cNvPr id="21506" name="Диаграмма 2"/>
          <p:cNvGraphicFramePr>
            <a:graphicFrameLocks/>
          </p:cNvGraphicFramePr>
          <p:nvPr/>
        </p:nvGraphicFramePr>
        <p:xfrm>
          <a:off x="142875" y="857250"/>
          <a:ext cx="4278313" cy="283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r:id="rId3" imgW="4279763" imgH="2834886" progId="Excel.Chart.8">
                  <p:embed/>
                </p:oleObj>
              </mc:Choice>
              <mc:Fallback>
                <p:oleObj r:id="rId3" imgW="4279763" imgH="2834886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857250"/>
                        <a:ext cx="4278313" cy="283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Диаграмма 3"/>
          <p:cNvGraphicFramePr>
            <a:graphicFrameLocks/>
          </p:cNvGraphicFramePr>
          <p:nvPr/>
        </p:nvGraphicFramePr>
        <p:xfrm>
          <a:off x="4356100" y="836613"/>
          <a:ext cx="4787900" cy="283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r:id="rId5" imgW="4633362" imgH="2834886" progId="Excel.Chart.8">
                  <p:embed/>
                </p:oleObj>
              </mc:Choice>
              <mc:Fallback>
                <p:oleObj r:id="rId5" imgW="4633362" imgH="2834886" progId="Excel.Char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836613"/>
                        <a:ext cx="4787900" cy="283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Диаграмма 4"/>
          <p:cNvGraphicFramePr>
            <a:graphicFrameLocks/>
          </p:cNvGraphicFramePr>
          <p:nvPr/>
        </p:nvGraphicFramePr>
        <p:xfrm>
          <a:off x="128588" y="3665538"/>
          <a:ext cx="4278312" cy="324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6" r:id="rId7" imgW="4279763" imgH="3243353" progId="Excel.Chart.8">
                  <p:embed/>
                </p:oleObj>
              </mc:Choice>
              <mc:Fallback>
                <p:oleObj r:id="rId7" imgW="4279763" imgH="3243353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8" y="3665538"/>
                        <a:ext cx="4278312" cy="3243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250825" y="3716338"/>
            <a:ext cx="41163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Monotype Corsiva" pitchFamily="66" charset="0"/>
              </a:rPr>
              <a:t>Расходы районного бюджета, млн. руб.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4443413" y="1052513"/>
            <a:ext cx="47005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Monotype Corsiva" pitchFamily="66" charset="0"/>
              </a:rPr>
              <a:t>Доходы районного бюджета, млн. р.</a:t>
            </a:r>
          </a:p>
        </p:txBody>
      </p:sp>
      <p:graphicFrame>
        <p:nvGraphicFramePr>
          <p:cNvPr id="21511" name="Диаграмма 9"/>
          <p:cNvGraphicFramePr>
            <a:graphicFrameLocks/>
          </p:cNvGraphicFramePr>
          <p:nvPr/>
        </p:nvGraphicFramePr>
        <p:xfrm>
          <a:off x="4356100" y="3603625"/>
          <a:ext cx="4638675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r:id="rId9" imgW="4639458" imgH="3249450" progId="Excel.Chart.8">
                  <p:embed/>
                </p:oleObj>
              </mc:Choice>
              <mc:Fallback>
                <p:oleObj r:id="rId9" imgW="4639458" imgH="3249450" progId="Excel.Chart.8">
                  <p:embed/>
                  <p:pic>
                    <p:nvPicPr>
                      <p:cNvPr id="0" name="Диаграмма 9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603625"/>
                        <a:ext cx="4638675" cy="325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TextBox 10"/>
          <p:cNvSpPr txBox="1">
            <a:spLocks noChangeArrowheads="1"/>
          </p:cNvSpPr>
          <p:nvPr/>
        </p:nvSpPr>
        <p:spPr bwMode="auto">
          <a:xfrm>
            <a:off x="4427538" y="3716338"/>
            <a:ext cx="52482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Monotype Corsiva" pitchFamily="66" charset="0"/>
              </a:rPr>
              <a:t>Доходы и расходы в расчете на 1 жителя, руб.</a:t>
            </a:r>
          </a:p>
        </p:txBody>
      </p:sp>
      <p:pic>
        <p:nvPicPr>
          <p:cNvPr id="21513" name="Picture 5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6-конечная звезда 7"/>
          <p:cNvSpPr/>
          <p:nvPr/>
        </p:nvSpPr>
        <p:spPr>
          <a:xfrm>
            <a:off x="5076825" y="6537325"/>
            <a:ext cx="179388" cy="228600"/>
          </a:xfrm>
          <a:prstGeom prst="star6">
            <a:avLst/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15" name="TextBox 8"/>
          <p:cNvSpPr txBox="1">
            <a:spLocks noChangeArrowheads="1"/>
          </p:cNvSpPr>
          <p:nvPr/>
        </p:nvSpPr>
        <p:spPr bwMode="auto">
          <a:xfrm>
            <a:off x="5257800" y="6497638"/>
            <a:ext cx="863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Monotype Corsiva" pitchFamily="66" charset="0"/>
              </a:rPr>
              <a:t>Доходы</a:t>
            </a:r>
          </a:p>
        </p:txBody>
      </p:sp>
      <p:sp>
        <p:nvSpPr>
          <p:cNvPr id="12" name="6-конечная звезда 11"/>
          <p:cNvSpPr/>
          <p:nvPr/>
        </p:nvSpPr>
        <p:spPr>
          <a:xfrm>
            <a:off x="6588125" y="6567488"/>
            <a:ext cx="201613" cy="211137"/>
          </a:xfrm>
          <a:prstGeom prst="star6">
            <a:avLst/>
          </a:prstGeom>
          <a:solidFill>
            <a:srgbClr val="FFFF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517" name="TextBox 13"/>
          <p:cNvSpPr txBox="1">
            <a:spLocks noChangeArrowheads="1"/>
          </p:cNvSpPr>
          <p:nvPr/>
        </p:nvSpPr>
        <p:spPr bwMode="auto">
          <a:xfrm>
            <a:off x="6875463" y="6488113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Monotype Corsiva" pitchFamily="66" charset="0"/>
              </a:rPr>
              <a:t>Расходы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30827" y="44624"/>
            <a:ext cx="7677677" cy="110799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Times New Roman" pitchFamily="18" charset="0"/>
              </a:rPr>
              <a:t>Показатели среднемесячной заработной платы работников учреждений социальной сферы </a:t>
            </a:r>
            <a:r>
              <a:rPr lang="ru-RU" sz="2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</a:p>
        </p:txBody>
      </p:sp>
      <p:graphicFrame>
        <p:nvGraphicFramePr>
          <p:cNvPr id="22532" name="Диаграмма 1"/>
          <p:cNvGraphicFramePr>
            <a:graphicFrameLocks/>
          </p:cNvGraphicFramePr>
          <p:nvPr/>
        </p:nvGraphicFramePr>
        <p:xfrm>
          <a:off x="57150" y="1350963"/>
          <a:ext cx="8994775" cy="544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r:id="rId4" imgW="8998476" imgH="5438103" progId="Excel.Chart.8">
                  <p:embed/>
                </p:oleObj>
              </mc:Choice>
              <mc:Fallback>
                <p:oleObj r:id="rId4" imgW="8998476" imgH="5438103" progId="Excel.Chart.8">
                  <p:embed/>
                  <p:pic>
                    <p:nvPicPr>
                      <p:cNvPr id="0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1350963"/>
                        <a:ext cx="8994775" cy="544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663575" y="1274763"/>
            <a:ext cx="1416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22534" name="TextBox 3"/>
          <p:cNvSpPr txBox="1">
            <a:spLocks noChangeArrowheads="1"/>
          </p:cNvSpPr>
          <p:nvPr/>
        </p:nvSpPr>
        <p:spPr bwMode="auto">
          <a:xfrm rot="-5400000">
            <a:off x="1754982" y="4642644"/>
            <a:ext cx="633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>
                <a:latin typeface="Times New Roman" pitchFamily="18" charset="0"/>
                <a:cs typeface="Times New Roman" pitchFamily="18" charset="0"/>
              </a:rPr>
              <a:t>13,6</a:t>
            </a:r>
          </a:p>
        </p:txBody>
      </p:sp>
      <p:pic>
        <p:nvPicPr>
          <p:cNvPr id="22535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4875" y="44624"/>
            <a:ext cx="7642413" cy="830997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Основные социально-экономические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показатели развития Ейского района</a:t>
            </a:r>
          </a:p>
        </p:txBody>
      </p:sp>
      <p:pic>
        <p:nvPicPr>
          <p:cNvPr id="24578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950" y="981075"/>
          <a:ext cx="8938554" cy="587338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29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4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5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2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13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24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 anchor="ctr">
                    <a:solidFill>
                      <a:srgbClr val="FF33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 anchor="ctr">
                    <a:solidFill>
                      <a:srgbClr val="FF33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dirty="0">
                          <a:effectLst/>
                        </a:rPr>
                        <a:t>изм.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 anchor="ctr">
                    <a:solidFill>
                      <a:srgbClr val="FF33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2017 </a:t>
                      </a:r>
                      <a:r>
                        <a:rPr lang="ru-RU" sz="900" dirty="0">
                          <a:effectLst/>
                        </a:rPr>
                        <a:t>год факт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2018 </a:t>
                      </a:r>
                      <a:r>
                        <a:rPr lang="ru-RU" sz="900" dirty="0">
                          <a:effectLst/>
                        </a:rPr>
                        <a:t>год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план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факт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8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134,9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134,5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134,5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1016,0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1052,4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2230,4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1 094 781,0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1 041 725,0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1 130 597,0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Прибыль прибыльных предприятий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1 357 921,0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1 508 725,0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1 493 992,0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Убытки убыточных предприятий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263 140,0 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467 000,0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363 395,0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4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Удельный вес убыточных предприятий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32,6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32,6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32,6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522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522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521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9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Уровень регистрируемой безработицы	(на конец периода)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6031,2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6949,6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6710,9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73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20,462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20,544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20,427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25 458,8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28 189,9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28306,0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17,8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17,6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17,6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09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промышленным предприятиям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3 564 192,0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4 117 143,0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3 912 744,0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40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Ввод в действие жилых домов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кв. м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63</a:t>
                      </a:r>
                      <a:r>
                        <a:rPr lang="ru-RU" sz="900">
                          <a:effectLst/>
                        </a:rPr>
                        <a:t>,8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66,2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47,8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14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 руб.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3667,0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3793,0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4160,5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0643" marR="30643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"/>
            <a:ext cx="7642413" cy="830997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Основные социально-экономические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haroni" panose="02010803020104030203" pitchFamily="2" charset="-79"/>
              </a:rPr>
              <a:t>показатели развития Ейского района</a:t>
            </a:r>
          </a:p>
        </p:txBody>
      </p:sp>
      <p:pic>
        <p:nvPicPr>
          <p:cNvPr id="25602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950" y="1158875"/>
          <a:ext cx="8856663" cy="5555618"/>
        </p:xfrm>
        <a:graphic>
          <a:graphicData uri="http://schemas.openxmlformats.org/drawingml/2006/table">
            <a:tbl>
              <a:tblPr/>
              <a:tblGrid>
                <a:gridCol w="525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87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Объем работ, выполненных собственными силами, по виду деятельности «Строительство» по крупным и средним организациям по чистым видам деятельности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тыс. руб.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9077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42463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,1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38147,8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18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тыс. руб.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 </a:t>
                      </a: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786 600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7 238 600,0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7 778 200,0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Грузооборот транспорта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тыс. т/км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9379,5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8848,4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Пассажирооборот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тыс. пасс./км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275 687,6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259 869,5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тыс. руб.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194 481,7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198227,4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22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Численность населения в возрасте от 1 до 6 лет (за исключением школьников)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человек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7632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7650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7650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23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человек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13140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13140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13104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24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человек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5730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6104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5646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Детские дошкольные учреждения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мест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6085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6105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6105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26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руб.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23283,0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24561,0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25431,0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27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руб.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18127,0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19346,0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20003,0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46121" marR="46121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696" name="Rectangle 2"/>
          <p:cNvSpPr>
            <a:spLocks noChangeArrowheads="1"/>
          </p:cNvSpPr>
          <p:nvPr/>
        </p:nvSpPr>
        <p:spPr bwMode="auto">
          <a:xfrm>
            <a:off x="2157413" y="1600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7" y="42922"/>
            <a:ext cx="7642413" cy="707886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Основные параметры исполнения  бюджета муниципального образования Ейский район</a:t>
            </a:r>
          </a:p>
        </p:txBody>
      </p:sp>
      <p:pic>
        <p:nvPicPr>
          <p:cNvPr id="26626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6732588" y="995363"/>
            <a:ext cx="10096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3132138" y="777875"/>
            <a:ext cx="3492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Arial Black" pitchFamily="34" charset="0"/>
                <a:cs typeface="Aharoni" pitchFamily="2" charset="-79"/>
              </a:rPr>
              <a:t>Районный бюджет, всего</a:t>
            </a:r>
          </a:p>
        </p:txBody>
      </p:sp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2335213" y="3683000"/>
            <a:ext cx="4754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600" b="1">
                <a:latin typeface="Arial Black" pitchFamily="34" charset="0"/>
              </a:rPr>
              <a:t>в т. ч. безвозмездные поступления из </a:t>
            </a:r>
          </a:p>
          <a:p>
            <a:pPr algn="ctr"/>
            <a:r>
              <a:rPr lang="ru-RU" sz="1600" b="1">
                <a:latin typeface="Arial Black" pitchFamily="34" charset="0"/>
              </a:rPr>
              <a:t>краевого бюджета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72375" y="3975100"/>
            <a:ext cx="901700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pic>
        <p:nvPicPr>
          <p:cNvPr id="26631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138" y="1211263"/>
            <a:ext cx="1468437" cy="15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58875"/>
            <a:ext cx="1633538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633175" y="1309106"/>
          <a:ext cx="6120679" cy="237626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04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3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3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3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917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Наименование показателя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2017 год (отчет)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2018 год (отчет)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Динамика к 2017 году, 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9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effectLst/>
                        </a:rPr>
                        <a:t>Утвержденные плановые показатели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Исполнено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effectLst/>
                        </a:rPr>
                        <a:t>% исполнения к плановым показателям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58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Доходы, всего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2138,4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2191,1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2237,8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102,1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104,6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1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Налоговые и неналоговые доходы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787,7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772,7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826,5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>
                          <a:effectLst/>
                        </a:rPr>
                        <a:t>107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104,9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68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Безвозмездные поступления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1350,7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1418,4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1411,3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99,5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104,5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87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Расходы, всего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2125,8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2226,6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2206,8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99,1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103,8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4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>
                          <a:effectLst/>
                        </a:rPr>
                        <a:t>Дефицит (-),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12,6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-35,5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 smtClean="0">
                          <a:effectLst/>
                        </a:rPr>
                        <a:t>31,0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>
                          <a:effectLst/>
                        </a:rPr>
                        <a:t>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4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effectLst/>
                        </a:rPr>
                        <a:t>Профицит (+)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467544" y="4221088"/>
          <a:ext cx="7992888" cy="238557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61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34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08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8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879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Наименование показателя 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2017 год (отчет)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2018 год (отчет)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</a:rPr>
                        <a:t>Динамика к 2017 году,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Утвержденные плановые показатели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Исполнено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</a:rPr>
                        <a:t>% исполнения к плановым показателям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</a:rPr>
                        <a:t>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1350,6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1418,2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1411,0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99,5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104,5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79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в том числе: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87,9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155,0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155,0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176,3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61,4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87,7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85,2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97,1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138,8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1199,8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1175,5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1170,8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99,6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97,6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59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467" marR="9467" marT="946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585788"/>
          <a:ext cx="9144000" cy="6290678"/>
        </p:xfrm>
        <a:graphic>
          <a:graphicData uri="http://schemas.openxmlformats.org/drawingml/2006/table">
            <a:tbl>
              <a:tblPr/>
              <a:tblGrid>
                <a:gridCol w="3070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6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9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59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59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Утвержденный план на 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г.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Факт. исполнение  за 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год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исполнения плана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Динамика к 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году, %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5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всего 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2 191 084,2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2 237 762,5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104,6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57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           в том числе : 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 Налоговые и неналоговые  доходы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772 671,9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826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484,1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107,0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том числе: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Налоговые доходы - всего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643 352,3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649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416,7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прибыль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12 300,0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928,2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доходы физических лиц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458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224,0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603,9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Акцизы по подакцизным товарам (продукции), производимым на территории РФ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449,3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4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налог на вмененный доход для отдельных видов деятельности 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000,0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397,8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сельскохозяйственный налог 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18 019,0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100,3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1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205,6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1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37 100,0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759,2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Государственная пошлина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13 480,0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891,6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Неналоговые доходы - всего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319,6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177 067,4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10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Проценты, полученные от предоставления бюджетных кредитов за счет средств районного бюджета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70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98 148,1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110 885,2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810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сдачи в аренду имущества, составляющего казну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мун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района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(за исключением земельных участков)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4 604,5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3 215,8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69,8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571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Платежи от муниципальных унитарных предприятий (доходы от перечисления части прибыли)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251,3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94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2 600,0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3 220,2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749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доходы от оказания платных услуг (работ) получателями средств бюджетов и  компенсации затрат бюджетов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1 084,5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2 725,2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251,3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70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реализации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мун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имущества (в части реализации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основных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ср-в)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458,6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926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продажи земельных участков,  государственная  собственность на которые не разграничена и которые расположены в границах поселений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10 384,0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288,9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397,6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04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Штрафы, санкции, возмещение ущерба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11 038,5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15 168,2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неналоговые доходы</a:t>
                      </a: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635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Безвозмездные поступления </a:t>
                      </a:r>
                    </a:p>
                  </a:txBody>
                  <a:tcPr marL="6972" marR="6972" marT="392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1 418 412,3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1 411 278,4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104,5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972" marR="6972" marT="392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sp>
        <p:nvSpPr>
          <p:cNvPr id="27814" name="Заголовок 4"/>
          <p:cNvSpPr txBox="1">
            <a:spLocks/>
          </p:cNvSpPr>
          <p:nvPr/>
        </p:nvSpPr>
        <p:spPr bwMode="auto">
          <a:xfrm>
            <a:off x="1370013" y="9525"/>
            <a:ext cx="77739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altLang="ru-RU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Исполнение плана по налоговым и неналоговым доходам районного бюджета за 2018 год, тыс. руб.</a:t>
            </a:r>
            <a:endParaRPr lang="ru-RU" altLang="ru-RU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3" name="Диаграмма 4"/>
          <p:cNvGraphicFramePr>
            <a:graphicFrameLocks/>
          </p:cNvGraphicFramePr>
          <p:nvPr/>
        </p:nvGraphicFramePr>
        <p:xfrm>
          <a:off x="273050" y="1290638"/>
          <a:ext cx="8670925" cy="5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r:id="rId3" imgW="8669263" imgH="5614903" progId="Excel.Chart.8">
                  <p:embed/>
                </p:oleObj>
              </mc:Choice>
              <mc:Fallback>
                <p:oleObj r:id="rId3" imgW="8669263" imgH="5614903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" y="1290638"/>
                        <a:ext cx="8670925" cy="561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1042988" y="138113"/>
            <a:ext cx="73628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районного бюджета в 2018 году, %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1"/>
          <p:cNvSpPr txBox="1">
            <a:spLocks noChangeArrowheads="1"/>
          </p:cNvSpPr>
          <p:nvPr/>
        </p:nvSpPr>
        <p:spPr bwMode="auto">
          <a:xfrm>
            <a:off x="942975" y="44450"/>
            <a:ext cx="84566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Исполнение доходной части консолидированного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бюджета Ейского района за 2016-2018 годы, млн. рублей</a:t>
            </a:r>
          </a:p>
        </p:txBody>
      </p:sp>
      <p:graphicFrame>
        <p:nvGraphicFramePr>
          <p:cNvPr id="29698" name="Диаграмма 3"/>
          <p:cNvGraphicFramePr>
            <a:graphicFrameLocks/>
          </p:cNvGraphicFramePr>
          <p:nvPr/>
        </p:nvGraphicFramePr>
        <p:xfrm>
          <a:off x="-87313" y="623888"/>
          <a:ext cx="9247188" cy="605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r:id="rId3" imgW="9248434" imgH="6053853" progId="Excel.Chart.8">
                  <p:embed/>
                </p:oleObj>
              </mc:Choice>
              <mc:Fallback>
                <p:oleObj r:id="rId3" imgW="9248434" imgH="6053853" progId="Excel.Char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7313" y="623888"/>
                        <a:ext cx="9247188" cy="605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1" name="Диаграмма 2"/>
          <p:cNvGraphicFramePr>
            <a:graphicFrameLocks/>
          </p:cNvGraphicFramePr>
          <p:nvPr/>
        </p:nvGraphicFramePr>
        <p:xfrm>
          <a:off x="209550" y="1057275"/>
          <a:ext cx="8805863" cy="571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r:id="rId3" imgW="8809483" imgH="5718544" progId="Excel.Chart.8">
                  <p:embed/>
                </p:oleObj>
              </mc:Choice>
              <mc:Fallback>
                <p:oleObj r:id="rId3" imgW="8809483" imgH="5718544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1057275"/>
                        <a:ext cx="8805863" cy="5716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2" name="Text Box 20"/>
          <p:cNvSpPr txBox="1">
            <a:spLocks noChangeArrowheads="1"/>
          </p:cNvSpPr>
          <p:nvPr/>
        </p:nvSpPr>
        <p:spPr bwMode="auto">
          <a:xfrm>
            <a:off x="1406525" y="215900"/>
            <a:ext cx="8059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>
                <a:solidFill>
                  <a:srgbClr val="FF0000"/>
                </a:solidFill>
                <a:latin typeface="Times New Roman" pitchFamily="18" charset="0"/>
              </a:rPr>
              <a:t>Динамика налоговых и неналоговых доходов, %</a:t>
            </a:r>
          </a:p>
        </p:txBody>
      </p:sp>
      <p:sp>
        <p:nvSpPr>
          <p:cNvPr id="2" name="Стрелка вниз 1"/>
          <p:cNvSpPr/>
          <p:nvPr/>
        </p:nvSpPr>
        <p:spPr>
          <a:xfrm rot="14835976">
            <a:off x="3215708" y="689673"/>
            <a:ext cx="162805" cy="1555098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26" name="TextBox 1"/>
          <p:cNvSpPr txBox="1">
            <a:spLocks noChangeArrowheads="1"/>
          </p:cNvSpPr>
          <p:nvPr/>
        </p:nvSpPr>
        <p:spPr bwMode="auto">
          <a:xfrm rot="-1364902">
            <a:off x="2887663" y="4167188"/>
            <a:ext cx="819150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ru-RU" b="1">
                <a:latin typeface="Calibri" pitchFamily="34" charset="0"/>
              </a:rPr>
              <a:t>+ 2,5%</a:t>
            </a:r>
          </a:p>
        </p:txBody>
      </p:sp>
      <p:sp>
        <p:nvSpPr>
          <p:cNvPr id="8" name="Стрелка вниз 7"/>
          <p:cNvSpPr/>
          <p:nvPr/>
        </p:nvSpPr>
        <p:spPr>
          <a:xfrm rot="14877731">
            <a:off x="3299322" y="2119215"/>
            <a:ext cx="148942" cy="1058153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30" name="TextBox 1"/>
          <p:cNvSpPr txBox="1">
            <a:spLocks noChangeArrowheads="1"/>
          </p:cNvSpPr>
          <p:nvPr/>
        </p:nvSpPr>
        <p:spPr bwMode="auto">
          <a:xfrm rot="-1364902">
            <a:off x="2798763" y="2287588"/>
            <a:ext cx="9890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ru-RU" b="1">
                <a:latin typeface="Calibri" pitchFamily="34" charset="0"/>
              </a:rPr>
              <a:t>+ 14,0%</a:t>
            </a:r>
          </a:p>
        </p:txBody>
      </p:sp>
      <p:sp>
        <p:nvSpPr>
          <p:cNvPr id="13" name="Стрелка вниз 12"/>
          <p:cNvSpPr/>
          <p:nvPr/>
        </p:nvSpPr>
        <p:spPr>
          <a:xfrm rot="14877731">
            <a:off x="5733510" y="1965209"/>
            <a:ext cx="148942" cy="1058153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 rot="14835976">
            <a:off x="5956816" y="689673"/>
            <a:ext cx="162805" cy="1555098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073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7680" y="0"/>
            <a:ext cx="8326320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Структура расходов бюджета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i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за 2018 год</a:t>
            </a:r>
          </a:p>
        </p:txBody>
      </p:sp>
      <p:graphicFrame>
        <p:nvGraphicFramePr>
          <p:cNvPr id="31748" name="Диаграмма 4"/>
          <p:cNvGraphicFramePr>
            <a:graphicFrameLocks/>
          </p:cNvGraphicFramePr>
          <p:nvPr/>
        </p:nvGraphicFramePr>
        <p:xfrm>
          <a:off x="-882650" y="738188"/>
          <a:ext cx="5721350" cy="447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r:id="rId3" imgW="5724640" imgH="4468755" progId="Excel.Chart.8">
                  <p:embed/>
                </p:oleObj>
              </mc:Choice>
              <mc:Fallback>
                <p:oleObj r:id="rId3" imgW="5724640" imgH="4468755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82650" y="738188"/>
                        <a:ext cx="5721350" cy="447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Box 10"/>
          <p:cNvSpPr txBox="1">
            <a:spLocks noChangeArrowheads="1"/>
          </p:cNvSpPr>
          <p:nvPr/>
        </p:nvSpPr>
        <p:spPr bwMode="auto">
          <a:xfrm>
            <a:off x="4356100" y="942975"/>
            <a:ext cx="4319588" cy="339725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Социальная сфера</a:t>
            </a:r>
          </a:p>
        </p:txBody>
      </p:sp>
      <p:sp>
        <p:nvSpPr>
          <p:cNvPr id="31750" name="TextBox 12"/>
          <p:cNvSpPr txBox="1">
            <a:spLocks noChangeArrowheads="1"/>
          </p:cNvSpPr>
          <p:nvPr/>
        </p:nvSpPr>
        <p:spPr bwMode="auto">
          <a:xfrm>
            <a:off x="4356100" y="1285875"/>
            <a:ext cx="4319588" cy="3381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 и ЖКХ</a:t>
            </a:r>
          </a:p>
        </p:txBody>
      </p:sp>
      <p:sp>
        <p:nvSpPr>
          <p:cNvPr id="31751" name="TextBox 14"/>
          <p:cNvSpPr txBox="1">
            <a:spLocks noChangeArrowheads="1"/>
          </p:cNvSpPr>
          <p:nvPr/>
        </p:nvSpPr>
        <p:spPr bwMode="auto">
          <a:xfrm>
            <a:off x="4356100" y="1622425"/>
            <a:ext cx="4319588" cy="5842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31752" name="TextBox 16"/>
          <p:cNvSpPr txBox="1">
            <a:spLocks noChangeArrowheads="1"/>
          </p:cNvSpPr>
          <p:nvPr/>
        </p:nvSpPr>
        <p:spPr bwMode="auto">
          <a:xfrm>
            <a:off x="4356100" y="2181225"/>
            <a:ext cx="4319588" cy="338138"/>
          </a:xfrm>
          <a:prstGeom prst="rect">
            <a:avLst/>
          </a:prstGeom>
          <a:solidFill>
            <a:srgbClr val="66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</p:txBody>
      </p:sp>
      <p:sp>
        <p:nvSpPr>
          <p:cNvPr id="31753" name="TextBox 18"/>
          <p:cNvSpPr txBox="1">
            <a:spLocks noChangeArrowheads="1"/>
          </p:cNvSpPr>
          <p:nvPr/>
        </p:nvSpPr>
        <p:spPr bwMode="auto">
          <a:xfrm>
            <a:off x="4356100" y="2519363"/>
            <a:ext cx="4319588" cy="3397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Обслуживание долга</a:t>
            </a:r>
          </a:p>
        </p:txBody>
      </p:sp>
      <p:sp>
        <p:nvSpPr>
          <p:cNvPr id="31754" name="TextBox 20"/>
          <p:cNvSpPr txBox="1">
            <a:spLocks noChangeArrowheads="1"/>
          </p:cNvSpPr>
          <p:nvPr/>
        </p:nvSpPr>
        <p:spPr bwMode="auto">
          <a:xfrm>
            <a:off x="4356100" y="2859088"/>
            <a:ext cx="4319588" cy="338137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</a:t>
            </a:r>
          </a:p>
        </p:txBody>
      </p:sp>
      <p:sp>
        <p:nvSpPr>
          <p:cNvPr id="31755" name="TextBox 22"/>
          <p:cNvSpPr txBox="1">
            <a:spLocks noChangeArrowheads="1"/>
          </p:cNvSpPr>
          <p:nvPr/>
        </p:nvSpPr>
        <p:spPr bwMode="auto">
          <a:xfrm>
            <a:off x="4356100" y="3197225"/>
            <a:ext cx="4319588" cy="338138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</a:t>
            </a:r>
          </a:p>
        </p:txBody>
      </p:sp>
      <p:pic>
        <p:nvPicPr>
          <p:cNvPr id="31756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TextBox 3"/>
          <p:cNvSpPr txBox="1">
            <a:spLocks noChangeArrowheads="1"/>
          </p:cNvSpPr>
          <p:nvPr/>
        </p:nvSpPr>
        <p:spPr bwMode="auto">
          <a:xfrm>
            <a:off x="2743200" y="974725"/>
            <a:ext cx="1204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Monotype Corsiva" pitchFamily="66" charset="0"/>
              </a:rPr>
              <a:t>млн. рублей</a:t>
            </a:r>
          </a:p>
        </p:txBody>
      </p:sp>
      <p:sp>
        <p:nvSpPr>
          <p:cNvPr id="25" name="Стрелка вправо 24"/>
          <p:cNvSpPr/>
          <p:nvPr/>
        </p:nvSpPr>
        <p:spPr>
          <a:xfrm>
            <a:off x="3346081" y="1455184"/>
            <a:ext cx="865879" cy="1685784"/>
          </a:xfrm>
          <a:prstGeom prst="rightArrow">
            <a:avLst/>
          </a:prstGeom>
          <a:solidFill>
            <a:srgbClr val="FF33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95536" y="4005064"/>
            <a:ext cx="842493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Расходы на социальную сферу в 201</a:t>
            </a:r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8</a:t>
            </a:r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году</a:t>
            </a:r>
          </a:p>
        </p:txBody>
      </p:sp>
      <p:pic>
        <p:nvPicPr>
          <p:cNvPr id="31764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4356100"/>
            <a:ext cx="4286250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Овал 26"/>
          <p:cNvSpPr/>
          <p:nvPr/>
        </p:nvSpPr>
        <p:spPr>
          <a:xfrm>
            <a:off x="6211888" y="5137150"/>
            <a:ext cx="1439862" cy="57785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1891,2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млн. рублей</a:t>
            </a:r>
          </a:p>
        </p:txBody>
      </p:sp>
      <p:sp>
        <p:nvSpPr>
          <p:cNvPr id="29" name="Овал 28"/>
          <p:cNvSpPr/>
          <p:nvPr/>
        </p:nvSpPr>
        <p:spPr>
          <a:xfrm>
            <a:off x="202174" y="4511277"/>
            <a:ext cx="432048" cy="231023"/>
          </a:xfrm>
          <a:prstGeom prst="ellipse">
            <a:avLst/>
          </a:prstGeom>
          <a:solidFill>
            <a:srgbClr val="CC00FF"/>
          </a:solidFill>
          <a:ln>
            <a:solidFill>
              <a:srgbClr val="CC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02175" y="4890722"/>
            <a:ext cx="432048" cy="2460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202174" y="5257470"/>
            <a:ext cx="434345" cy="259762"/>
          </a:xfrm>
          <a:prstGeom prst="ellipse">
            <a:avLst/>
          </a:prstGeom>
          <a:solidFill>
            <a:srgbClr val="00CC00"/>
          </a:solidFill>
          <a:ln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202173" y="5678076"/>
            <a:ext cx="432049" cy="26621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778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8" y="6042025"/>
            <a:ext cx="4397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79" name="Прямоугольник 27"/>
          <p:cNvSpPr>
            <a:spLocks noChangeArrowheads="1"/>
          </p:cNvSpPr>
          <p:nvPr/>
        </p:nvSpPr>
        <p:spPr bwMode="auto">
          <a:xfrm>
            <a:off x="635000" y="4489450"/>
            <a:ext cx="17192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</p:txBody>
      </p:sp>
      <p:sp>
        <p:nvSpPr>
          <p:cNvPr id="31780" name="Прямоугольник 2047"/>
          <p:cNvSpPr>
            <a:spLocks noChangeArrowheads="1"/>
          </p:cNvSpPr>
          <p:nvPr/>
        </p:nvSpPr>
        <p:spPr bwMode="auto">
          <a:xfrm>
            <a:off x="636588" y="4845050"/>
            <a:ext cx="22558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ЗДРАВООХРАНЕНИЕ</a:t>
            </a:r>
          </a:p>
        </p:txBody>
      </p:sp>
      <p:sp>
        <p:nvSpPr>
          <p:cNvPr id="31781" name="Прямоугольник 2048"/>
          <p:cNvSpPr>
            <a:spLocks noChangeArrowheads="1"/>
          </p:cNvSpPr>
          <p:nvPr/>
        </p:nvSpPr>
        <p:spPr bwMode="auto">
          <a:xfrm>
            <a:off x="638175" y="5197475"/>
            <a:ext cx="3790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</p:txBody>
      </p:sp>
      <p:sp>
        <p:nvSpPr>
          <p:cNvPr id="31782" name="Прямоугольник 2051"/>
          <p:cNvSpPr>
            <a:spLocks noChangeArrowheads="1"/>
          </p:cNvSpPr>
          <p:nvPr/>
        </p:nvSpPr>
        <p:spPr bwMode="auto">
          <a:xfrm>
            <a:off x="684213" y="5605463"/>
            <a:ext cx="12588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КУЛЬТУРА</a:t>
            </a:r>
          </a:p>
        </p:txBody>
      </p:sp>
      <p:sp>
        <p:nvSpPr>
          <p:cNvPr id="31783" name="Прямоугольник 2052"/>
          <p:cNvSpPr>
            <a:spLocks noChangeArrowheads="1"/>
          </p:cNvSpPr>
          <p:nvPr/>
        </p:nvSpPr>
        <p:spPr bwMode="auto">
          <a:xfrm>
            <a:off x="635000" y="6016625"/>
            <a:ext cx="29702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9752"/>
            <a:ext cx="7642413" cy="707886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районного бюджета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разделам и подразделам классификации расходов бюджета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08950" y="757238"/>
            <a:ext cx="923925" cy="254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i="1" dirty="0">
                <a:latin typeface="+mn-lt"/>
                <a:cs typeface="+mn-cs"/>
              </a:rPr>
              <a:t>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53573"/>
              </p:ext>
            </p:extLst>
          </p:nvPr>
        </p:nvGraphicFramePr>
        <p:xfrm>
          <a:off x="120690" y="949847"/>
          <a:ext cx="8925371" cy="585570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133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0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77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показателя                    (раздел, подраздел)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2017 год (отчет)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2018 год (отчет)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Динамика к 2017 году, 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% </a:t>
                      </a:r>
                      <a:r>
                        <a:rPr lang="ru-RU" sz="900" u="none" strike="noStrike" dirty="0" smtClean="0">
                          <a:effectLst/>
                        </a:rPr>
                        <a:t>исполнения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Расходы, всего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2 125 801,5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2 226 551,9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2 206 792,5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103,8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505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в том числе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Общегосударственные вопросы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169 324,6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161 584,7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158 114,0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97,9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93,4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1 881,3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2109,6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2 013,8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9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5 967,2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6379,9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6 075,6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95,2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101,8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3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49 868,5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53 862,0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53 590,6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7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Судебная система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184,6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898,2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9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28 258,2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30 897,7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30 088,0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97,4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5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95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Резервные фонды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778,0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7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80 338,3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67372,9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66 246,3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57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Национальная оборона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46,2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7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Мобилизационная подготовка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1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26 421,2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28 657,7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28 157,2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106,6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74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25 322,6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27657,7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27 157,2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107,2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1 098,6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91,0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7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Национальная экономика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38 335,6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39 340,6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35 662,2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90,6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93,0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14 372,7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27658,7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25 256,6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91,3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175,7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77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3 350,4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3012,8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2 942,7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9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20 612,5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8669,1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7 462,9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86,1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7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Жилищно-коммунальное хозяйство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63 129,4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51 699,1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48 879,2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77,4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7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Жилищное хозяйство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19 024,9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7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Коммунальное хозяйство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34 516,1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38776,3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36 183,9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93,3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104,8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76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9 588,4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12922,8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12 695,3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132,4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53" marR="3353" marT="3353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pic>
        <p:nvPicPr>
          <p:cNvPr id="3277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"/>
            <a:ext cx="7642413" cy="707886"/>
          </a:xfrm>
          <a:prstGeom prst="rect">
            <a:avLst/>
          </a:prstGeom>
          <a:ln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районного бюджета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разделам и подразделам классификации расходов бюджета</a:t>
            </a:r>
          </a:p>
        </p:txBody>
      </p:sp>
      <p:sp>
        <p:nvSpPr>
          <p:cNvPr id="33796" name="TextBox 5"/>
          <p:cNvSpPr txBox="1">
            <a:spLocks noChangeArrowheads="1"/>
          </p:cNvSpPr>
          <p:nvPr/>
        </p:nvSpPr>
        <p:spPr bwMode="auto">
          <a:xfrm>
            <a:off x="8094663" y="654050"/>
            <a:ext cx="923925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 i="1">
                <a:latin typeface="Calibri" pitchFamily="34" charset="0"/>
              </a:rPr>
              <a:t>тыс. 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57383"/>
              </p:ext>
            </p:extLst>
          </p:nvPr>
        </p:nvGraphicFramePr>
        <p:xfrm>
          <a:off x="107503" y="907483"/>
          <a:ext cx="8911448" cy="588423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12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5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84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60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показателя                    (раздел, подраздел)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2017 год (отчет)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2018 год (отчет)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Динамика к 2017 году, 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1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Уточненная сводная бюджетная роспись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Исполнено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% </a:t>
                      </a:r>
                      <a:r>
                        <a:rPr lang="ru-RU" sz="900" u="none" strike="noStrike" dirty="0" smtClean="0">
                          <a:effectLst/>
                        </a:rPr>
                        <a:t>исполнения</a:t>
                      </a:r>
                      <a:endParaRPr lang="en-US" sz="900" u="none" strike="noStrike" dirty="0" smtClean="0">
                        <a:effectLst/>
                      </a:endParaRPr>
                    </a:p>
                    <a:p>
                      <a:pPr algn="ctr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Образование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1 353 936,0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1 401 119,7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1 398 701,9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103,3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Дошкольное образование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574 327,5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593196,1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592 453,3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Общее образование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586 170,2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580114,7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579 494,8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134 134,8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153083,6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152 772,4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Профессиональная подготовка, переподготовка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и повышение квалификации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1 731,2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847,7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847,7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49,0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Молодежная политика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6 087,6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7455,9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7 420,7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6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51 484,7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66421,7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65 713,0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Культура, кинематография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74 332,3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91 578,7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92 002,9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123,8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Культура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55 586,8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68917,9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68 858,4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культуры, кинематографии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18 745,5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22660,8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23 144,5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102,1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123,5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Здравоохранение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199 371,3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165 603,8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163 910,8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82,2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Стационарная медицинская помощь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93 371,4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54319,2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54 146,4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Амбулаторная помощь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102 560,3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107907,0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106 410,2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103,8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Скорая медицинская помощь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3 439,6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3377,6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3 354,2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Социальная политика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70 836,0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101 080,1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99 032,7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139,8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Пенсионное обеспечение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3 571,1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3971,2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3 693,6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93,0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285,4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Охрана семьи и детства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58 741,3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86667,4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85 279,6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145,2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8 238,2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10441,5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10 059,5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96,3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122,1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Физическая культура и спорт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100 515,8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140 797,8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137 635,0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97,8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136,9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Физическая культура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94 063,2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133616,7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130 595,3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138,8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1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6 452,6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7181,1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7 039,7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109,1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Средства массовой информации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2 388,0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3 650,0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3 330,8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91,3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Телевидение и радиовещание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1 350,0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1 488,3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110,2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69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1 038,0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1 842,5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89,0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177,5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91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18 019,8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11199,7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11 181,8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62,1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81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18 019,8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11199,7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11 181,8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62,1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420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Межбюджетные трансферты общего характера бюджетам субъектов Российской Федерации и муниципальных образований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9 096,2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30 140,0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30 140,0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331,3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420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9 096,2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25507,7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25507,7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280,4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3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4632,3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4632,3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31" marR="3431" marT="3431" marB="0"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834" y="44846"/>
            <a:ext cx="8229600" cy="1143000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pic>
        <p:nvPicPr>
          <p:cNvPr id="2070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66" name="Object 18"/>
          <p:cNvGraphicFramePr>
            <a:graphicFrameLocks noChangeAspect="1"/>
          </p:cNvGraphicFramePr>
          <p:nvPr/>
        </p:nvGraphicFramePr>
        <p:xfrm>
          <a:off x="468313" y="1436688"/>
          <a:ext cx="8496300" cy="530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Лист" r:id="rId4" imgW="7362743" imgH="5600610" progId="">
                  <p:embed/>
                </p:oleObj>
              </mc:Choice>
              <mc:Fallback>
                <p:oleObj name="Лист" r:id="rId4" imgW="7362743" imgH="5600610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436688"/>
                        <a:ext cx="8496300" cy="530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71" name="TextBox 6"/>
          <p:cNvSpPr txBox="1">
            <a:spLocks noChangeArrowheads="1"/>
          </p:cNvSpPr>
          <p:nvPr/>
        </p:nvSpPr>
        <p:spPr bwMode="auto">
          <a:xfrm>
            <a:off x="8101013" y="1158875"/>
            <a:ext cx="10064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 i="1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834" y="44846"/>
            <a:ext cx="8229600" cy="1143000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и непрограммным направлениям деятельности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pic>
        <p:nvPicPr>
          <p:cNvPr id="309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89" name="Object 17"/>
          <p:cNvGraphicFramePr>
            <a:graphicFrameLocks noChangeAspect="1"/>
          </p:cNvGraphicFramePr>
          <p:nvPr/>
        </p:nvGraphicFramePr>
        <p:xfrm>
          <a:off x="395288" y="1412875"/>
          <a:ext cx="8497887" cy="518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Лист" r:id="rId4" imgW="7362743" imgH="4895910" progId="">
                  <p:embed/>
                </p:oleObj>
              </mc:Choice>
              <mc:Fallback>
                <p:oleObj name="Лист" r:id="rId4" imgW="7362743" imgH="4895910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412875"/>
                        <a:ext cx="8497887" cy="5183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"/>
            <a:ext cx="7740352" cy="764703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rgbClr val="FF0000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950" y="1052513"/>
          <a:ext cx="8928990" cy="57337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671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9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5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18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18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6454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№ п/п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Наименование показателя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Единица измерения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201</a:t>
                      </a:r>
                      <a:r>
                        <a:rPr lang="en-US" sz="1050">
                          <a:effectLst/>
                        </a:rPr>
                        <a:t>7</a:t>
                      </a:r>
                      <a:r>
                        <a:rPr lang="ru-RU" sz="1050">
                          <a:effectLst/>
                        </a:rPr>
                        <a:t>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(факт)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2018 год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план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факт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6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  <a:tab pos="2790825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Муниципальная программа «Развитие здравоохранения в Ейском районе»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1.1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Обеспеченность врачами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на 10 тыс. населения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32,5</a:t>
                      </a:r>
                      <a:endParaRPr lang="ru-RU" sz="105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33,5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38,2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1.2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Обеспеченность средним медицинским персоналом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10 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населения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122,3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97,0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89,1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70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1.3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Охват льготной категории граждан в обеспечении лекарственными средствами и изделиями медицинского назначения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100 тыс. населения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5600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7500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4284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1.4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Охват льготной категории граждан в обеспечении социальной поддержкой бесплатным зубопротезированием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100 тыс. населения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450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480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470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1.5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Средняя продолжительность пребывания пациента на койке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дней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11,8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11,7</a:t>
                      </a:r>
                      <a:endParaRPr lang="ru-RU" sz="105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8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1.6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Доля заболеваемости острым вирусным гепатитом В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100 тыс. населения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4,3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4,3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1,5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1.7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Охват профилактическими медицинскими осмотрами взрослых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100</a:t>
                      </a:r>
                      <a:endParaRPr lang="ru-RU" sz="105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100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1.8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Охват диспансеризацией детей-сирот и детей, находящихся в трудной жизненной ситуации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100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1.9</a:t>
                      </a:r>
                      <a:endParaRPr lang="ru-RU" sz="105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Охват профилактическими медицинскими осмотрами детей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100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</a:rPr>
                        <a:t>1.10</a:t>
                      </a:r>
                      <a:endParaRPr lang="ru-RU" sz="105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Доля смертности от всех причин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на 1000 населения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14,7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14,5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14,6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>
                          <a:effectLst/>
                        </a:rPr>
                        <a:t>2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>
                          <a:effectLst/>
                        </a:rPr>
                        <a:t>2.1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Охват детей программами дошкольного образования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100,0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100,0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100,0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2.2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50">
                          <a:effectLst/>
                        </a:rPr>
                        <a:t>47</a:t>
                      </a:r>
                      <a:r>
                        <a:rPr lang="ru-RU" sz="1050">
                          <a:effectLst/>
                        </a:rPr>
                        <a:t>,1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37,0</a:t>
                      </a:r>
                      <a:endParaRPr lang="ru-RU" sz="105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37,0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2.3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Охват детей в возрасте от 5 до 18 лет программами дополнительного образования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98,9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98,5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99,0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886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2.4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Удельный вес численности обучающихся в организациях общего образования, обучающихся по новым федеральным государственным образовательным стандартам, в общей численности учащихся общеобразовательных организаций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79,0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88,6</a:t>
                      </a:r>
                      <a:endParaRPr lang="ru-RU" sz="105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88,0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2.5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50,6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dirty="0">
                          <a:effectLst/>
                        </a:rPr>
                        <a:t>50,0</a:t>
                      </a:r>
                      <a:endParaRPr lang="ru-RU" sz="105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50,0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3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66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3.1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%</a:t>
                      </a:r>
                      <a:endParaRPr lang="ru-RU" sz="10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100,0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>
                          <a:effectLst/>
                        </a:rPr>
                        <a:t>100,0</a:t>
                      </a:r>
                      <a:endParaRPr lang="ru-RU" sz="105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100,0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45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3.2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Общее количество граждан, которым предоставляется ежемесячная денежная выплата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</a:rPr>
                        <a:t>чел.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310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70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50" b="0" dirty="0">
                          <a:effectLst/>
                        </a:rPr>
                        <a:t>65</a:t>
                      </a:r>
                      <a:endParaRPr lang="ru-RU" sz="105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3200" marR="33200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"/>
            <a:ext cx="7740352" cy="764703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rgbClr val="FF0000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960438"/>
          <a:ext cx="8784973" cy="58863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1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1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3984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показателя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</a:t>
                      </a:r>
                      <a:r>
                        <a:rPr lang="en-US" sz="1000">
                          <a:effectLst/>
                        </a:rPr>
                        <a:t>7</a:t>
                      </a:r>
                      <a:r>
                        <a:rPr lang="ru-RU" sz="1000">
                          <a:effectLst/>
                        </a:rPr>
                        <a:t>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(факт)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2018 год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1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план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факт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1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6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4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"Дети </a:t>
                      </a:r>
                      <a:r>
                        <a:rPr lang="ru-RU" sz="1000" b="0" dirty="0" err="1">
                          <a:effectLst/>
                        </a:rPr>
                        <a:t>Ейского</a:t>
                      </a:r>
                      <a:r>
                        <a:rPr lang="ru-RU" sz="1000" b="0" dirty="0">
                          <a:effectLst/>
                        </a:rPr>
                        <a:t> района"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4.1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шт.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>
                          <a:effectLst/>
                        </a:rPr>
                        <a:t>8</a:t>
                      </a:r>
                      <a:endParaRPr lang="ru-RU" sz="1000" b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36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4.2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12,0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11,8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11,8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82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4.3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шт.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4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4.4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 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чел.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21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5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"Комплексное и устойчивое развитие </a:t>
                      </a:r>
                      <a:r>
                        <a:rPr lang="ru-RU" sz="1000" b="0" dirty="0" err="1">
                          <a:effectLst/>
                        </a:rPr>
                        <a:t>Ейского</a:t>
                      </a:r>
                      <a:r>
                        <a:rPr lang="ru-RU" sz="1000" b="0" dirty="0">
                          <a:effectLst/>
                        </a:rPr>
                        <a:t> района в сфере строительства и архитектуры"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</a:rPr>
                        <a:t>5.1</a:t>
                      </a:r>
                      <a:endParaRPr lang="ru-RU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Корректировка генеральных планов сельских поселений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b="0" dirty="0">
                          <a:effectLst/>
                        </a:rPr>
                        <a:t>1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94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5.2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Корректировка Правил землепользования и застройки сельских поселений Ейского района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b="0" dirty="0">
                          <a:effectLst/>
                        </a:rPr>
                        <a:t>5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5.3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Постановка на кадастровый учет зеленых зон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1000" b="0" dirty="0">
                          <a:effectLst/>
                        </a:rPr>
                        <a:t>23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6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"Инвестиционное развитие </a:t>
                      </a:r>
                      <a:r>
                        <a:rPr lang="ru-RU" sz="1000" b="0" dirty="0" err="1">
                          <a:effectLst/>
                        </a:rPr>
                        <a:t>Ейского</a:t>
                      </a:r>
                      <a:r>
                        <a:rPr lang="ru-RU" sz="1000" b="0" dirty="0">
                          <a:effectLst/>
                        </a:rPr>
                        <a:t> района"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24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6.1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Объем инвестиций в основной капитал за счет всех источников финансирования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 к </a:t>
                      </a:r>
                      <a:r>
                        <a:rPr lang="ru-RU" sz="1000" dirty="0" smtClean="0">
                          <a:effectLst/>
                        </a:rPr>
                        <a:t>пред. </a:t>
                      </a:r>
                      <a:r>
                        <a:rPr lang="ru-RU" sz="1000" dirty="0">
                          <a:effectLst/>
                        </a:rPr>
                        <a:t>году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102,5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100,7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219,5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6.2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4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</a:rPr>
                        <a:t>6.3</a:t>
                      </a:r>
                      <a:endParaRPr lang="ru-RU" sz="10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175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179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105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7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865"/>
                        </a:spcBef>
                        <a:spcAft>
                          <a:spcPts val="0"/>
                        </a:spcAft>
                        <a:tabLst>
                          <a:tab pos="-180340" algn="l"/>
                          <a:tab pos="-90170" algn="l"/>
                          <a:tab pos="-180340" algn="l"/>
                          <a:tab pos="-90170" algn="l"/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поддержки малого и среднего предпринимательства в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Ейском районе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514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7.1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ед.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6544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6667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5346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7.2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Количество субъектов малого и среднего предпринимательства, получивших консультационные услуги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233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60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120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7.3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Размещение в средствах массовой информации материалов по вопросам деятельности малого и среднего предпринимательства (газетные публикации)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статьи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95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90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95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054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7.4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ед.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dirty="0">
                          <a:effectLst/>
                        </a:rPr>
                        <a:t>3700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>
                          <a:effectLst/>
                        </a:rPr>
                        <a:t>170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210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7028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7.5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Объем инвестиций в основной капитал субъектов малого и среднего предпринимательства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в </a:t>
                      </a:r>
                      <a:r>
                        <a:rPr lang="ru-RU" sz="1000" b="0" dirty="0" smtClean="0">
                          <a:effectLst/>
                        </a:rPr>
                        <a:t>действ. ценах </a:t>
                      </a:r>
                      <a:r>
                        <a:rPr lang="ru-RU" sz="1000" b="0" dirty="0">
                          <a:effectLst/>
                        </a:rPr>
                        <a:t>млн. руб.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677,7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699,2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990,6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751" marR="38751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403648" y="1"/>
            <a:ext cx="7740352" cy="764703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rgbClr val="FF0000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pic>
        <p:nvPicPr>
          <p:cNvPr id="4096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474187"/>
              </p:ext>
            </p:extLst>
          </p:nvPr>
        </p:nvGraphicFramePr>
        <p:xfrm>
          <a:off x="107950" y="1158875"/>
          <a:ext cx="8928991" cy="54956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462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6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668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 п/п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Единица измерения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</a:t>
                      </a:r>
                      <a:r>
                        <a:rPr lang="en-US" sz="900" dirty="0">
                          <a:effectLst/>
                        </a:rPr>
                        <a:t>7</a:t>
                      </a:r>
                      <a:r>
                        <a:rPr lang="ru-RU" sz="900" dirty="0">
                          <a:effectLst/>
                        </a:rPr>
                        <a:t>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(факт)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2018 год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868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49511" marR="49511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49511" marR="49511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49511" marR="49511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49511" marR="49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план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факт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8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</a:rPr>
                        <a:t>1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6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8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 b="0" dirty="0">
                          <a:effectLst/>
                        </a:rPr>
                        <a:t>8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"Обеспечение безопасности населения </a:t>
                      </a:r>
                      <a:r>
                        <a:rPr lang="ru-RU" sz="1000" b="0" dirty="0" err="1">
                          <a:effectLst/>
                        </a:rPr>
                        <a:t>Ейского</a:t>
                      </a:r>
                      <a:r>
                        <a:rPr lang="ru-RU" sz="1000" b="0" dirty="0">
                          <a:effectLst/>
                        </a:rPr>
                        <a:t> района"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8.1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Своевременное реагирование на вызов (обращение): количество вызовов (обращение) по которым организовано своевременное реагирование/ количество поступивших вызовов (обращений)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100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6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8.2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Выполнение требований пожарной безопасности в учреждениях дополнительного образования,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шт.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5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17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8.3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Выполнение требований пожарной безопасности в дошкольных образовательных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шт.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19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55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8.4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Выполнение требований пожарной безопасности в общеобразовательных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шт.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20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21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8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</a:rPr>
                        <a:t>9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8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9.1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проведенных культурно-досуговых мероприятий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350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360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857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45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9.2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посетителей культурно-массовых мероприятий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человек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122,3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130,7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151,6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6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9.3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Участие в международных, всероссийских и краевых смотрах, конкурсах, фестивалях самодеятельного художественного творчества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41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41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8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9.4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Охват экскурсионным обслуживанием в музейных учреждениях  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27,8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28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28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45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9.5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Посещаемость муниципальных музейных учреждений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тыс. человек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11,1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13,0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13,3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66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9.6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Охват детей школьного возраста (6-18 лет) эстетическим образованием, предоставляемым детскими школами искусств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15,5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15,6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541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</a:rPr>
                        <a:t>9.7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</a:rPr>
                        <a:t>Участие в международных и всероссийских творческих фестивалях, проведенных детскими школами искусств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</a:rPr>
                        <a:t>ед.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8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8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16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9511" marR="49511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03648" y="1"/>
            <a:ext cx="7740352" cy="764703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rgbClr val="FF0000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pic>
        <p:nvPicPr>
          <p:cNvPr id="41988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446779"/>
              </p:ext>
            </p:extLst>
          </p:nvPr>
        </p:nvGraphicFramePr>
        <p:xfrm>
          <a:off x="0" y="836613"/>
          <a:ext cx="9144000" cy="602129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473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01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5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148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 п/п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Единица измерения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</a:t>
                      </a:r>
                      <a:r>
                        <a:rPr lang="en-US" sz="900" dirty="0">
                          <a:effectLst/>
                        </a:rPr>
                        <a:t>7</a:t>
                      </a:r>
                      <a:r>
                        <a:rPr lang="ru-RU" sz="900" dirty="0">
                          <a:effectLst/>
                        </a:rPr>
                        <a:t>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(факт)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2018 год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9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700" dirty="0">
                        <a:effectLst/>
                        <a:latin typeface="Calibri"/>
                      </a:endParaRPr>
                    </a:p>
                  </a:txBody>
                  <a:tcPr marL="38633" marR="38633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700" dirty="0">
                        <a:effectLst/>
                        <a:latin typeface="Calibri"/>
                      </a:endParaRPr>
                    </a:p>
                  </a:txBody>
                  <a:tcPr marL="38633" marR="38633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700" dirty="0">
                        <a:effectLst/>
                        <a:latin typeface="Calibri"/>
                      </a:endParaRPr>
                    </a:p>
                  </a:txBody>
                  <a:tcPr marL="38633" marR="38633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700" dirty="0">
                        <a:effectLst/>
                        <a:latin typeface="Calibri"/>
                      </a:endParaRPr>
                    </a:p>
                  </a:txBody>
                  <a:tcPr marL="38633" marR="386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план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факт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>
                          <a:effectLst/>
                        </a:rPr>
                        <a:t>1</a:t>
                      </a:r>
                      <a:endParaRPr lang="ru-RU" sz="7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2</a:t>
                      </a:r>
                      <a:endParaRPr lang="ru-RU" sz="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</a:t>
                      </a:r>
                      <a:endParaRPr lang="ru-RU" sz="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4</a:t>
                      </a:r>
                      <a:endParaRPr lang="ru-RU" sz="7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effectLst/>
                        </a:rPr>
                        <a:t>5</a:t>
                      </a:r>
                      <a:endParaRPr lang="ru-RU" sz="7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b="0" dirty="0">
                          <a:effectLst/>
                        </a:rPr>
                        <a:t>6</a:t>
                      </a:r>
                      <a:endParaRPr lang="ru-RU" sz="7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10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10.1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отдыхающих, посетивших муниципальное образование Ейский район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человек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712,7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742,3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b="0" dirty="0" smtClean="0">
                          <a:effectLst/>
                        </a:rPr>
                        <a:t>          </a:t>
                      </a:r>
                      <a:r>
                        <a:rPr lang="ru-RU" sz="800" b="0" dirty="0" smtClean="0">
                          <a:effectLst/>
                        </a:rPr>
                        <a:t>759,0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10.2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организаций в санаторно-курортном и туристском комплексе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78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79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79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10.3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Коечная емкость предприятий санаторно-курортного комплекса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7312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7512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7493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/>
                        </a:rPr>
                        <a:t>11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Удельный вес населения района, систематически занимающегося физической культурой и спортом, в общей численности населения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44,6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43,5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44,6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Удельный вес детей и подростков в возрасте 6-15 лет, систематически занимающихся в спортивных учреждениях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26,0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26,0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27,0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спортсменов-разрядников, подготовленных за отчетный период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1479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1050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1479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11.4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проведенных физкультурно-спортивных мероприятий районного, краевого и всероссийского уровней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61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56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11.5</a:t>
                      </a:r>
                      <a:endParaRPr lang="ru-RU" sz="9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участников физкультурно-спортивных мероприятий районного, краевого и всероссийского уровней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3050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3275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11.6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Обеспеченность спортивными сооружениями в Ейском районе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290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290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310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11.7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Единовременная пропускная способность спортивных сооружений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чел.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3102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3102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>
                          <a:effectLst/>
                        </a:rPr>
                        <a:t>3102</a:t>
                      </a:r>
                      <a:endParaRPr lang="ru-RU" sz="800" b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9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11.8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спортсменов, зачисленных в составы спортивных сборных команд Краснодарского края, в общем количестве спортсменов, занимающихся учебно-тренировочных группах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%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20,0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9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11.9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медалей, завоеванных спортсменами и командами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 на краевых и всероссийских соревнованиях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шт.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600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600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>
                          <a:effectLst/>
                        </a:rPr>
                        <a:t>670</a:t>
                      </a:r>
                      <a:endParaRPr lang="ru-RU" sz="800" b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99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11.10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спортсменов, проходящих спортивную подготовку в муниципальных бюджетных учреждениях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района, подведомственных ОФКС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чел.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2626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2600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>
                          <a:effectLst/>
                        </a:rPr>
                        <a:t>2726</a:t>
                      </a:r>
                      <a:endParaRPr lang="ru-RU" sz="800" b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11.11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отремонтированных спортивных объектов муниципальных учреждений 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        ед.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2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12.1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отремонтированных водозаборных сооружений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>
                          <a:effectLst/>
                        </a:rPr>
                        <a:t>5</a:t>
                      </a:r>
                      <a:endParaRPr lang="ru-RU" sz="800" b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12.2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4798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12.3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Приобретение специализированной техники, средств малой механизации и материалов аварийного запаса для выполнения аварийных работ на муниципальных коммунальных объектах и инженерных сетях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-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22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22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13.1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заказанных проектно-изыскательских работ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4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13.2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построенных газопроводных сооружений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шт.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14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"Информационное общество </a:t>
                      </a:r>
                      <a:r>
                        <a:rPr lang="ru-RU" sz="1000" b="0" dirty="0" err="1">
                          <a:effectLst/>
                        </a:rPr>
                        <a:t>Ейского</a:t>
                      </a:r>
                      <a:r>
                        <a:rPr lang="ru-RU" sz="1000" b="0" dirty="0">
                          <a:effectLst/>
                        </a:rPr>
                        <a:t> района"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39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14.1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функционирующих сайтов органов местного самоуправления в сети «Интернет»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3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499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14.2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</a:rPr>
                        <a:t>ТВ-сюжет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>
                          <a:effectLst/>
                        </a:rPr>
                        <a:t>ед.</a:t>
                      </a:r>
                      <a:endParaRPr lang="ru-RU" sz="8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90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178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178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633" marR="38633" marT="0" marB="0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403648" y="1"/>
            <a:ext cx="7740352" cy="764703"/>
          </a:xfrm>
          <a:solidFill>
            <a:schemeClr val="bg1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>
                <a:solidFill>
                  <a:srgbClr val="FF0000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982477"/>
              </p:ext>
            </p:extLst>
          </p:nvPr>
        </p:nvGraphicFramePr>
        <p:xfrm>
          <a:off x="0" y="874713"/>
          <a:ext cx="9143999" cy="59825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{912C8C85-51F0-491E-9774-3900AFEF0FD7}</a:tableStyleId>
              </a:tblPr>
              <a:tblGrid>
                <a:gridCol w="473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0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9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55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38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 п/п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Единица измерения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</a:t>
                      </a:r>
                      <a:r>
                        <a:rPr lang="en-US" sz="900" dirty="0">
                          <a:effectLst/>
                        </a:rPr>
                        <a:t>7</a:t>
                      </a:r>
                      <a:r>
                        <a:rPr lang="ru-RU" sz="900" dirty="0">
                          <a:effectLst/>
                        </a:rPr>
                        <a:t>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(факт)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2018 год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89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37914" marR="37914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37914" marR="37914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37914" marR="37914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900" dirty="0">
                        <a:effectLst/>
                        <a:latin typeface="Calibri"/>
                      </a:endParaRPr>
                    </a:p>
                  </a:txBody>
                  <a:tcPr marL="37914" marR="379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план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факт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55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6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55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15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0" dirty="0">
                          <a:effectLst/>
                        </a:rPr>
                        <a:t>Муниципальная программа "Поддержка </a:t>
                      </a:r>
                      <a:r>
                        <a:rPr lang="ru-RU" sz="900" b="0" dirty="0" err="1">
                          <a:effectLst/>
                        </a:rPr>
                        <a:t>Ейского</a:t>
                      </a:r>
                      <a:r>
                        <a:rPr lang="ru-RU" sz="900" b="0" dirty="0">
                          <a:effectLst/>
                        </a:rPr>
                        <a:t> районного казачьего общества"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55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15.1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членов </a:t>
                      </a:r>
                      <a:r>
                        <a:rPr lang="ru-RU" sz="900" dirty="0" err="1">
                          <a:effectLst/>
                        </a:rPr>
                        <a:t>Ейского</a:t>
                      </a:r>
                      <a:r>
                        <a:rPr lang="ru-RU" sz="900" dirty="0">
                          <a:effectLst/>
                        </a:rPr>
                        <a:t> районного казачьего общества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740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750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15.2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15.3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учащихся в казачьих классах и группах казачьей направленности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215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300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651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/>
                        </a:rPr>
                        <a:t>16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0" dirty="0"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900" b="0" dirty="0" err="1">
                          <a:effectLst/>
                        </a:rPr>
                        <a:t>Ейского</a:t>
                      </a:r>
                      <a:r>
                        <a:rPr lang="ru-RU" sz="900" b="0" dirty="0">
                          <a:effectLst/>
                        </a:rPr>
                        <a:t> района"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16.1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рублей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4,</a:t>
                      </a:r>
                      <a:r>
                        <a:rPr lang="en-US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r>
                        <a:rPr lang="ru-RU" sz="900">
                          <a:effectLst/>
                        </a:rPr>
                        <a:t>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3,2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16.2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68,8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70,2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70,2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16.3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шт.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13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/>
                        </a:rPr>
                        <a:t>17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b="0" dirty="0">
                          <a:effectLst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17.1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млн.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рублей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12010</a:t>
                      </a:r>
                      <a:r>
                        <a:rPr lang="ru-RU" sz="800" b="0" dirty="0">
                          <a:effectLst/>
                        </a:rPr>
                        <a:t>,0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b="0" dirty="0">
                          <a:effectLst/>
                        </a:rPr>
                        <a:t>12007</a:t>
                      </a:r>
                      <a:r>
                        <a:rPr lang="ru-RU" sz="800" b="0" dirty="0">
                          <a:effectLst/>
                        </a:rPr>
                        <a:t>,</a:t>
                      </a:r>
                      <a:r>
                        <a:rPr lang="en-US" sz="800" b="0" dirty="0">
                          <a:effectLst/>
                        </a:rPr>
                        <a:t>9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11900,0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17.2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статьи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40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17.3</a:t>
                      </a:r>
                      <a:endParaRPr lang="ru-RU" sz="9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98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>
                          <a:effectLst/>
                        </a:rPr>
                        <a:t>18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1000" b="0" dirty="0">
                          <a:effectLst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1000" b="0" dirty="0" err="1">
                          <a:effectLst/>
                        </a:rPr>
                        <a:t>Ейского</a:t>
                      </a:r>
                      <a:r>
                        <a:rPr lang="ru-RU" sz="1000" b="0" dirty="0">
                          <a:effectLst/>
                        </a:rPr>
                        <a:t> района"</a:t>
                      </a:r>
                      <a:endParaRPr lang="ru-RU" sz="10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b="0">
                          <a:effectLst/>
                        </a:rPr>
                        <a:t>18</a:t>
                      </a:r>
                      <a:r>
                        <a:rPr lang="ru-RU" sz="900" b="0">
                          <a:effectLst/>
                        </a:rPr>
                        <a:t>.1</a:t>
                      </a:r>
                      <a:endParaRPr lang="ru-RU" sz="9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900">
                          <a:effectLst/>
                        </a:rPr>
                        <a:t>60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65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18.2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effectLst/>
                        </a:rPr>
                        <a:t>18.3</a:t>
                      </a:r>
                      <a:endParaRPr lang="ru-RU" sz="9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500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500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255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19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Муниципальная программа "Молодежь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/>
                        </a:rPr>
                        <a:t>19</a:t>
                      </a:r>
                      <a:r>
                        <a:rPr lang="ru-RU" sz="900" b="0" dirty="0">
                          <a:effectLst/>
                        </a:rPr>
                        <a:t>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молодых людей, участвующих в мероприятиях, направленных на гражданское и патриотическое воспитание, духовно-нравственное развитие детей и молодежи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35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35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19.2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молодых людей, участвующих в мероприятиях творческой и интеллектуальной направленности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30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40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051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19.3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молодых людей, участвующих в мероприятиях, направленных на формирование здорового образа жизни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37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38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</a:rPr>
                        <a:t>38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19.4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молодых людей, участвующих в культурно-досуговых мероприятиях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чел.</a:t>
                      </a:r>
                      <a:endParaRPr lang="ru-RU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>
                          <a:effectLst/>
                        </a:rPr>
                        <a:t>72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900" dirty="0">
                          <a:effectLst/>
                        </a:rPr>
                        <a:t>75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75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255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b="0" dirty="0">
                          <a:effectLst/>
                        </a:rPr>
                        <a:t>20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820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20.1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Общий объем муниципального долга муниципального образования Ейский район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тыс. руб.</a:t>
                      </a:r>
                      <a:endParaRPr lang="ru-RU" sz="9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b="0" dirty="0">
                          <a:effectLst/>
                        </a:rPr>
                        <a:t>158600</a:t>
                      </a:r>
                      <a:r>
                        <a:rPr lang="ru-RU" sz="700" b="0" dirty="0">
                          <a:effectLst/>
                        </a:rPr>
                        <a:t>,0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700" b="0" dirty="0">
                          <a:effectLst/>
                        </a:rPr>
                        <a:t>261900</a:t>
                      </a:r>
                      <a:r>
                        <a:rPr lang="ru-RU" sz="700" b="0" dirty="0">
                          <a:effectLst/>
                        </a:rPr>
                        <a:t>,0</a:t>
                      </a:r>
                      <a:endParaRPr lang="ru-RU" sz="9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0" dirty="0">
                          <a:effectLst/>
                        </a:rPr>
                        <a:t>101880,0</a:t>
                      </a:r>
                      <a:endParaRPr lang="ru-RU" sz="8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914" marR="37914" marT="0" marB="0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2132856"/>
            <a:ext cx="4250246" cy="238234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</p:pic>
      <p:pic>
        <p:nvPicPr>
          <p:cNvPr id="44034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3"/>
          <p:cNvSpPr txBox="1">
            <a:spLocks noChangeArrowheads="1"/>
          </p:cNvSpPr>
          <p:nvPr/>
        </p:nvSpPr>
        <p:spPr bwMode="auto">
          <a:xfrm>
            <a:off x="936625" y="236538"/>
            <a:ext cx="84423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Times New Roman" pitchFamily="18" charset="0"/>
                <a:cs typeface="Times New Roman" pitchFamily="18" charset="0"/>
              </a:rPr>
              <a:t>      В 2018 году Ейский район принял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>участие в реализации 12 государственных </a:t>
            </a:r>
          </a:p>
          <a:p>
            <a:r>
              <a:rPr lang="ru-RU" i="1">
                <a:latin typeface="Times New Roman" pitchFamily="18" charset="0"/>
                <a:cs typeface="Times New Roman" pitchFamily="18" charset="0"/>
              </a:rPr>
              <a:t>программ  Краснодарского края. 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163" y="260350"/>
            <a:ext cx="366077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981075"/>
            <a:ext cx="5257800" cy="2584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программных мероприятий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образования, включая субсидии краевого бюджета на решение социально-значимых вопросов, позволили осуществить капитальный ремонт 9 дошкольных, 7 общеобразовательных учреждений и 1 учреждения дополнительного образования, 1 спортивного зала школы. Приобретены 3 школьных автобуса для подвоза учащихся на занятия.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4403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3578225"/>
            <a:ext cx="3384550" cy="312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552825" y="4797425"/>
            <a:ext cx="5472113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мероприятий муниципальной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«Развитие здравоохранения в Ейском районе» из районного бюджета была выделена субсидия на проведение капитального ремонта фасада здания городской взрослой поликлиники № 2.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3535363"/>
            <a:ext cx="5472608" cy="3322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476250"/>
            <a:ext cx="3024187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7950" y="908050"/>
            <a:ext cx="5543550" cy="4678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  <a:cs typeface="+mn-cs"/>
              </a:rPr>
              <a:t>                                         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мероприятий муниципальной программы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в Ейском районе» произведен капитальный ремонт кровли МКУК «Библиотечная система» и чердачных перекрытий РМУК «МКДЦ», приобретен автобус для использования при проведении районных мероприятий . </a:t>
            </a:r>
            <a:endParaRPr 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муниципальной программы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«Молодежь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 оборудована площадка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занятий экстремальными видами спорта.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муниципальной программы «Развитие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спорта» на условиях софинансирования средств краевого бюджета на территории ООШ № 5 города Ейска построен малобюджетный спортивный зал и приобретено спортивное оборудование для бюджетных учреждений, подведомственных отделу по физической культуре 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спорту. Кроме того,  произведена замена конденсаторов и ремонт компрессора в спортивном комплексе «Снежинка» . 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8909" y="2348880"/>
            <a:ext cx="4416491" cy="331236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</p:pic>
      <p:sp>
        <p:nvSpPr>
          <p:cNvPr id="45062" name="Прямоугольник 1"/>
          <p:cNvSpPr>
            <a:spLocks noChangeArrowheads="1"/>
          </p:cNvSpPr>
          <p:nvPr/>
        </p:nvSpPr>
        <p:spPr bwMode="auto">
          <a:xfrm>
            <a:off x="1692275" y="15875"/>
            <a:ext cx="6732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В рамках муниципальной программы «Дети Ейского района» приобретено жилье для 21 детей-сирот.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9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-31750" y="685800"/>
          <a:ext cx="5181600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6" r:id="rId3" imgW="5182049" imgH="3273836" progId="Excel.Chart.8">
                  <p:embed/>
                </p:oleObj>
              </mc:Choice>
              <mc:Fallback>
                <p:oleObj r:id="rId3" imgW="5182049" imgH="3273836" progId="Excel.Chart.8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1750" y="685800"/>
                        <a:ext cx="5181600" cy="327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2" name="Text Box 14"/>
          <p:cNvSpPr txBox="1">
            <a:spLocks noChangeArrowheads="1"/>
          </p:cNvSpPr>
          <p:nvPr/>
        </p:nvSpPr>
        <p:spPr bwMode="auto">
          <a:xfrm>
            <a:off x="2632075" y="1943100"/>
            <a:ext cx="9699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>
                <a:solidFill>
                  <a:srgbClr val="000000"/>
                </a:solidFill>
                <a:latin typeface="Times New Roman" pitchFamily="18" charset="0"/>
              </a:rPr>
              <a:t>1.01.2018</a:t>
            </a:r>
          </a:p>
        </p:txBody>
      </p:sp>
      <p:sp>
        <p:nvSpPr>
          <p:cNvPr id="46083" name="Text Box 15"/>
          <p:cNvSpPr txBox="1">
            <a:spLocks noChangeArrowheads="1"/>
          </p:cNvSpPr>
          <p:nvPr/>
        </p:nvSpPr>
        <p:spPr bwMode="auto">
          <a:xfrm>
            <a:off x="73025" y="1663700"/>
            <a:ext cx="9699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>
                <a:solidFill>
                  <a:srgbClr val="000000"/>
                </a:solidFill>
                <a:latin typeface="Times New Roman" pitchFamily="18" charset="0"/>
              </a:rPr>
              <a:t>1.01.2016</a:t>
            </a:r>
          </a:p>
        </p:txBody>
      </p:sp>
      <p:sp>
        <p:nvSpPr>
          <p:cNvPr id="46084" name="Text Box 16"/>
          <p:cNvSpPr txBox="1">
            <a:spLocks noChangeArrowheads="1"/>
          </p:cNvSpPr>
          <p:nvPr/>
        </p:nvSpPr>
        <p:spPr bwMode="auto">
          <a:xfrm>
            <a:off x="1379538" y="1804988"/>
            <a:ext cx="10033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>
                <a:solidFill>
                  <a:srgbClr val="000000"/>
                </a:solidFill>
                <a:latin typeface="Times New Roman" pitchFamily="18" charset="0"/>
              </a:rPr>
              <a:t>на 1.01.2017</a:t>
            </a:r>
          </a:p>
        </p:txBody>
      </p:sp>
      <p:sp>
        <p:nvSpPr>
          <p:cNvPr id="46085" name="Text Box 19"/>
          <p:cNvSpPr txBox="1">
            <a:spLocks noChangeArrowheads="1"/>
          </p:cNvSpPr>
          <p:nvPr/>
        </p:nvSpPr>
        <p:spPr bwMode="auto">
          <a:xfrm>
            <a:off x="749300" y="1173163"/>
            <a:ext cx="320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46086" name="Text Box 21"/>
          <p:cNvSpPr txBox="1">
            <a:spLocks noChangeArrowheads="1"/>
          </p:cNvSpPr>
          <p:nvPr/>
        </p:nvSpPr>
        <p:spPr bwMode="auto">
          <a:xfrm>
            <a:off x="2062163" y="1363663"/>
            <a:ext cx="320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46087" name="Text Box 23"/>
          <p:cNvSpPr txBox="1">
            <a:spLocks noChangeArrowheads="1"/>
          </p:cNvSpPr>
          <p:nvPr/>
        </p:nvSpPr>
        <p:spPr bwMode="auto">
          <a:xfrm>
            <a:off x="3295650" y="1479550"/>
            <a:ext cx="320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46088" name="Text Box 24"/>
          <p:cNvSpPr txBox="1">
            <a:spLocks noChangeArrowheads="1"/>
          </p:cNvSpPr>
          <p:nvPr/>
        </p:nvSpPr>
        <p:spPr bwMode="auto">
          <a:xfrm>
            <a:off x="1363663" y="957263"/>
            <a:ext cx="3203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sz="2000" b="1" i="1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b="1" i="1">
                <a:solidFill>
                  <a:srgbClr val="000000"/>
                </a:solidFill>
                <a:latin typeface="Times New Roman" pitchFamily="18" charset="0"/>
              </a:rPr>
              <a:t> нагрузки</a:t>
            </a:r>
          </a:p>
        </p:txBody>
      </p:sp>
      <p:graphicFrame>
        <p:nvGraphicFramePr>
          <p:cNvPr id="46089" name="Object 29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1288" y="2589213"/>
          <a:ext cx="8081962" cy="431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r:id="rId5" imgW="8083997" imgH="4316342" progId="Excel.Chart.8">
                  <p:embed/>
                </p:oleObj>
              </mc:Choice>
              <mc:Fallback>
                <p:oleObj r:id="rId5" imgW="8083997" imgH="4316342" progId="Excel.Chart.8">
                  <p:embed/>
                  <p:pic>
                    <p:nvPicPr>
                      <p:cNvPr id="0" name="Object 2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8" y="2589213"/>
                        <a:ext cx="8081962" cy="4319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0" name="Text Box 32"/>
          <p:cNvSpPr txBox="1">
            <a:spLocks noChangeArrowheads="1"/>
          </p:cNvSpPr>
          <p:nvPr/>
        </p:nvSpPr>
        <p:spPr bwMode="auto">
          <a:xfrm>
            <a:off x="3348038" y="2516188"/>
            <a:ext cx="46545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2400" b="1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400" b="1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4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6091" name="Text Box 40"/>
          <p:cNvSpPr txBox="1">
            <a:spLocks noChangeArrowheads="1"/>
          </p:cNvSpPr>
          <p:nvPr/>
        </p:nvSpPr>
        <p:spPr bwMode="auto">
          <a:xfrm>
            <a:off x="1633538" y="42863"/>
            <a:ext cx="53625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46092" name="Text Box 41"/>
          <p:cNvSpPr txBox="1">
            <a:spLocks noChangeArrowheads="1"/>
          </p:cNvSpPr>
          <p:nvPr/>
        </p:nvSpPr>
        <p:spPr bwMode="auto">
          <a:xfrm>
            <a:off x="488950" y="2463800"/>
            <a:ext cx="13716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46093" name="Text Box 47"/>
          <p:cNvSpPr txBox="1">
            <a:spLocks noChangeArrowheads="1"/>
          </p:cNvSpPr>
          <p:nvPr/>
        </p:nvSpPr>
        <p:spPr bwMode="auto">
          <a:xfrm>
            <a:off x="1422400" y="2792413"/>
            <a:ext cx="1209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183,6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208588" y="782638"/>
            <a:ext cx="3863975" cy="1601787"/>
          </a:xfrm>
          <a:prstGeom prst="flowChartAlternateProcess">
            <a:avLst/>
          </a:prstGeom>
          <a:solidFill>
            <a:srgbClr val="92D050">
              <a:alpha val="20000"/>
            </a:srgbClr>
          </a:solidFill>
          <a:ln w="34925" cap="sq" cmpd="dbl">
            <a:solidFill>
              <a:srgbClr val="002060">
                <a:alpha val="63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</a:rPr>
              <a:t>Долговая нагрузка – отношение объема муниципального долга МО Ейский район на 1 января соответствующего года к общему годовому объему доходов районного бюджета (без учета безвозмездных поступлений)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/>
          </a:p>
        </p:txBody>
      </p:sp>
      <p:sp>
        <p:nvSpPr>
          <p:cNvPr id="46095" name="Text Box 47"/>
          <p:cNvSpPr txBox="1">
            <a:spLocks noChangeArrowheads="1"/>
          </p:cNvSpPr>
          <p:nvPr/>
        </p:nvSpPr>
        <p:spPr bwMode="auto">
          <a:xfrm>
            <a:off x="5002213" y="3230563"/>
            <a:ext cx="1247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158,6</a:t>
            </a:r>
          </a:p>
        </p:txBody>
      </p:sp>
      <p:sp>
        <p:nvSpPr>
          <p:cNvPr id="46096" name="Text Box 23"/>
          <p:cNvSpPr txBox="1">
            <a:spLocks noChangeArrowheads="1"/>
          </p:cNvSpPr>
          <p:nvPr/>
        </p:nvSpPr>
        <p:spPr bwMode="auto">
          <a:xfrm>
            <a:off x="4567238" y="1798638"/>
            <a:ext cx="43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46097" name="Text Box 14"/>
          <p:cNvSpPr txBox="1">
            <a:spLocks noChangeArrowheads="1"/>
          </p:cNvSpPr>
          <p:nvPr/>
        </p:nvSpPr>
        <p:spPr bwMode="auto">
          <a:xfrm>
            <a:off x="3922713" y="2238375"/>
            <a:ext cx="96996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>
                <a:solidFill>
                  <a:srgbClr val="000000"/>
                </a:solidFill>
                <a:latin typeface="Times New Roman" pitchFamily="18" charset="0"/>
              </a:rPr>
              <a:t>1.01.2019</a:t>
            </a:r>
          </a:p>
        </p:txBody>
      </p:sp>
      <p:pic>
        <p:nvPicPr>
          <p:cNvPr id="46098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16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400" y="1352550"/>
            <a:ext cx="7059613" cy="415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3925</TotalTime>
  <Words>5028</Words>
  <Application>Microsoft Office PowerPoint</Application>
  <PresentationFormat>Экран (4:3)</PresentationFormat>
  <Paragraphs>1491</Paragraphs>
  <Slides>29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45" baseType="lpstr">
      <vt:lpstr>Aharoni</vt:lpstr>
      <vt:lpstr>Arial</vt:lpstr>
      <vt:lpstr>Arial Black</vt:lpstr>
      <vt:lpstr>Bookman Old Style</vt:lpstr>
      <vt:lpstr>Calibri</vt:lpstr>
      <vt:lpstr>Franklin Gothic Heavy</vt:lpstr>
      <vt:lpstr>Impact</vt:lpstr>
      <vt:lpstr>Monotype Corsiva</vt:lpstr>
      <vt:lpstr>Segoe Print</vt:lpstr>
      <vt:lpstr>Segoe Script</vt:lpstr>
      <vt:lpstr>Sylfaen</vt:lpstr>
      <vt:lpstr>Times New Roman</vt:lpstr>
      <vt:lpstr>Wingdings</vt:lpstr>
      <vt:lpstr>Тема Office</vt:lpstr>
      <vt:lpstr>Диаграмма Microsoft Excel</vt:lpstr>
      <vt:lpstr>Лист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Распределение бюджетных ассигнований по муниципальным программам Ейского района и непрограммным направлениям деятельности за 2018 год</vt:lpstr>
      <vt:lpstr>Распределение бюджетных ассигнований по муниципальным программам Ейского района и непрограммным направлениям деятельности за 2018 год</vt:lpstr>
      <vt:lpstr>ДОСТИЖЕНИЕ ЦЕЛЕВЫХ ПОКАЗАТЕЛЕЙ МУНИЦИПАЛЬНЫХ ПРОГРАММ МУНИЦИПАЛЬНОГО ОБРАЗОВАНИЯ ЕЙСКИЙ РАЙОН </vt:lpstr>
      <vt:lpstr>ДОСТИЖЕНИЕ ЦЕЛЕВЫХ ПОКАЗАТЕЛЕЙ МУНИЦИПАЛЬНЫХ ПРОГРАММ МУНИЦИПАЛЬНОГО ОБРАЗОВАНИЯ ЕЙСКИЙ РАЙОН </vt:lpstr>
      <vt:lpstr>ДОСТИЖЕНИЕ ЦЕЛЕВЫХ ПОКАЗАТЕЛЕЙ МУНИЦИПАЛЬНЫХ ПРОГРАММ МУНИЦИПАЛЬНОГО ОБРАЗОВАНИЯ ЕЙСКИЙ РАЙОН </vt:lpstr>
      <vt:lpstr>ДОСТИЖЕНИЕ ЦЕЛЕВЫХ ПОКАЗАТЕЛЕЙ МУНИЦИПАЛЬНЫХ ПРОГРАММ МУНИЦИПАЛЬНОГО ОБРАЗОВАНИЯ ЕЙСКИЙ РАЙОН </vt:lpstr>
      <vt:lpstr>ДОСТИЖЕНИЕ ЦЕЛЕВЫХ ПОКАЗАТЕЛЕЙ МУНИЦИПАЛЬНЫХ ПРОГРАММ МУНИЦИПАЛЬНОГО ОБРАЗОВАНИЯ ЕЙСКИЙ РАЙОН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dimaciq</cp:lastModifiedBy>
  <cp:revision>128</cp:revision>
  <cp:lastPrinted>2019-06-06T11:44:54Z</cp:lastPrinted>
  <dcterms:created xsi:type="dcterms:W3CDTF">2019-02-18T12:56:57Z</dcterms:created>
  <dcterms:modified xsi:type="dcterms:W3CDTF">2019-06-07T13:02:13Z</dcterms:modified>
</cp:coreProperties>
</file>