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7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6"/>
            <a:ext cx="5637011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3132291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7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2"/>
            <a:ext cx="5970495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3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2209801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731521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6" y="3497803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7"/>
            <a:ext cx="369411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9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9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731520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1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1" y="6172201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1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udget5\Desktop\103899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28940" y="1772816"/>
            <a:ext cx="4042965" cy="2631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5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endParaRPr lang="en-US" sz="5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5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</a:p>
          <a:p>
            <a:pPr algn="ctr"/>
            <a:r>
              <a:rPr lang="ru-RU" sz="5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</a:t>
            </a:r>
            <a:endParaRPr lang="ru-RU" sz="5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39952" y="4581129"/>
            <a:ext cx="522358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FF0000"/>
                </a:solidFill>
              </a:rPr>
              <a:t>к решению Совета муниципального </a:t>
            </a:r>
            <a:endParaRPr lang="en-US" sz="14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1400" b="1" i="1" dirty="0" smtClean="0">
                <a:solidFill>
                  <a:srgbClr val="FF0000"/>
                </a:solidFill>
              </a:rPr>
              <a:t>образования </a:t>
            </a:r>
            <a:r>
              <a:rPr lang="ru-RU" sz="1400" b="1" i="1" dirty="0">
                <a:solidFill>
                  <a:srgbClr val="FF0000"/>
                </a:solidFill>
              </a:rPr>
              <a:t>Ейский район </a:t>
            </a:r>
            <a:endParaRPr lang="en-US" sz="14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1400" b="1" i="1" dirty="0" smtClean="0">
                <a:solidFill>
                  <a:srgbClr val="FF0000"/>
                </a:solidFill>
              </a:rPr>
              <a:t>от </a:t>
            </a:r>
            <a:r>
              <a:rPr lang="en-US" sz="1400" b="1" i="1" dirty="0" smtClean="0">
                <a:solidFill>
                  <a:srgbClr val="FF0000"/>
                </a:solidFill>
              </a:rPr>
              <a:t>08</a:t>
            </a:r>
            <a:r>
              <a:rPr lang="ru-RU" sz="1400" b="1" i="1" dirty="0" smtClean="0">
                <a:solidFill>
                  <a:srgbClr val="FF0000"/>
                </a:solidFill>
              </a:rPr>
              <a:t>.</a:t>
            </a:r>
            <a:r>
              <a:rPr lang="en-US" sz="1400" b="1" i="1" dirty="0" smtClean="0">
                <a:solidFill>
                  <a:srgbClr val="FF0000"/>
                </a:solidFill>
              </a:rPr>
              <a:t>12</a:t>
            </a:r>
            <a:r>
              <a:rPr lang="ru-RU" sz="1400" b="1" i="1" dirty="0" smtClean="0">
                <a:solidFill>
                  <a:srgbClr val="FF0000"/>
                </a:solidFill>
              </a:rPr>
              <a:t>.2017 </a:t>
            </a:r>
            <a:r>
              <a:rPr lang="ru-RU" sz="1400" b="1" i="1" dirty="0">
                <a:solidFill>
                  <a:srgbClr val="FF0000"/>
                </a:solidFill>
              </a:rPr>
              <a:t>г</a:t>
            </a:r>
            <a:r>
              <a:rPr lang="ru-RU" sz="1400" b="1" i="1" dirty="0" smtClean="0">
                <a:solidFill>
                  <a:srgbClr val="FF0000"/>
                </a:solidFill>
              </a:rPr>
              <a:t>.</a:t>
            </a:r>
            <a:r>
              <a:rPr lang="en-US" sz="1400" b="1" i="1" dirty="0" smtClean="0">
                <a:solidFill>
                  <a:srgbClr val="FF0000"/>
                </a:solidFill>
              </a:rPr>
              <a:t> </a:t>
            </a:r>
            <a:r>
              <a:rPr lang="ru-RU" sz="1400" b="1" i="1" dirty="0" smtClean="0">
                <a:solidFill>
                  <a:srgbClr val="FF0000"/>
                </a:solidFill>
              </a:rPr>
              <a:t>№</a:t>
            </a:r>
            <a:r>
              <a:rPr lang="en-US" sz="1400" b="1" i="1" dirty="0" smtClean="0">
                <a:solidFill>
                  <a:srgbClr val="FF0000"/>
                </a:solidFill>
              </a:rPr>
              <a:t> 47</a:t>
            </a:r>
            <a:r>
              <a:rPr lang="ru-RU" sz="1400" b="1" i="1" dirty="0" smtClean="0">
                <a:solidFill>
                  <a:srgbClr val="FF0000"/>
                </a:solidFill>
              </a:rPr>
              <a:t> </a:t>
            </a:r>
            <a:r>
              <a:rPr lang="ru-RU" sz="1400" b="1" i="1" dirty="0">
                <a:solidFill>
                  <a:srgbClr val="FF0000"/>
                </a:solidFill>
              </a:rPr>
              <a:t>«О внесении изменений в решение Совета муниципального образования Ейский район от  </a:t>
            </a:r>
            <a:r>
              <a:rPr lang="ru-RU" sz="1400" b="1" i="1" dirty="0" smtClean="0">
                <a:solidFill>
                  <a:srgbClr val="FF0000"/>
                </a:solidFill>
              </a:rPr>
              <a:t>7 </a:t>
            </a:r>
            <a:r>
              <a:rPr lang="ru-RU" sz="1400" b="1" i="1" dirty="0">
                <a:solidFill>
                  <a:srgbClr val="FF0000"/>
                </a:solidFill>
              </a:rPr>
              <a:t>декабря 2016 г.</a:t>
            </a:r>
            <a:r>
              <a:rPr lang="en-US" sz="1400" b="1" i="1" dirty="0">
                <a:solidFill>
                  <a:srgbClr val="FF0000"/>
                </a:solidFill>
              </a:rPr>
              <a:t> </a:t>
            </a:r>
            <a:r>
              <a:rPr lang="ru-RU" sz="1400" b="1" i="1" dirty="0" smtClean="0">
                <a:solidFill>
                  <a:srgbClr val="FF0000"/>
                </a:solidFill>
              </a:rPr>
              <a:t>№ </a:t>
            </a:r>
            <a:r>
              <a:rPr lang="ru-RU" sz="1400" b="1" i="1" dirty="0">
                <a:solidFill>
                  <a:srgbClr val="FF0000"/>
                </a:solidFill>
              </a:rPr>
              <a:t>495 «О районном бюджете на 2017 год </a:t>
            </a:r>
            <a:r>
              <a:rPr lang="ru-RU" sz="1400" b="1" i="1" dirty="0" smtClean="0">
                <a:solidFill>
                  <a:srgbClr val="FF0000"/>
                </a:solidFill>
              </a:rPr>
              <a:t>и </a:t>
            </a:r>
            <a:r>
              <a:rPr lang="ru-RU" sz="1400" b="1" i="1" dirty="0">
                <a:solidFill>
                  <a:srgbClr val="FF0000"/>
                </a:solidFill>
              </a:rPr>
              <a:t>на плановый </a:t>
            </a:r>
            <a:endParaRPr lang="en-US" sz="14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1400" b="1" i="1" dirty="0" smtClean="0">
                <a:solidFill>
                  <a:srgbClr val="FF0000"/>
                </a:solidFill>
              </a:rPr>
              <a:t>период </a:t>
            </a:r>
            <a:r>
              <a:rPr lang="ru-RU" sz="1400" b="1" i="1" dirty="0">
                <a:solidFill>
                  <a:srgbClr val="FF0000"/>
                </a:solidFill>
              </a:rPr>
              <a:t>2018 и </a:t>
            </a:r>
            <a:r>
              <a:rPr lang="en-US" sz="1400" b="1" i="1" dirty="0" smtClean="0">
                <a:solidFill>
                  <a:srgbClr val="FF0000"/>
                </a:solidFill>
              </a:rPr>
              <a:t>2</a:t>
            </a:r>
            <a:r>
              <a:rPr lang="ru-RU" sz="1400" b="1" i="1" dirty="0" smtClean="0">
                <a:solidFill>
                  <a:srgbClr val="FF0000"/>
                </a:solidFill>
              </a:rPr>
              <a:t>019 </a:t>
            </a:r>
            <a:r>
              <a:rPr lang="ru-RU" sz="1400" b="1" i="1" dirty="0">
                <a:solidFill>
                  <a:srgbClr val="FF0000"/>
                </a:solidFill>
              </a:rPr>
              <a:t>годов»</a:t>
            </a:r>
            <a:endParaRPr lang="ru-RU" sz="1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36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29" y="44625"/>
            <a:ext cx="822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 ПАРАМЕТРЫ РАЙОННОГО  БЮДЖЕТА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32344" y="411622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4020812"/>
            <a:ext cx="895883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Решением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муниципального образования Ейский район от </a:t>
            </a: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декабря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года</a:t>
            </a: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47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внесении изменений в решение Совета муниципального образования Ейский район от 7 декабря 2016 года № 495 «О районном бюджете на 2017 год и на плановый период 2018 и 2019 годов» внесены следующие изменения в утвержденные параметры районного бюджета:</a:t>
            </a:r>
          </a:p>
          <a:p>
            <a:pPr lvl="0" algn="just"/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доходная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районного бюджета увеличена на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33 096,0</a:t>
            </a: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рублей, в том числе за счет увеличения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налоговых</a:t>
            </a: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неналоговых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 на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19 985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и за счет безвозмездных  поступлений на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13 111,0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рублей;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часть районного бюджета увеличена на общую сумму 48 096,0 тыс. рублей, в том числе:</a:t>
            </a:r>
          </a:p>
          <a:p>
            <a:pPr lvl="0" algn="just"/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19985,0 тыс. рублей за счет увеличения налоговых и  неналоговых доходов;</a:t>
            </a:r>
          </a:p>
          <a:p>
            <a:pPr algn="just"/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13111,0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за счет увеличения безвозмездных поступлений; </a:t>
            </a:r>
          </a:p>
          <a:p>
            <a:pPr algn="just"/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15000,0 тыс. рублей за счет получения бюджетного кредита.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Кольцо 5"/>
          <p:cNvSpPr/>
          <p:nvPr/>
        </p:nvSpPr>
        <p:spPr>
          <a:xfrm>
            <a:off x="120959" y="4941168"/>
            <a:ext cx="198023" cy="194320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7" name="Кольцо 6"/>
          <p:cNvSpPr/>
          <p:nvPr/>
        </p:nvSpPr>
        <p:spPr>
          <a:xfrm>
            <a:off x="120959" y="5589240"/>
            <a:ext cx="198023" cy="194320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909651"/>
              </p:ext>
            </p:extLst>
          </p:nvPr>
        </p:nvGraphicFramePr>
        <p:xfrm>
          <a:off x="107504" y="668855"/>
          <a:ext cx="8868202" cy="3063981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152128"/>
                <a:gridCol w="720080"/>
                <a:gridCol w="648072"/>
                <a:gridCol w="639480"/>
                <a:gridCol w="665736"/>
                <a:gridCol w="685609"/>
                <a:gridCol w="685609"/>
                <a:gridCol w="685609"/>
                <a:gridCol w="685609"/>
                <a:gridCol w="588729"/>
                <a:gridCol w="616055"/>
                <a:gridCol w="618539"/>
                <a:gridCol w="476947"/>
              </a:tblGrid>
              <a:tr h="52789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 gridSpan="8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Ейский район № 495 в редакции </a:t>
                      </a:r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</a:t>
                      </a:r>
                      <a:endParaRPr lang="en-US" sz="10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495, относительно редакции </a:t>
                      </a:r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</a:t>
                      </a:r>
                      <a:endParaRPr lang="en-US" sz="10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96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07.12.2016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28.02.2017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31.03.2017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28.04.2017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28.06.2017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03.08.2017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10.10.2017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08.12.2017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07.12.2016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10.10.2017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96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</a:tr>
              <a:tr h="30059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всего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1 986 822,5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1 987 843,0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1 992 585,0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1 997 411,3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2 037 063,9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2 055 630,8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2 087 995,7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2 121 091,7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134 269,2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106,8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33 096,0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</a:tr>
              <a:tr h="5320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  неналоговые доходы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700 164,5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700 164,5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700 164,5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700 164,5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715 164,5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715 164,5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747 164,5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767 149,5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66 985,0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109,6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19 985,0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</a:tr>
              <a:tr h="44816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1 286 658,0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1 287 678,5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1 292 420,5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1 297 246,8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1 321 899,4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1 340 466,3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1 340 831,2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1 353 942,2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67 284,2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105,2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13 111,0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</a:tr>
              <a:tr h="30059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1 947 822,5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1 981 890,3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1 996 153,7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2 011 267,2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2 058 243,9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2 076 810,8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2 109 389,6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2 157 485,6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209 663,1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110,8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48 096,0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</a:tr>
              <a:tr h="44816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(-)/   профицит (+)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5 952,7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-3 568,7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-13 855,9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-21 180,0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-21 180,0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-21 393,9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-36 393,9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93" marR="5493" marT="5493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957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34670"/>
            <a:ext cx="80788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поступлений доходов в районный бюджет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56376" y="681712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https://st2.depositphotos.com/1064545/5410/i/950/depositphotos_54106685-stock-photo-3d-white-people-concept-o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934" l="19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9" y="5085184"/>
            <a:ext cx="6336705" cy="177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065149"/>
              </p:ext>
            </p:extLst>
          </p:nvPr>
        </p:nvGraphicFramePr>
        <p:xfrm>
          <a:off x="155576" y="908719"/>
          <a:ext cx="8880921" cy="417645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4310739"/>
                <a:gridCol w="1261291"/>
                <a:gridCol w="1261291"/>
                <a:gridCol w="1053736"/>
                <a:gridCol w="993864"/>
              </a:tblGrid>
              <a:tr h="78190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раздела/подраздела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Ейский район № 495 в редакции от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495, относительно редакции от 10.10.2017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09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10.10.2017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08.12.2017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ctr"/>
                </a:tc>
              </a:tr>
              <a:tr h="20097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747 164,5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767 149,5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19 985,0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</a:tr>
              <a:tr h="20097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прибыль организаций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13 350,0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12 450,0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</a:tr>
              <a:tr h="20097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421 765,7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431 765,7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</a:tr>
              <a:tr h="39461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19 010,0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23 020,0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4 010,0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</a:tr>
              <a:tr h="39461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налог на вмененный доход для отдельных видов деятельности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</a:tr>
              <a:tr h="20097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сельскохозяйственный налог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18 315,0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-1 215,0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</a:tr>
              <a:tr h="20097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24 556,7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28 036,0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3 479,3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</a:tr>
              <a:tr h="39461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 получаемые в виде арендной платы за земельные участки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91 994,0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99 994,0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</a:tr>
              <a:tr h="20097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сдачи в аренду имущества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</a:tr>
              <a:tr h="20097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2 985,8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-2 514,2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</a:tr>
              <a:tr h="20097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земельных участков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29 150,2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30 150,2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</a:tr>
              <a:tr h="20097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санкции, возмещение ущерба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12 132,0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12 132,0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</a:tr>
              <a:tr h="20097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налоговые и неналоговые доходы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3 290,9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3 415,8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3" marR="6923" marT="6922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147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943672"/>
              </p:ext>
            </p:extLst>
          </p:nvPr>
        </p:nvGraphicFramePr>
        <p:xfrm>
          <a:off x="621246" y="-238859"/>
          <a:ext cx="7920880" cy="855345"/>
        </p:xfrm>
        <a:graphic>
          <a:graphicData uri="http://schemas.openxmlformats.org/drawingml/2006/table">
            <a:tbl>
              <a:tblPr/>
              <a:tblGrid>
                <a:gridCol w="7920880"/>
              </a:tblGrid>
              <a:tr h="8553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БЕЗВОЗМЕЗДНЫЕ</a:t>
                      </a:r>
                      <a:r>
                        <a:rPr lang="ru-RU" sz="28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  ПОСТУПЛЕНИЯ</a:t>
                      </a:r>
                      <a:endParaRPr lang="ru-RU" sz="2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956375" y="470900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332" y="3789040"/>
            <a:ext cx="8943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Уточнение объёмов безвозмездных поступлений </a:t>
            </a:r>
            <a:r>
              <a:rPr lang="ru-RU" altLang="ru-RU" b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b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обусловлено:</a:t>
            </a:r>
            <a:endParaRPr lang="ru-RU" altLang="ru-RU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47045"/>
              </p:ext>
            </p:extLst>
          </p:nvPr>
        </p:nvGraphicFramePr>
        <p:xfrm>
          <a:off x="107505" y="740009"/>
          <a:ext cx="8928993" cy="3061143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176063"/>
                <a:gridCol w="1276906"/>
                <a:gridCol w="1251502"/>
                <a:gridCol w="1242664"/>
                <a:gridCol w="981858"/>
              </a:tblGrid>
              <a:tr h="72286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Ейский район № 495 в редакции от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495, относительно редакции от 10.10.2017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55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10.10.2017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08.12.2017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706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1 340 831,2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1 353 942,2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13111,0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29944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из краевого  бюджета, в том числе: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1 340 490,7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1 353 908,6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13417,9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70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87 911,6 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87 911,6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70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61 355,3 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61 996,6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641,3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70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1 191 223,8 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1 202 479,8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11256,0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70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1 520,6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1520,6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70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из бюджетов поселений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1 524,0 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1 526,0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3483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безвозмездные поступления в бюджеты муниципальных районов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4649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-1 183,5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-1 507,4 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-323,9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32" marR="6632" marT="6632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632009" y="4079292"/>
            <a:ext cx="25971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rgbClr val="FF0000"/>
                </a:solidFill>
              </a:rPr>
              <a:t>УВЕЛИЧЕНИЕМ ЗА СЧЕТ:</a:t>
            </a:r>
            <a:endParaRPr lang="ru-RU" sz="1600" b="1" i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035" y="4305831"/>
            <a:ext cx="911696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на осуществление государственных полномочий по финансовому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обеспечению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государственных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гарантий реализации прав на получение общедоступного и бесплатного образования в муниципальных дошкольных и общеобразовательных организациях – 11087,5 тыс. рублей;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62" y="4959752"/>
            <a:ext cx="917575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" y="6062340"/>
            <a:ext cx="9083675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56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14453" y="16970"/>
            <a:ext cx="25971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>
                <a:solidFill>
                  <a:srgbClr val="FF0000"/>
                </a:solidFill>
              </a:rPr>
              <a:t>УВЕЛИЧЕНИЕМ ЗА СЧЕТ: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766" y="355524"/>
            <a:ext cx="927495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на осуществление отдельных государственных полномочий по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поддержке сельскохозяйственного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в Краснодарском крае в части предоставления субсидий гражданам, ведущим личное подсобное 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хозяйство,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крестьянским (фермерским) хозяйствам, индивидуальным предпринимателям, осуществляющим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в области сельскохозяйственного производства – 525,7 тыс. рублей;</a:t>
            </a:r>
          </a:p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68" y="1263465"/>
            <a:ext cx="91089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создание в общеобразовательных организациях, расположенных в сельской местности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занятий физической культурой и спортом – 2437,8 тыс. рублей;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748" y="1810963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поэтапное повышение уровня средней заработной платы работников муниципальных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 Краснодарского края в целях Указа Президента Российской Федерации – 901,0 тыс. рублей;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00032" y="4548772"/>
            <a:ext cx="2674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rgbClr val="FF0000"/>
                </a:solidFill>
              </a:rPr>
              <a:t>УМЕНЬШЕНИЕМ ЗА СЧЕТ:</a:t>
            </a:r>
            <a:endParaRPr lang="ru-RU" sz="1600" b="1" i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102" y="5066600"/>
            <a:ext cx="90738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на осуществление отдельных государственных полномочий по выплате ежемесячных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денежных средств на содержание детей, нуждающихся в особой заботе государства, переданных на патронатное воспитание – 134,0 тыс. рублей;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056" y="5805264"/>
            <a:ext cx="89480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на осуществление отдельных государственных полномочий по выплате ежемесячного 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вознаграждения, причитающегося патронатным воспитателям за оказание услуг по осуществлению 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патронатного воспитания и постинтернатного сопровождения – 124,4 тыс. рублей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4221088"/>
            <a:ext cx="87129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Прочих безвозмездных поступлений – 15,0 тыс. рублей</a:t>
            </a:r>
            <a:endParaRPr lang="ru-RU" sz="1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8854" y="2334183"/>
            <a:ext cx="89883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Иных межбюджетных трансфертов на компенсацию расходов, связанных с оказанием медицинскими</a:t>
            </a:r>
          </a:p>
          <a:p>
            <a:pPr lvl="0" algn="just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организациями, подведомственными органам исполнительной власти субъектов Российской Федерации, органам местного самоуправления, в 2017 году гражданам Украины и лицам без гражданства медицинской помощи, а также затрат по проведению указанным лицам профилактических прививок, включенных в календарь профилактических прививок по эпидемическим показаниям, за счет средств резервного фонда Правительства РФ – 1520,6 тыс. рублей;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17" y="3706310"/>
            <a:ext cx="88519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694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1800" y="44624"/>
            <a:ext cx="2980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УМЕНЬШЕНИЕМ ЗА СЧЕТ: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5350" y="448626"/>
            <a:ext cx="90364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на осуществление отдельных государственных полномочий по выплате денежных средств на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обеспечение бесплатного проезда на городском, пригородном, в сельской местности – на внутрирайонном транспорте (кроме такси) детей-сирот и детей, оставшихся без попечения родителей, находящихся под опекой (попечительством), включая предварительную опеку (попечительство), переданных на воспитание в приемную семью или на патронатное воспитание (за исключением детей, обучающихся в федеральных образовательных организациях) – 304,1 тыс. рублей;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798951"/>
            <a:ext cx="90364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на осуществление отдельных государственных полномочий по выплате ежемесячных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денежных средств на содержание детей-сирот и детей, оставшихся без попечения родителей, находящихся под опекой (попечительством), включая предварительную опеку (попечительство), переданных на воспитание в приемную семью – 4970,8 тыс. рублей;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495" y="2654915"/>
            <a:ext cx="90009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на осуществление отдельных государственных полномочий по выплате ежемесячного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вознаграждения, причитающегося приемным родителям за оказание услуг по воспитанию приемных детей –  2000,0 тыс. рублей;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824" y="3356991"/>
            <a:ext cx="90086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бюджетам муниципальных районов на компенсацию платы, взимаемой с родителей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(законных представителей) за присмотр и уход за детьми, посещающими образовательные организации, реализующие образовательные программы дошкольного образования – 1042,9 тыс. рублей;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381" y="4014791"/>
            <a:ext cx="89991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разработку на основе соответствующих документов территориального планирования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образований проектов планировки территории в целях развития пляжных территорий Краснодарского края – 2697,5 тыс. рублей;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134" y="4752727"/>
            <a:ext cx="91050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на осуществление отдельных государственных полномочий по оплате проезда детей-сирот и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детей, оставшихся без попечения родителей, находящихся под опекой (попечительством), включая предварительную опеку (попечительство), переданных на воспитание в приемную семью или на патронатное воспитание, к месту лечения и обратно - 26,8 тыс. рублей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823" y="5706834"/>
            <a:ext cx="9008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возврата в краевой бюджет неиспользованных остатков межбюджетных трансфертов, имеющих</a:t>
            </a: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целевое назначение – 323,9 тыс. рублей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800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-17722"/>
            <a:ext cx="87884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подразделам классификации расходов бюджетов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61965" y="634918"/>
            <a:ext cx="9060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05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464487"/>
              </p:ext>
            </p:extLst>
          </p:nvPr>
        </p:nvGraphicFramePr>
        <p:xfrm>
          <a:off x="179511" y="884271"/>
          <a:ext cx="8856986" cy="5856752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4542044"/>
                <a:gridCol w="1047192"/>
                <a:gridCol w="1110279"/>
                <a:gridCol w="1110279"/>
                <a:gridCol w="1047192"/>
              </a:tblGrid>
              <a:tr h="34810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Наименование раздела/подраздела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Решение Совета муниципального образования Ейский район № 495 в редакции </a:t>
                      </a:r>
                      <a:r>
                        <a:rPr lang="ru-RU" sz="900" u="none" strike="noStrike" dirty="0" smtClean="0">
                          <a:effectLst/>
                        </a:rPr>
                        <a:t>от</a:t>
                      </a: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Изменение параметров, утвержденных решением № 495, относительно редакции от 10.10.2017 </a:t>
                      </a:r>
                      <a:endParaRPr lang="ru-RU" sz="900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0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10.10.2017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08.12.2017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ctr"/>
                </a:tc>
              </a:tr>
              <a:tr h="630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</a:rPr>
                        <a:t>РАСХОДЫ ВСЕГО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2 109 389,6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2 157 485,6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48 096,0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630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</a:rPr>
                        <a:t>ОБЩЕГОСУДАРСТВЕННЫЕ ВОПРОСЫ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178 240,2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177 210,3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-1 029,9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189056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1 981,6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1 981,6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25207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5 951,8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6 036,8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25207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50 063,7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50 063,7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630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Судебная система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189056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29 553,2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28 538,2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-1 015,0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12603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Обеспечение проведения выборов и референдумов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630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Резервные фонды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630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Другие общегосударственные вопросы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87 178,1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87 078,2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-99,9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630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</a:rPr>
                        <a:t>НАЦИОНАЛЬНАЯ ОБОРОНА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630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Мобилизационная подготовка экономики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123037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27 800,0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27 800,0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189056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26 650,0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26 650,0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12603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630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</a:rPr>
                        <a:t>НАЦИОНАЛЬНАЯ ЭКОНОМИКА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43 775,2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41 450,9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-2 324,3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630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Сельское хозяйство и рыболовство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13 947,6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14 473,3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630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Дорожное хозяйство (дорожные фонды)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3 954,8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3 954,8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12603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Другие вопросы в области национальной экономики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25 872,8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23 022,8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-2 850,0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9903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</a:rPr>
                        <a:t>ЖИЛИЩНО-КОММУНАЛЬНОЕ ХОЗЯЙСТВО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64 054,5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64 306,5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630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Жилищное хозяйство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19 043,3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19 043,3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630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Коммунальное хозяйство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35 355,0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35 607,0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12603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Другие вопросы в области жилищно-коммунального хозяйства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9 656,2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9 656,2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630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</a:rPr>
                        <a:t>ОБРАЗОВАНИЕ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1 332 216,6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1 355 823,7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23 607,1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630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Дошкольное образование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567 147,5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574 379,9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7 232,4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630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Общее образование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573 476,2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587 087,1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13 610,9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630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Дополнительное образование детей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132 182,4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134 349,6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2 167,2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12603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Профессиональная подготовка, переподготовка и повышение квалификации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1 731,2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1 731,2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630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Молодежная политика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6 193,1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6 166,3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-26,8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  <a:tr h="630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Другие вопросы в области образования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51 486,2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52 109,6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623,4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1" marR="3001" marT="3001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220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496" y="12382"/>
            <a:ext cx="900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подразделам классификации расходов бюджетов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12361" y="548681"/>
            <a:ext cx="8755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077266"/>
              </p:ext>
            </p:extLst>
          </p:nvPr>
        </p:nvGraphicFramePr>
        <p:xfrm>
          <a:off x="179511" y="828163"/>
          <a:ext cx="8856985" cy="5774662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4542043"/>
                <a:gridCol w="1047193"/>
                <a:gridCol w="1110278"/>
                <a:gridCol w="1110278"/>
                <a:gridCol w="1047193"/>
              </a:tblGrid>
              <a:tr h="7610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 раздела/подраздела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Решение Совета муниципального образования Ейский район № 495 в редакции </a:t>
                      </a:r>
                      <a:r>
                        <a:rPr lang="ru-RU" sz="1000" u="none" strike="noStrike" dirty="0" smtClean="0">
                          <a:effectLst/>
                        </a:rPr>
                        <a:t>от</a:t>
                      </a: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Изменение параметров, утвержденных решением № 495, относительно редакции от 10.10.2017 </a:t>
                      </a:r>
                      <a:endParaRPr lang="ru-RU" sz="1000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45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10.10.2017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08.12.2017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ctr"/>
                </a:tc>
              </a:tr>
              <a:tr h="19450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</a:rPr>
                        <a:t>КУЛЬТУРА, КИНЕМАТОГРАФИЯ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73 909,8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77 260,6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3 350,8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</a:tr>
              <a:tr h="19450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Культура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54 656,6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58 357,4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3 700,8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</a:tr>
              <a:tr h="23735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Другие вопросы в области культуры, кинематографии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19 253,2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18 903,2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-350,0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</a:tr>
              <a:tr h="19450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</a:rPr>
                        <a:t>ЗДРАВООХРАНЕНИЕ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172 116,1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205 530,0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33 413,9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</a:tr>
              <a:tr h="19450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Стационарная медицинская помощь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63 712,1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97 055,2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33 343,1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</a:tr>
              <a:tr h="19450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Амбулаторная помощь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105 035,2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105 035,2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</a:tr>
              <a:tr h="19450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Скорая медицинская помощь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3 368,8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3 439,6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</a:tr>
              <a:tr h="19450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</a:rPr>
                        <a:t>СОЦИАЛЬНАЯ ПОЛИТИКА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81 945,6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73 338,4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-8 607,2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</a:tr>
              <a:tr h="19450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Пенсионное обеспечение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3 971,2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3 601,1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-370,1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</a:tr>
              <a:tr h="19450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Социальное обеспечение населения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307,4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307,4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</a:tr>
              <a:tr h="19450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Охрана семьи и детства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69 759,4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61 183,2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-8 576,2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</a:tr>
              <a:tr h="19450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Другие вопросы в области социальной политики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7 907,6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8 246,7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</a:tr>
              <a:tr h="19450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</a:rPr>
                        <a:t>ФИЗИЧЕСКАЯ КУЛЬТУРА И СПОРТ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101 886,1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104 919,7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3 033,6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</a:tr>
              <a:tr h="19450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Физическая культура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95 336,7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98 370,3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3 033,6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</a:tr>
              <a:tr h="23735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Другие вопросы в области физической культуры и спорта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6 549,4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6 549,4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</a:tr>
              <a:tr h="19450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</a:rPr>
                        <a:t>СРЕДСТВА МАССОВОЙ ИНФОРМАЦИИ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</a:tr>
              <a:tr h="19450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Телевидение и радиовещание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</a:tr>
              <a:tr h="19450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Периодическая печать и издательства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</a:tr>
              <a:tr h="22266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</a:rPr>
                        <a:t>ОБСЛУЖИВАНИЕ ГОСУДАРСТВЕННОГО И МУНИЦИПАЛЬНОГО ДОЛГА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21 699,3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18 099,3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-3 600,0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</a:tr>
              <a:tr h="23735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Обслуживание государственного внутреннего и муниципального долга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21 699,3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18 099,3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-3 600,0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</a:tr>
              <a:tr h="38336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9 096,2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9 096,2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</a:tr>
              <a:tr h="38336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9 096,2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9 096,2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60" marR="4560" marT="456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667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09" y="-36560"/>
            <a:ext cx="9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и непрограммным направлениям деятельности 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84368" y="532827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164657"/>
              </p:ext>
            </p:extLst>
          </p:nvPr>
        </p:nvGraphicFramePr>
        <p:xfrm>
          <a:off x="132176" y="809826"/>
          <a:ext cx="8856984" cy="587432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4291405"/>
                <a:gridCol w="1176163"/>
                <a:gridCol w="1180136"/>
                <a:gridCol w="1176163"/>
                <a:gridCol w="1033117"/>
              </a:tblGrid>
              <a:tr h="7037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 показателя/наименование муниципальной программы </a:t>
                      </a:r>
                      <a:r>
                        <a:rPr lang="ru-RU" sz="1000" u="none" strike="noStrike" dirty="0" err="1">
                          <a:effectLst/>
                        </a:rPr>
                        <a:t>Ейского</a:t>
                      </a:r>
                      <a:r>
                        <a:rPr lang="ru-RU" sz="1000" u="none" strike="noStrike" dirty="0">
                          <a:effectLst/>
                        </a:rPr>
                        <a:t> района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122" marR="4122" marT="4122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Решение Совета муниципального образования Ейский район № 495 в редакции от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122" marR="4122" marT="412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Изменение параметров, утвержденных решением № 495, относительно редакции от 10.10.2017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122" marR="4122" marT="412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2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10.10.2017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08.12.2017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3812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2 109 389,6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2 157 485,6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48 096,0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102,3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3812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 рамках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2 010 752,2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2 058 393,1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47 640,9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102,4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3812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здравоохранения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173 847,3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207 261,2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33 413,9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119,2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3812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образования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1 274 738,6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1 297 025,5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22 286,9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101,7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3812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поддержка граждан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67 123,1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59 523,8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-7 599,3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88,7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3812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Ейского района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26 981,7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26 954,9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-26,8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27624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Комплексное и устойчивое развитие Ейского района в сфере строительства и архитектуры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6 827,8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6 827,8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3812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Инвестиционное развитие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27624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малого и среднего предпринимательства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3812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населения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28 766,0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28 766,0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3812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культуры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134 773,4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138 124,2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3 350,8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102,5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26966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санаторно-курортного и туристского комплекса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16 450,0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13 600,0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-2 850,0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82,7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3812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 и спорта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101 886,1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104 919,7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3 033,6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27624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жилищно-коммунального и дорожного хозяйства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37 673,2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37 675,2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3812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топливно-энергетического комплекса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11 178,0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11 428,0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102,2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3812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Информационное общество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30 543,9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30 543,9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27624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Комплексные меры противодействия незаконному потреблению и обороту наркотических средств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3812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</a:t>
                      </a:r>
                      <a:r>
                        <a:rPr lang="ru-RU" sz="1000" b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Ейского</a:t>
                      </a:r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районного казачьего общества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7 775,0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7 775,0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31570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Эффективное управление муниципальным имуществом и земельными ресурсами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13 331,0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12 861,0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-470,0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96,5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27624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деятельности социально-ориентированных общественных организаций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1 337,2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1 676,3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125,4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41436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сельского хозяйства и регулирование рынков сельскохозяйственной продукции, сырья и продовольствия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13 947,6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14 473,3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103,8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3812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Молодёжь Ейского района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5 146,8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5 146,8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3812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муниципальными финансами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55 980,5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51 365,5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-4 615,0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91,8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  <a:tr h="13812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Непрограммные расходы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98 637,4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99 092,5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455,1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22" marR="4122" marT="4122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106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"/>
            <a:ext cx="8712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районного бюджета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40352" y="755012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AutoShape 2" descr="http://forexaw.com/static/pictures/000/099/000099696_-_Upravlenie_defitsitom_yavlyaetsya_vazhnoy_zadachey_politik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6" name="Picture 4" descr="C:\Users\budget5\Desktop\i32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67" b="97167" l="6250" r="99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511306"/>
            <a:ext cx="7128792" cy="235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135956"/>
              </p:ext>
            </p:extLst>
          </p:nvPr>
        </p:nvGraphicFramePr>
        <p:xfrm>
          <a:off x="155576" y="1043643"/>
          <a:ext cx="8808912" cy="3467664"/>
        </p:xfrm>
        <a:graphic>
          <a:graphicData uri="http://schemas.openxmlformats.org/drawingml/2006/table">
            <a:tbl>
              <a:tblPr>
                <a:effectLst>
                  <a:outerShdw blurRad="63500" dist="50800" dir="5400000" sx="98000" sy="98000" rotWithShape="0">
                    <a:srgbClr val="000000">
                      <a:alpha val="20000"/>
                    </a:srgbClr>
                  </a:outerShdw>
                  <a:reflection blurRad="6350" stA="52000" endA="300" endPos="35000" dir="5400000" sy="-100000" algn="bl" rotWithShape="0"/>
                </a:effectLst>
                <a:tableStyleId>{3C2FFA5D-87B4-456A-9821-1D502468CF0F}</a:tableStyleId>
              </a:tblPr>
              <a:tblGrid>
                <a:gridCol w="3897943"/>
                <a:gridCol w="1387404"/>
                <a:gridCol w="1387404"/>
                <a:gridCol w="2136161"/>
              </a:tblGrid>
              <a:tr h="14720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Ейский район № 495 в редакции от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495, относительно редакции от 10.10.2017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68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10.10.2017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08.12.2017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999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финансирования дефицита бюджета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21393,9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36393,9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7515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 кредитных организаций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0689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5998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предоставленные бюджетам поселений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0689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66493,9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66493,9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594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553</TotalTime>
  <Words>2380</Words>
  <Application>Microsoft Office PowerPoint</Application>
  <PresentationFormat>Экран (4:3)</PresentationFormat>
  <Paragraphs>699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budget5</dc:creator>
  <cp:lastModifiedBy>budget5</cp:lastModifiedBy>
  <cp:revision>50</cp:revision>
  <dcterms:created xsi:type="dcterms:W3CDTF">2017-10-05T13:48:44Z</dcterms:created>
  <dcterms:modified xsi:type="dcterms:W3CDTF">2017-12-14T07:04:52Z</dcterms:modified>
</cp:coreProperties>
</file>