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9" r:id="rId7"/>
    <p:sldId id="261" r:id="rId8"/>
    <p:sldId id="270" r:id="rId9"/>
    <p:sldId id="271" r:id="rId10"/>
    <p:sldId id="260" r:id="rId11"/>
    <p:sldId id="279" r:id="rId12"/>
    <p:sldId id="280" r:id="rId13"/>
    <p:sldId id="284" r:id="rId14"/>
    <p:sldId id="282" r:id="rId15"/>
    <p:sldId id="277" r:id="rId16"/>
    <p:sldId id="265" r:id="rId17"/>
    <p:sldId id="275" r:id="rId18"/>
    <p:sldId id="276" r:id="rId19"/>
    <p:sldId id="264" r:id="rId20"/>
    <p:sldId id="263" r:id="rId21"/>
    <p:sldId id="266" r:id="rId22"/>
    <p:sldId id="268" r:id="rId23"/>
    <p:sldId id="267" r:id="rId24"/>
    <p:sldId id="272" r:id="rId25"/>
    <p:sldId id="283" r:id="rId26"/>
    <p:sldId id="27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06" autoAdjust="0"/>
  </p:normalViewPr>
  <p:slideViewPr>
    <p:cSldViewPr>
      <p:cViewPr>
        <p:scale>
          <a:sx n="100" d="100"/>
          <a:sy n="100" d="100"/>
        </p:scale>
        <p:origin x="-660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dLbls>
            <c:dLbl>
              <c:idx val="0"/>
              <c:layout>
                <c:manualLayout>
                  <c:x val="4.9681490788973373E-3"/>
                  <c:y val="-1.9094851419127101E-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840745394486686E-3"/>
                  <c:y val="4.7737128547817751E-3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9681490788973373E-3"/>
                  <c:y val="-1.4321138564345415E-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2255.6999999999998</c:v>
                </c:pt>
                <c:pt idx="1">
                  <c:v>2112.8000000000002</c:v>
                </c:pt>
                <c:pt idx="2">
                  <c:v>2138.4</c:v>
                </c:pt>
                <c:pt idx="3">
                  <c:v>2237.8000000000002</c:v>
                </c:pt>
                <c:pt idx="4">
                  <c:v>2116.3000000000002</c:v>
                </c:pt>
                <c:pt idx="5">
                  <c:v>2457.1999999999998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812672"/>
        <c:axId val="46600704"/>
      </c:barChart>
      <c:catAx>
        <c:axId val="46812672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46600704"/>
        <c:crosses val="autoZero"/>
        <c:auto val="1"/>
        <c:lblAlgn val="ctr"/>
        <c:lblOffset val="100"/>
        <c:noMultiLvlLbl val="0"/>
      </c:catAx>
      <c:valAx>
        <c:axId val="46600704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4681267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 b="1" i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255413385826776"/>
          <c:y val="3.4335875984251966E-2"/>
          <c:w val="0.6734875328083989"/>
          <c:h val="0.64615895669291334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8100">
              <a:solidFill>
                <a:srgbClr val="0000FF"/>
              </a:solidFill>
            </a:ln>
          </c:spPr>
          <c:marker>
            <c:spPr>
              <a:solidFill>
                <a:srgbClr val="00B0F0"/>
              </a:solidFill>
              <a:ln w="38100">
                <a:solidFill>
                  <a:srgbClr val="0000FF"/>
                </a:solidFill>
              </a:ln>
            </c:spPr>
          </c:marker>
          <c:dLbls>
            <c:dLbl>
              <c:idx val="0"/>
              <c:layout>
                <c:manualLayout>
                  <c:x val="-3.154934615843237E-2"/>
                  <c:y val="-5.2494464032273806E-2"/>
                </c:manualLayout>
              </c:layout>
              <c:spPr/>
              <c:txPr>
                <a:bodyPr/>
                <a:lstStyle/>
                <a:p>
                  <a:pPr>
                    <a:defRPr sz="9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3098692316864741E-2"/>
                  <c:y val="5.7266688035207743E-2"/>
                </c:manualLayout>
              </c:layout>
              <c:spPr/>
              <c:txPr>
                <a:bodyPr/>
                <a:lstStyle/>
                <a:p>
                  <a:pPr>
                    <a:defRPr sz="9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4648038475297111E-2"/>
                  <c:y val="-8.1127808049877626E-2"/>
                </c:manualLayout>
              </c:layout>
              <c:spPr/>
              <c:txPr>
                <a:bodyPr/>
                <a:lstStyle/>
                <a:p>
                  <a:pPr>
                    <a:defRPr sz="9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0230569938825432E-2"/>
                  <c:y val="-4.7722240029339787E-2"/>
                </c:manualLayout>
              </c:layout>
              <c:spPr/>
              <c:txPr>
                <a:bodyPr/>
                <a:lstStyle/>
                <a:p>
                  <a:pPr>
                    <a:defRPr sz="9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0230569938825536E-2"/>
                  <c:y val="5.7266688035207743E-2"/>
                </c:manualLayout>
              </c:layout>
              <c:spPr/>
              <c:txPr>
                <a:bodyPr/>
                <a:lstStyle/>
                <a:p>
                  <a:pPr>
                    <a:defRPr sz="9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0230569938825432E-2"/>
                  <c:y val="-3.8177792023471824E-2"/>
                </c:manualLayout>
              </c:layout>
              <c:spPr/>
              <c:txPr>
                <a:bodyPr/>
                <a:lstStyle/>
                <a:p>
                  <a:pPr>
                    <a:defRPr sz="9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16444.900000000001</c:v>
                </c:pt>
                <c:pt idx="1">
                  <c:v>15525.5</c:v>
                </c:pt>
                <c:pt idx="2">
                  <c:v>15848.1</c:v>
                </c:pt>
                <c:pt idx="3">
                  <c:v>16638.8</c:v>
                </c:pt>
                <c:pt idx="4">
                  <c:v>15723.3</c:v>
                </c:pt>
                <c:pt idx="5">
                  <c:v>18228.2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3096064"/>
        <c:axId val="46602432"/>
      </c:lineChart>
      <c:catAx>
        <c:axId val="24309606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602432"/>
        <c:crosses val="autoZero"/>
        <c:auto val="1"/>
        <c:lblAlgn val="ctr"/>
        <c:lblOffset val="100"/>
        <c:noMultiLvlLbl val="0"/>
      </c:catAx>
      <c:valAx>
        <c:axId val="466024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5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4309606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200" b="1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2245.9</c:v>
                </c:pt>
                <c:pt idx="1">
                  <c:v>2032.1</c:v>
                </c:pt>
                <c:pt idx="2">
                  <c:v>2125.8000000000002</c:v>
                </c:pt>
                <c:pt idx="3">
                  <c:v>2206.8000000000002</c:v>
                </c:pt>
                <c:pt idx="4">
                  <c:v>2149.8000000000002</c:v>
                </c:pt>
                <c:pt idx="5">
                  <c:v>2382.1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2945536"/>
        <c:axId val="46606016"/>
      </c:barChart>
      <c:catAx>
        <c:axId val="2429455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606016"/>
        <c:crosses val="autoZero"/>
        <c:auto val="1"/>
        <c:lblAlgn val="ctr"/>
        <c:lblOffset val="100"/>
        <c:noMultiLvlLbl val="0"/>
      </c:catAx>
      <c:valAx>
        <c:axId val="46606016"/>
        <c:scaling>
          <c:orientation val="minMax"/>
        </c:scaling>
        <c:delete val="0"/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42945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 w="38100"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6.5941141041350834E-2"/>
                  <c:y val="-4.5520306553360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9238198093418413E-2"/>
                  <c:y val="7.03495646733746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2426426301688505E-2"/>
                  <c:y val="-7.4487774360043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9238198093418343E-2"/>
                  <c:y val="-6.62113549867055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9238198093418468E-2"/>
                  <c:y val="5.7934935613367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5941141041352012E-3"/>
                  <c:y val="-7.0349564673374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5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  <c:pt idx="4">
                  <c:v>2019 год</c:v>
                </c:pt>
                <c:pt idx="5">
                  <c:v>2020 год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16373.4</c:v>
                </c:pt>
                <c:pt idx="1">
                  <c:v>14932.8</c:v>
                </c:pt>
                <c:pt idx="2">
                  <c:v>15755</c:v>
                </c:pt>
                <c:pt idx="3">
                  <c:v>16408.5</c:v>
                </c:pt>
                <c:pt idx="4">
                  <c:v>15972.1</c:v>
                </c:pt>
                <c:pt idx="5">
                  <c:v>17671.3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42945024"/>
        <c:axId val="46608320"/>
      </c:lineChart>
      <c:catAx>
        <c:axId val="24294502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608320"/>
        <c:crosses val="autoZero"/>
        <c:auto val="1"/>
        <c:lblAlgn val="ctr"/>
        <c:lblOffset val="100"/>
        <c:noMultiLvlLbl val="0"/>
      </c:catAx>
      <c:valAx>
        <c:axId val="46608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5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4294502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818314745753468"/>
          <c:y val="2.6496673216548187E-2"/>
          <c:w val="0.72332652144010445"/>
          <c:h val="0.900464687540304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 год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Учителя</c:v>
                </c:pt>
                <c:pt idx="1">
                  <c:v>Педагоги учреждений дошкольного образования</c:v>
                </c:pt>
                <c:pt idx="2">
                  <c:v>Педагоги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21.8</c:v>
                </c:pt>
                <c:pt idx="1">
                  <c:v>15.2</c:v>
                </c:pt>
                <c:pt idx="2">
                  <c:v>13.6</c:v>
                </c:pt>
                <c:pt idx="3">
                  <c:v>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год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Учителя</c:v>
                </c:pt>
                <c:pt idx="1">
                  <c:v>Педагоги учреждений дошкольного образования</c:v>
                </c:pt>
                <c:pt idx="2">
                  <c:v>Педагоги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32.200000000000003</c:v>
                </c:pt>
                <c:pt idx="1">
                  <c:v>29.7</c:v>
                </c:pt>
                <c:pt idx="2">
                  <c:v>30.5</c:v>
                </c:pt>
                <c:pt idx="3">
                  <c:v>23.5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Учителя</c:v>
                </c:pt>
                <c:pt idx="1">
                  <c:v>Педагоги учреждений дошкольного образования</c:v>
                </c:pt>
                <c:pt idx="2">
                  <c:v>Педагоги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34.700000000000003</c:v>
                </c:pt>
                <c:pt idx="1">
                  <c:v>30.9</c:v>
                </c:pt>
                <c:pt idx="2">
                  <c:v>32.5</c:v>
                </c:pt>
                <c:pt idx="3">
                  <c:v>26.3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43026944"/>
        <c:axId val="46611200"/>
      </c:barChart>
      <c:catAx>
        <c:axId val="243026944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6611200"/>
        <c:crosses val="autoZero"/>
        <c:auto val="1"/>
        <c:lblAlgn val="ctr"/>
        <c:lblOffset val="100"/>
        <c:noMultiLvlLbl val="0"/>
      </c:catAx>
      <c:valAx>
        <c:axId val="46611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430269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98521277488128"/>
          <c:y val="3.7296390989993091E-3"/>
          <c:w val="0.14872553908946712"/>
          <c:h val="0.23275648855540973"/>
        </c:manualLayout>
      </c:layout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</c:spPr>
    </c:sideWall>
    <c:backWall>
      <c:thickness val="0"/>
      <c:spPr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7.8168105903828333E-2"/>
          <c:y val="3.905708514704475E-2"/>
          <c:w val="0.81705617956396226"/>
          <c:h val="0.8828249383023953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effectLst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2.7770767718817003E-3"/>
                  <c:y val="0.41626685938537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157957549221202E-7"/>
                  <c:y val="0.23054890248872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889393078571511E-3"/>
                  <c:y val="0.150497518865809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0497778433824E-3"/>
                  <c:y val="0.13021743807654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 anchor="ctr" anchorCtr="1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 formatCode="0.0">
                  <c:v>1384</c:v>
                </c:pt>
                <c:pt idx="1">
                  <c:v>826.5</c:v>
                </c:pt>
                <c:pt idx="2">
                  <c:v>557.5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685"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6.943019956726677E-3"/>
                  <c:y val="0.433346498710073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302836588163265E-4"/>
                  <c:y val="0.27163941412787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260567317632653E-4"/>
                  <c:y val="0.16597374070480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0497778433824E-3"/>
                  <c:y val="0.136621574375386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 anchor="ctr" anchorCtr="1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 formatCode="0.0">
                  <c:v>1421.7</c:v>
                </c:pt>
                <c:pt idx="1">
                  <c:v>822.1</c:v>
                </c:pt>
                <c:pt idx="2">
                  <c:v>599.6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50800" dir="5400000" algn="ctr" rotWithShape="0">
                <a:schemeClr val="accent6">
                  <a:lumMod val="40000"/>
                  <a:lumOff val="6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3.7030606087510931E-3"/>
                  <c:y val="0.4642475792129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300960499627707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061212175021846E-3"/>
                  <c:y val="0.193703300292300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 anchor="ctr" anchorCtr="0"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 formatCode="0.0">
                  <c:v>1507.6</c:v>
                </c:pt>
                <c:pt idx="1">
                  <c:v>873.4</c:v>
                </c:pt>
                <c:pt idx="2">
                  <c:v>634.20000000000005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243417088"/>
        <c:axId val="127656512"/>
        <c:axId val="0"/>
      </c:bar3DChart>
      <c:catAx>
        <c:axId val="24341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27656512"/>
        <c:crosses val="autoZero"/>
        <c:auto val="1"/>
        <c:lblAlgn val="ctr"/>
        <c:lblOffset val="100"/>
        <c:noMultiLvlLbl val="0"/>
      </c:catAx>
      <c:valAx>
        <c:axId val="127656512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43417088"/>
        <c:crosses val="autoZero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0.78527048322913862"/>
          <c:y val="0.13763897112860893"/>
          <c:w val="8.6348193249028926E-2"/>
          <c:h val="0.17747443255825679"/>
        </c:manualLayout>
      </c:layout>
      <c:overlay val="0"/>
      <c:txPr>
        <a:bodyPr/>
        <a:lstStyle/>
        <a:p>
          <a:pPr>
            <a:defRPr sz="1797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7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53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9474218915495463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5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  <c:spPr>
              <a:solidFill>
                <a:srgbClr val="FF9933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chemeClr val="accent2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8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66FF33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7.2147940197376872E-2"/>
                  <c:y val="0.193104913058217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5588169629553503"/>
                  <c:y val="-2.505915320991431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1.0502862264341202E-2"/>
                  <c:y val="-1.7695836055001125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/>
                      <a:t>продажа земельных участков
5,0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7.3440461390117423E-2"/>
                  <c:y val="5.494289320864649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5.3227259826076651E-2"/>
                  <c:y val="6.187246609284259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4.6138045258216055E-2"/>
                  <c:y val="3.596046622513635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5.656487686416075E-2"/>
                  <c:y val="-2.192510108067436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6.8973176963612715E-2"/>
                  <c:y val="8.355520093487485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4.5554928767971507E-2"/>
                  <c:y val="7.782901862861017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9.5717119093812648E-3"/>
                  <c:y val="6.704694309660046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9.7927649096604355E-2"/>
                  <c:y val="4.557570508421322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продажа земельных участков</c:v>
                </c:pt>
                <c:pt idx="3">
                  <c:v>государственная пошлина</c:v>
                </c:pt>
                <c:pt idx="4">
                  <c:v>аренда земли</c:v>
                </c:pt>
                <c:pt idx="5">
                  <c:v>ЕСХН</c:v>
                </c:pt>
                <c:pt idx="6">
                  <c:v>ЕНВД</c:v>
                </c:pt>
                <c:pt idx="7">
                  <c:v>НВОС</c:v>
                </c:pt>
                <c:pt idx="8">
                  <c:v>прочие</c:v>
                </c:pt>
                <c:pt idx="9">
                  <c:v>УСН</c:v>
                </c:pt>
                <c:pt idx="10">
                  <c:v>штрафы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61.4</c:v>
                </c:pt>
                <c:pt idx="1">
                  <c:v>1.6</c:v>
                </c:pt>
                <c:pt idx="2">
                  <c:v>2.8</c:v>
                </c:pt>
                <c:pt idx="3">
                  <c:v>1.8</c:v>
                </c:pt>
                <c:pt idx="4">
                  <c:v>11.3</c:v>
                </c:pt>
                <c:pt idx="5">
                  <c:v>2.1</c:v>
                </c:pt>
                <c:pt idx="6">
                  <c:v>7.8</c:v>
                </c:pt>
                <c:pt idx="7">
                  <c:v>0.7</c:v>
                </c:pt>
                <c:pt idx="8">
                  <c:v>1.3</c:v>
                </c:pt>
                <c:pt idx="9">
                  <c:v>7.3</c:v>
                </c:pt>
                <c:pt idx="10">
                  <c:v>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359"/>
      <c:depthPercent val="100"/>
      <c:rAngAx val="0"/>
      <c:perspective val="80"/>
    </c:view3D>
    <c:floor>
      <c:thickness val="0"/>
      <c:spPr>
        <a:ln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553476979746542E-2"/>
          <c:y val="3.0737230308169248E-2"/>
          <c:w val="0.85762307899065082"/>
          <c:h val="0.828660820896723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доходы, млн.руб.</c:v>
                </c:pt>
              </c:strCache>
            </c:strRef>
          </c:tx>
          <c:spPr>
            <a:solidFill>
              <a:srgbClr val="00CC00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57E-3"/>
                  <c:y val="8.5154705313760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9568028328968277E-3"/>
                  <c:y val="8.5269956274674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549570878015057E-3"/>
                  <c:y val="0.10729492869533873"/>
                </c:manualLayout>
              </c:layout>
              <c:tx>
                <c:rich>
                  <a:bodyPr/>
                  <a:lstStyle/>
                  <a:p>
                    <a:r>
                      <a:rPr lang="ru-RU" sz="2399" dirty="0" smtClean="0"/>
                      <a:t>722,2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2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649.41700000000003</c:v>
                </c:pt>
                <c:pt idx="2" formatCode="0.0">
                  <c:v>678.1</c:v>
                </c:pt>
                <c:pt idx="4" formatCode="0.0">
                  <c:v>722.2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доходы, млн.руб.</c:v>
                </c:pt>
              </c:strCache>
            </c:strRef>
          </c:tx>
          <c:spPr>
            <a:solidFill>
              <a:srgbClr val="CC00FF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57E-3"/>
                  <c:y val="-3.4061882125504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8243563170225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7099141756030113E-3"/>
                  <c:y val="-3.4061882125504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399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2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 formatCode="0.0">
                  <c:v>177.06710000000001</c:v>
                </c:pt>
                <c:pt idx="2" formatCode="0.0">
                  <c:v>144</c:v>
                </c:pt>
                <c:pt idx="4" formatCode="0.0">
                  <c:v>151.19999999999999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30"/>
        <c:shape val="box"/>
        <c:axId val="243420672"/>
        <c:axId val="127662272"/>
        <c:axId val="0"/>
      </c:bar3DChart>
      <c:catAx>
        <c:axId val="243420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99" b="1"/>
            </a:pPr>
            <a:endParaRPr lang="ru-RU"/>
          </a:p>
        </c:txPr>
        <c:crossAx val="127662272"/>
        <c:crosses val="autoZero"/>
        <c:auto val="1"/>
        <c:lblAlgn val="ctr"/>
        <c:lblOffset val="100"/>
        <c:noMultiLvlLbl val="0"/>
      </c:catAx>
      <c:valAx>
        <c:axId val="127662272"/>
        <c:scaling>
          <c:orientation val="minMax"/>
        </c:scaling>
        <c:delete val="1"/>
        <c:axPos val="r"/>
        <c:numFmt formatCode="0.0" sourceLinked="1"/>
        <c:majorTickMark val="out"/>
        <c:minorTickMark val="none"/>
        <c:tickLblPos val="nextTo"/>
        <c:crossAx val="243420672"/>
        <c:crosses val="max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3.0918635170603677E-2"/>
          <c:y val="0.88651754971306551"/>
          <c:w val="0.92765841359545598"/>
          <c:h val="0.11348245028693449"/>
        </c:manualLayout>
      </c:layout>
      <c:overlay val="0"/>
      <c:txPr>
        <a:bodyPr/>
        <a:lstStyle/>
        <a:p>
          <a:pPr>
            <a:defRPr sz="1599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>
      <a:bevelT w="139700" prst="cross"/>
    </a:sp3d>
  </c:spPr>
  <c:txPr>
    <a:bodyPr/>
    <a:lstStyle/>
    <a:p>
      <a:pPr>
        <a:defRPr sz="1797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643248200108916E-2"/>
          <c:y val="2.3273690310686199E-2"/>
          <c:w val="0.87250687992773124"/>
          <c:h val="0.885165161828865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Lbls>
            <c:dLbl>
              <c:idx val="0"/>
              <c:delete val="1"/>
            </c:dLbl>
            <c:dLbl>
              <c:idx val="1"/>
              <c:layout>
                <c:manualLayout>
                  <c:x val="-1.4456499368922578E-3"/>
                  <c:y val="2.38336881487642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456499368923109E-3"/>
                  <c:y val="4.76673762975285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369498106767736E-3"/>
                  <c:y val="-2.38336881487642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Физическая культура и спорт</c:v>
                </c:pt>
                <c:pt idx="3">
                  <c:v>Социальная политика</c:v>
                </c:pt>
                <c:pt idx="4">
                  <c:v>Здравоохранение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1500.9</c:v>
                </c:pt>
                <c:pt idx="1">
                  <c:v>83.7</c:v>
                </c:pt>
                <c:pt idx="2">
                  <c:v>152.4</c:v>
                </c:pt>
                <c:pt idx="3">
                  <c:v>122.3</c:v>
                </c:pt>
                <c:pt idx="4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 год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dLbls>
            <c:dLbl>
              <c:idx val="0"/>
              <c:delete val="1"/>
            </c:dLbl>
            <c:dLbl>
              <c:idx val="1"/>
              <c:layout>
                <c:manualLayout>
                  <c:x val="0"/>
                  <c:y val="2.38336881487642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Культура</c:v>
                </c:pt>
                <c:pt idx="2">
                  <c:v>Физическая культура и спорт</c:v>
                </c:pt>
                <c:pt idx="3">
                  <c:v>Социальная политика</c:v>
                </c:pt>
                <c:pt idx="4">
                  <c:v>Здравоохранение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1571.7</c:v>
                </c:pt>
                <c:pt idx="1">
                  <c:v>86.5</c:v>
                </c:pt>
                <c:pt idx="2">
                  <c:v>144.80000000000001</c:v>
                </c:pt>
                <c:pt idx="3">
                  <c:v>132.80000000000001</c:v>
                </c:pt>
                <c:pt idx="4">
                  <c:v>21.1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8"/>
        <c:axId val="248490496"/>
        <c:axId val="127662848"/>
      </c:barChart>
      <c:catAx>
        <c:axId val="24849049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200" b="1"/>
            </a:pPr>
            <a:endParaRPr lang="ru-RU"/>
          </a:p>
        </c:txPr>
        <c:crossAx val="127662848"/>
        <c:crosses val="autoZero"/>
        <c:auto val="1"/>
        <c:lblAlgn val="ctr"/>
        <c:lblOffset val="100"/>
        <c:noMultiLvlLbl val="0"/>
      </c:catAx>
      <c:valAx>
        <c:axId val="127662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ru-RU"/>
          </a:p>
        </c:txPr>
        <c:crossAx val="248490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931832938416679"/>
          <c:y val="0.52925988703957816"/>
          <c:w val="0.40392540628454765"/>
          <c:h val="0.1323017412479694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flip="none" rotWithShape="1">
                <a:gsLst>
                  <a:gs pos="0">
                    <a:srgbClr val="0070C0">
                      <a:shade val="30000"/>
                      <a:satMod val="115000"/>
                    </a:srgbClr>
                  </a:gs>
                  <a:gs pos="50000">
                    <a:srgbClr val="0070C0">
                      <a:shade val="67500"/>
                      <a:satMod val="115000"/>
                    </a:srgbClr>
                  </a:gs>
                  <a:gs pos="100000">
                    <a:srgbClr val="0070C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angle"/>
              </a:sp3d>
            </c:spPr>
          </c:dPt>
          <c:dPt>
            <c:idx val="1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angle"/>
              </a:sp3d>
            </c:spPr>
          </c:dPt>
          <c:dPt>
            <c:idx val="2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angle"/>
              </a:sp3d>
            </c:spPr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angle"/>
              </a:sp3d>
            </c:spPr>
          </c:dPt>
          <c:dPt>
            <c:idx val="4"/>
            <c:bubble3D val="0"/>
            <c:spPr>
              <a:solidFill>
                <a:srgbClr val="FF6600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 prst="angle"/>
              </a:sp3d>
            </c:spPr>
          </c:dPt>
          <c:dLbls>
            <c:dLbl>
              <c:idx val="0"/>
              <c:layout>
                <c:manualLayout>
                  <c:x val="2.7107946491903831E-2"/>
                  <c:y val="-0.44778515886575204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Образование </a:t>
                    </a:r>
                    <a:r>
                      <a:rPr lang="en-US" sz="1200" dirty="0" smtClean="0"/>
                      <a:t>80,3</a:t>
                    </a:r>
                    <a:r>
                      <a:rPr lang="ru-RU" sz="12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4277846667015401E-3"/>
                  <c:y val="-7.8352977626193462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Культура</a:t>
                    </a:r>
                  </a:p>
                  <a:p>
                    <a:r>
                      <a:rPr lang="en-US" sz="1200" dirty="0" smtClean="0"/>
                      <a:t>4,4</a:t>
                    </a:r>
                    <a:r>
                      <a:rPr lang="ru-RU" sz="12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842988864301902E-2"/>
                  <c:y val="-9.3943486920710445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Физическая культура и спорт</a:t>
                    </a:r>
                  </a:p>
                  <a:p>
                    <a:r>
                      <a:rPr lang="en-US" sz="1200" dirty="0" smtClean="0"/>
                      <a:t>7,4</a:t>
                    </a:r>
                    <a:r>
                      <a:rPr lang="ru-RU" sz="12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4462797146691451E-3"/>
                  <c:y val="-2.3627386633004111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Здравоохранение</a:t>
                    </a:r>
                    <a:r>
                      <a:rPr lang="en-US" sz="1200" dirty="0" smtClean="0"/>
                      <a:t>1,1</a:t>
                    </a:r>
                    <a:r>
                      <a:rPr lang="ru-RU" sz="12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257934251501433E-2"/>
                  <c:y val="9.4862887241769805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Социальная политика</a:t>
                    </a:r>
                  </a:p>
                  <a:p>
                    <a:r>
                      <a:rPr lang="en-US" sz="1200" dirty="0" smtClean="0"/>
                      <a:t>6,8</a:t>
                    </a:r>
                    <a:r>
                      <a:rPr lang="ru-RU" sz="1200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80.3</c:v>
                </c:pt>
                <c:pt idx="1">
                  <c:v>4.4000000000000004</c:v>
                </c:pt>
                <c:pt idx="2">
                  <c:v>7.4</c:v>
                </c:pt>
                <c:pt idx="3">
                  <c:v>1.1000000000000001</c:v>
                </c:pt>
                <c:pt idx="4">
                  <c:v>6.8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8"/>
      </c:pieChart>
    </c:plotArea>
    <c:plotVisOnly val="1"/>
    <c:dispBlanksAs val="gap"/>
    <c:showDLblsOverMax val="0"/>
  </c:chart>
  <c:spPr>
    <a:ln w="28575"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факт на 1.01.2018</c:v>
                </c:pt>
                <c:pt idx="1">
                  <c:v>факт на 1.01.2019</c:v>
                </c:pt>
                <c:pt idx="2">
                  <c:v>факт на 1.01.2020</c:v>
                </c:pt>
                <c:pt idx="3">
                  <c:v>факт на 1.01.2021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143.6</c:v>
                </c:pt>
                <c:pt idx="1">
                  <c:v>101.9</c:v>
                </c:pt>
                <c:pt idx="2">
                  <c:v>61.3</c:v>
                </c:pt>
                <c:pt idx="3">
                  <c:v>51.3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00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0"/>
                  <c:y val="-2.2714366837024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069521852171931E-2"/>
                  <c:y val="-1.8443848739570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5216909468577E-2"/>
                  <c:y val="-2.7892789490992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8085620347198769E-3"/>
                  <c:y val="-1.590005678591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0" vert="horz"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факт на 1.01.2018</c:v>
                </c:pt>
                <c:pt idx="1">
                  <c:v>факт на 1.01.2019</c:v>
                </c:pt>
                <c:pt idx="2">
                  <c:v>факт на 1.01.2020</c:v>
                </c:pt>
                <c:pt idx="3">
                  <c:v>факт на 1.01.2021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Лист1!$A$2:$A$5</c:f>
              <c:strCache>
                <c:ptCount val="4"/>
                <c:pt idx="0">
                  <c:v>факт на 1.01.2018</c:v>
                </c:pt>
                <c:pt idx="1">
                  <c:v>факт на 1.01.2019</c:v>
                </c:pt>
                <c:pt idx="2">
                  <c:v>факт на 1.01.2020</c:v>
                </c:pt>
                <c:pt idx="3">
                  <c:v>факт на 1.01.2021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53869056"/>
        <c:axId val="254879424"/>
        <c:axId val="0"/>
      </c:bar3DChart>
      <c:catAx>
        <c:axId val="25386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54879424"/>
        <c:crosses val="autoZero"/>
        <c:auto val="1"/>
        <c:lblAlgn val="ctr"/>
        <c:lblOffset val="100"/>
        <c:noMultiLvlLbl val="0"/>
      </c:catAx>
      <c:valAx>
        <c:axId val="2548794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53869056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5.485867041374997E-2"/>
          <c:y val="0.79894138232720913"/>
          <c:w val="0.89999994287982787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4518110348232453E-3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6.7263972303730962E-2"/>
                  <c:y val="-4.37874705416365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853352287101298E-2"/>
                  <c:y val="-4.572111556007419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4480534010983964E-2"/>
                  <c:y val="-4.28172024715222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012188825459452E-2"/>
                  <c:y val="-4.22667769377279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1072087547094481E-2"/>
                  <c:y val="-4.1769580900233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4092323075213866E-2"/>
                  <c:y val="-3.8141953214539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_ ;[Red]\-0.0\ " sourceLinked="0"/>
            <c:spPr>
              <a:noFill/>
              <a:ln w="22808">
                <a:noFill/>
              </a:ln>
            </c:spPr>
            <c:txPr>
              <a:bodyPr/>
              <a:lstStyle/>
              <a:p>
                <a:pPr>
                  <a:defRPr sz="1059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3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22.7</c:v>
                </c:pt>
                <c:pt idx="1">
                  <c:v>14.2</c:v>
                </c:pt>
                <c:pt idx="2">
                  <c:v>8.8000000000000007</c:v>
                </c:pt>
                <c:pt idx="3">
                  <c:v>7.3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865984"/>
        <c:axId val="254881728"/>
      </c:lineChart>
      <c:catAx>
        <c:axId val="253865984"/>
        <c:scaling>
          <c:orientation val="minMax"/>
        </c:scaling>
        <c:delete val="1"/>
        <c:axPos val="b"/>
        <c:majorTickMark val="out"/>
        <c:minorTickMark val="none"/>
        <c:tickLblPos val="nextTo"/>
        <c:crossAx val="254881728"/>
        <c:crosses val="autoZero"/>
        <c:auto val="1"/>
        <c:lblAlgn val="ctr"/>
        <c:lblOffset val="100"/>
        <c:noMultiLvlLbl val="0"/>
      </c:catAx>
      <c:valAx>
        <c:axId val="254881728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3865984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8E8514-6BF6-459F-A68A-83AF5EEB2B3C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22EE89-A74A-404D-88A8-5D7351911450}" type="pres">
      <dgm:prSet presAssocID="{318E8514-6BF6-459F-A68A-83AF5EEB2B3C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</dgm:ptLst>
  <dgm:cxnLst>
    <dgm:cxn modelId="{1307776B-5331-496E-8BAE-3F9D2457E27D}" type="presOf" srcId="{318E8514-6BF6-459F-A68A-83AF5EEB2B3C}" destId="{E022EE89-A74A-404D-88A8-5D7351911450}" srcOrd="0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0.1615</cdr:x>
      <cdr:y>0.11684</cdr:y>
    </cdr:from>
    <cdr:to>
      <cdr:x>0.26149</cdr:x>
      <cdr:y>0.27054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77010" y="6951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0.57057</cdr:x>
      <cdr:y>0.58158</cdr:y>
    </cdr:from>
    <cdr:to>
      <cdr:x>0.69709</cdr:x>
      <cdr:y>0.61819</cdr:y>
    </cdr:to>
    <cdr:sp macro="" textlink="">
      <cdr:nvSpPr>
        <cdr:cNvPr id="6" name="Стрелка вниз 5"/>
        <cdr:cNvSpPr/>
      </cdr:nvSpPr>
      <cdr:spPr>
        <a:xfrm xmlns:a="http://schemas.openxmlformats.org/drawingml/2006/main" rot="14877731">
          <a:off x="5414220" y="2817714"/>
          <a:ext cx="205603" cy="1101262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0.581</cdr:x>
      <cdr:y>0.5325</cdr:y>
    </cdr:from>
    <cdr:to>
      <cdr:x>0.68665</cdr:x>
      <cdr:y>0.59114</cdr:y>
    </cdr:to>
    <cdr:sp macro="" textlink="">
      <cdr:nvSpPr>
        <cdr:cNvPr id="8" name="TextBox 1"/>
        <cdr:cNvSpPr txBox="1"/>
      </cdr:nvSpPr>
      <cdr:spPr>
        <a:xfrm xmlns:a="http://schemas.openxmlformats.org/drawingml/2006/main" rot="20235098">
          <a:off x="5057160" y="2989974"/>
          <a:ext cx="919605" cy="329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+ 4,3%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0.76008</cdr:x>
      <cdr:y>0.00625</cdr:y>
    </cdr:from>
    <cdr:to>
      <cdr:x>0.87098</cdr:x>
      <cdr:y>0.09764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6615906" y="35094"/>
          <a:ext cx="965303" cy="513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873,4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0.58062</cdr:x>
      <cdr:y>0.15994</cdr:y>
    </cdr:from>
    <cdr:to>
      <cdr:x>0.68485</cdr:x>
      <cdr:y>0.21514</cdr:y>
    </cdr:to>
    <cdr:sp macro="" textlink="">
      <cdr:nvSpPr>
        <cdr:cNvPr id="15" name="TextBox 1"/>
        <cdr:cNvSpPr txBox="1"/>
      </cdr:nvSpPr>
      <cdr:spPr>
        <a:xfrm xmlns:a="http://schemas.openxmlformats.org/drawingml/2006/main" rot="20235098">
          <a:off x="5053904" y="898063"/>
          <a:ext cx="907245" cy="3099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+ 7,3%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0.57118</cdr:x>
      <cdr:y>0</cdr:y>
    </cdr:from>
    <cdr:to>
      <cdr:x>0.70352</cdr:x>
      <cdr:y>0.07998</cdr:y>
    </cdr:to>
    <cdr:sp macro="" textlink="">
      <cdr:nvSpPr>
        <cdr:cNvPr id="16" name="TextBox 1"/>
        <cdr:cNvSpPr txBox="1"/>
      </cdr:nvSpPr>
      <cdr:spPr>
        <a:xfrm xmlns:a="http://schemas.openxmlformats.org/drawingml/2006/main" rot="20235098">
          <a:off x="4971666" y="-902826"/>
          <a:ext cx="1151922" cy="449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+ 6,2%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0.29765</cdr:x>
      <cdr:y>0.57679</cdr:y>
    </cdr:from>
    <cdr:to>
      <cdr:x>0.42293</cdr:x>
      <cdr:y>0.61056</cdr:y>
    </cdr:to>
    <cdr:sp macro="" textlink="">
      <cdr:nvSpPr>
        <cdr:cNvPr id="11" name="Стрелка вниз 10"/>
        <cdr:cNvSpPr/>
      </cdr:nvSpPr>
      <cdr:spPr>
        <a:xfrm xmlns:a="http://schemas.openxmlformats.org/drawingml/2006/main" rot="14877731">
          <a:off x="3041242" y="2788234"/>
          <a:ext cx="189618" cy="1090470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0.12308</cdr:x>
      <cdr:y>0.03946</cdr:y>
    </cdr:from>
    <cdr:to>
      <cdr:x>0.23398</cdr:x>
      <cdr:y>0.13085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1071290" y="221555"/>
          <a:ext cx="965303" cy="513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826,5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0.43592</cdr:x>
      <cdr:y>0.05284</cdr:y>
    </cdr:from>
    <cdr:to>
      <cdr:x>0.54682</cdr:x>
      <cdr:y>0.14423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3794351" y="296702"/>
          <a:ext cx="965303" cy="5131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822,1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0.30134</cdr:x>
      <cdr:y>0.5325</cdr:y>
    </cdr:from>
    <cdr:to>
      <cdr:x>0.40699</cdr:x>
      <cdr:y>0.59114</cdr:y>
    </cdr:to>
    <cdr:sp macro="" textlink="">
      <cdr:nvSpPr>
        <cdr:cNvPr id="14" name="TextBox 1"/>
        <cdr:cNvSpPr txBox="1"/>
      </cdr:nvSpPr>
      <cdr:spPr>
        <a:xfrm xmlns:a="http://schemas.openxmlformats.org/drawingml/2006/main" rot="20235098">
          <a:off x="2622972" y="2989973"/>
          <a:ext cx="919605" cy="329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+ 4,4%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0.29134</cdr:x>
      <cdr:y>0</cdr:y>
    </cdr:from>
    <cdr:to>
      <cdr:x>0.42368</cdr:x>
      <cdr:y>0.07998</cdr:y>
    </cdr:to>
    <cdr:sp macro="" textlink="">
      <cdr:nvSpPr>
        <cdr:cNvPr id="18" name="TextBox 1"/>
        <cdr:cNvSpPr txBox="1"/>
      </cdr:nvSpPr>
      <cdr:spPr>
        <a:xfrm xmlns:a="http://schemas.openxmlformats.org/drawingml/2006/main" rot="1002014">
          <a:off x="2535911" y="-952035"/>
          <a:ext cx="1151922" cy="4490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-0,5%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0.31032</cdr:x>
      <cdr:y>0.15586</cdr:y>
    </cdr:from>
    <cdr:to>
      <cdr:x>0.41455</cdr:x>
      <cdr:y>0.21106</cdr:y>
    </cdr:to>
    <cdr:sp macro="" textlink="">
      <cdr:nvSpPr>
        <cdr:cNvPr id="19" name="TextBox 1"/>
        <cdr:cNvSpPr txBox="1"/>
      </cdr:nvSpPr>
      <cdr:spPr>
        <a:xfrm xmlns:a="http://schemas.openxmlformats.org/drawingml/2006/main" rot="1150704">
          <a:off x="2701132" y="875128"/>
          <a:ext cx="907246" cy="3099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-18,7%</a:t>
          </a:r>
          <a:endParaRPr lang="ru-RU" sz="18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0.10862</cdr:x>
      <cdr:y>0</cdr:y>
    </cdr:from>
    <cdr:to>
      <cdr:x>0.21271</cdr:x>
      <cdr:y>0.1716</cdr:y>
    </cdr:to>
    <cdr:sp macro="" textlink="">
      <cdr:nvSpPr>
        <cdr:cNvPr id="27" name="TextBox 26"/>
        <cdr:cNvSpPr txBox="1"/>
      </cdr:nvSpPr>
      <cdr:spPr>
        <a:xfrm xmlns:a="http://schemas.openxmlformats.org/drawingml/2006/main" rot="20575462">
          <a:off x="954257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i="1" dirty="0" smtClean="0">
              <a:solidFill>
                <a:srgbClr val="FF0000"/>
              </a:solidFill>
            </a:rPr>
            <a:t>+70,8</a:t>
          </a:r>
          <a:endParaRPr lang="ru-RU" sz="2000" b="1" i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0.29315</cdr:x>
      <cdr:y>0.63878</cdr:y>
    </cdr:from>
    <cdr:to>
      <cdr:x>0.39724</cdr:x>
      <cdr:y>0.81038</cdr:y>
    </cdr:to>
    <cdr:sp macro="" textlink="">
      <cdr:nvSpPr>
        <cdr:cNvPr id="28" name="TextBox 27"/>
        <cdr:cNvSpPr txBox="1"/>
      </cdr:nvSpPr>
      <cdr:spPr>
        <a:xfrm xmlns:a="http://schemas.openxmlformats.org/drawingml/2006/main" rot="19979334">
          <a:off x="2575320" y="34038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i="1" dirty="0" smtClean="0">
              <a:solidFill>
                <a:srgbClr val="FF0000"/>
              </a:solidFill>
            </a:rPr>
            <a:t>+2,8</a:t>
          </a:r>
          <a:endParaRPr lang="ru-RU" sz="2000" b="1" i="1" dirty="0">
            <a:solidFill>
              <a:srgbClr val="FF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0.32967</cdr:x>
      <cdr:y>0.13928</cdr:y>
    </cdr:from>
    <cdr:to>
      <cdr:x>0.38462</cdr:x>
      <cdr:y>0.24037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160240" y="396850"/>
          <a:ext cx="360040" cy="2880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0.39553</cdr:x>
      <cdr:y>0.2847</cdr:y>
    </cdr:from>
    <cdr:to>
      <cdr:x>0.50009</cdr:x>
      <cdr:y>0.45478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459163" y="153062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101,9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7814"/>
            <a:ext cx="82296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670003AC-83C3-480D-BBA6-9619736B0F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10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microsoft.com/office/2007/relationships/hdphoto" Target="../media/hdphoto5.wdp"/><Relationship Id="rId5" Type="http://schemas.microsoft.com/office/2007/relationships/hdphoto" Target="../media/hdphoto3.wdp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6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11" Type="http://schemas.openxmlformats.org/officeDocument/2006/relationships/image" Target="../media/image3.png"/><Relationship Id="rId5" Type="http://schemas.microsoft.com/office/2007/relationships/hdphoto" Target="../media/hdphoto7.wdp"/><Relationship Id="rId10" Type="http://schemas.microsoft.com/office/2007/relationships/diagramDrawing" Target="../diagrams/drawing1.xml"/><Relationship Id="rId4" Type="http://schemas.openxmlformats.org/officeDocument/2006/relationships/image" Target="../media/image21.png"/><Relationship Id="rId9" Type="http://schemas.openxmlformats.org/officeDocument/2006/relationships/diagramColors" Target="../diagrams/colors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fonh2\Desktop\презент\Новая папка\Новая папка\3872x2436_podsolnuhi-v-po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8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12" y="0"/>
            <a:ext cx="9171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91681" y="260648"/>
            <a:ext cx="60489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7200" b="1" dirty="0" smtClean="0"/>
              <a:t>БЮДЖЕТ </a:t>
            </a:r>
          </a:p>
          <a:p>
            <a:pPr algn="ctr"/>
            <a:r>
              <a:rPr lang="ru-RU" sz="7200" b="1" dirty="0" smtClean="0"/>
              <a:t>ДЛЯ ГРАЖДАН</a:t>
            </a:r>
            <a:endParaRPr lang="ru-RU" sz="72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75770" y="3429000"/>
            <a:ext cx="6480720" cy="2952328"/>
          </a:xfrm>
          <a:prstGeom prst="roundRect">
            <a:avLst/>
          </a:prstGeom>
          <a:solidFill>
            <a:srgbClr val="0070C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О</a:t>
            </a:r>
            <a:r>
              <a:rPr lang="ru-RU" sz="2800" b="1" dirty="0" smtClean="0"/>
              <a:t>ТЧЕТ ОБ </a:t>
            </a:r>
            <a:r>
              <a:rPr lang="ru-RU" sz="2800" b="1" dirty="0"/>
              <a:t>ИСПОЛНЕНИИ БЮДЖЕТА </a:t>
            </a:r>
          </a:p>
          <a:p>
            <a:pPr algn="ctr"/>
            <a:r>
              <a:rPr lang="ru-RU" sz="2800" b="1" dirty="0"/>
              <a:t>МУНИЦИПАЛЬНОГО ОБРАЗОВАНИЯ ЕЙСКИЙ РАЙОН </a:t>
            </a:r>
          </a:p>
          <a:p>
            <a:pPr algn="ctr"/>
            <a:r>
              <a:rPr lang="ru-RU" sz="2800" b="1" dirty="0"/>
              <a:t>ЗА</a:t>
            </a:r>
            <a:r>
              <a:rPr lang="ru-RU" sz="4000" b="1" dirty="0"/>
              <a:t> 2020 </a:t>
            </a:r>
            <a:r>
              <a:rPr lang="ru-RU" sz="2800" b="1" dirty="0" smtClean="0"/>
              <a:t>год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21332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849262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>
                <a:solidFill>
                  <a:schemeClr val="bg1"/>
                </a:solidFill>
              </a:rPr>
              <a:t>         </a:t>
            </a:r>
            <a:r>
              <a:rPr lang="ru-RU" sz="2400" b="1" i="1" dirty="0" smtClean="0"/>
              <a:t>Очередной </a:t>
            </a:r>
            <a:r>
              <a:rPr lang="ru-RU" sz="2400" b="1" i="1" dirty="0"/>
              <a:t>выпуск брошюры «Бюджет для граждан» посвящен итогам исполнения бюджета </a:t>
            </a:r>
            <a:r>
              <a:rPr lang="ru-RU" sz="2400" b="1" i="1" dirty="0" smtClean="0"/>
              <a:t>муниципального образования Ейский район  </a:t>
            </a:r>
            <a:r>
              <a:rPr lang="ru-RU" sz="2400" b="1" i="1" dirty="0"/>
              <a:t>за </a:t>
            </a:r>
            <a:r>
              <a:rPr lang="ru-RU" sz="2400" b="1" i="1" dirty="0" smtClean="0"/>
              <a:t>2020 </a:t>
            </a:r>
            <a:r>
              <a:rPr lang="ru-RU" sz="2400" b="1" i="1" dirty="0"/>
              <a:t>год. </a:t>
            </a:r>
            <a:r>
              <a:rPr lang="ru-RU" sz="2400" b="1" i="1" dirty="0" smtClean="0"/>
              <a:t>Администрация района </a:t>
            </a:r>
            <a:r>
              <a:rPr lang="ru-RU" sz="2400" b="1" i="1" dirty="0"/>
              <a:t>уделяет </a:t>
            </a:r>
            <a:r>
              <a:rPr lang="ru-RU" sz="2400" b="1" i="1" dirty="0" smtClean="0"/>
              <a:t>пристальное внимание как исполнению </a:t>
            </a:r>
            <a:r>
              <a:rPr lang="ru-RU" sz="2400" b="1" i="1" dirty="0"/>
              <a:t>доходной части бюджета, </a:t>
            </a:r>
            <a:r>
              <a:rPr lang="ru-RU" sz="2400" b="1" i="1" dirty="0" smtClean="0"/>
              <a:t>так и грамотному </a:t>
            </a:r>
            <a:r>
              <a:rPr lang="ru-RU" sz="2400" b="1" i="1" dirty="0"/>
              <a:t>расходованию финансов. В </a:t>
            </a:r>
            <a:r>
              <a:rPr lang="ru-RU" sz="2400" b="1" i="1" dirty="0" smtClean="0"/>
              <a:t>2020 </a:t>
            </a:r>
            <a:r>
              <a:rPr lang="ru-RU" sz="2400" b="1" i="1" dirty="0"/>
              <a:t>году своевременно и в полном объеме обеспечены все </a:t>
            </a:r>
            <a:r>
              <a:rPr lang="ru-RU" sz="2400" b="1" i="1" dirty="0" smtClean="0"/>
              <a:t>действующие социальные обязательства, </a:t>
            </a:r>
            <a:r>
              <a:rPr lang="ru-RU" sz="2400" b="1" i="1" dirty="0"/>
              <a:t>а также продолжена работа по повышению эффективности использования средств</a:t>
            </a:r>
            <a:r>
              <a:rPr lang="ru-RU" sz="2400" b="1" i="1" dirty="0" smtClean="0"/>
              <a:t>.</a:t>
            </a:r>
          </a:p>
          <a:p>
            <a:pPr algn="just"/>
            <a:r>
              <a:rPr lang="ru-RU" sz="2400" b="1" i="1" dirty="0" smtClean="0"/>
              <a:t>         Ставший </a:t>
            </a:r>
            <a:r>
              <a:rPr lang="ru-RU" sz="2400" b="1" i="1" dirty="0"/>
              <a:t>уже традиционным программный формат бюджета позволяет четко отследить, куда направлены ресурсы и какой это дало результат. Вы можете увидеть эту информацию на страницах данной брошюры. </a:t>
            </a:r>
            <a:r>
              <a:rPr lang="ru-RU" sz="2400" b="1" i="1" dirty="0" smtClean="0"/>
              <a:t>Надеемся, что представленная информация окажется для вас интересной и полезной, а также повысит уровень общественного участия граждан в бюджетном процессе.</a:t>
            </a:r>
            <a:endParaRPr lang="ru-RU" sz="24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188640"/>
            <a:ext cx="73565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Уважаемые жители Ейского района!</a:t>
            </a:r>
            <a:endParaRPr lang="ru-RU" sz="4000" b="1" i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8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3479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Для чего нужен  </a:t>
            </a:r>
            <a:r>
              <a:rPr lang="ru-RU" sz="36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«</a:t>
            </a:r>
            <a:r>
              <a:rPr lang="ru-RU" sz="36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Бюджет для граждан»?</a:t>
            </a:r>
            <a:endParaRPr lang="ru-RU" sz="36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8885" y="515783"/>
            <a:ext cx="823556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/>
              <a:t>       «Бюджет для граждан» нацелен на получение обратной связи от граждан, которым интересны вопросы управления финансами </a:t>
            </a:r>
            <a:r>
              <a:rPr lang="ru-RU" sz="2000" b="1" i="1" dirty="0" err="1" smtClean="0"/>
              <a:t>Ейского</a:t>
            </a:r>
            <a:r>
              <a:rPr lang="ru-RU" sz="2000" b="1" i="1" dirty="0" smtClean="0"/>
              <a:t> района. Для обеспечения возможности </a:t>
            </a:r>
            <a:r>
              <a:rPr lang="ru-RU" sz="2000" b="1" i="1" dirty="0"/>
              <a:t>общественного </a:t>
            </a:r>
            <a:r>
              <a:rPr lang="ru-RU" sz="2000" b="1" i="1" dirty="0" smtClean="0"/>
              <a:t>контроля за расходованием бюджетных средств и влияния населения на принимаемые управленческие решения администрация муниципального образования Ейский район обеспечивает </a:t>
            </a:r>
            <a:r>
              <a:rPr lang="ru-RU" sz="2000" b="1" i="1" dirty="0"/>
              <a:t>открытость и </a:t>
            </a:r>
            <a:r>
              <a:rPr lang="ru-RU" sz="2000" b="1" i="1" dirty="0" smtClean="0"/>
              <a:t>прозрачность утверждения </a:t>
            </a:r>
            <a:r>
              <a:rPr lang="ru-RU" sz="2000" b="1" i="1" dirty="0"/>
              <a:t>и исполнения бюджета </a:t>
            </a:r>
            <a:r>
              <a:rPr lang="ru-RU" sz="2000" b="1" i="1" dirty="0" smtClean="0"/>
              <a:t>Ейского района </a:t>
            </a:r>
            <a:r>
              <a:rPr lang="ru-RU" sz="2000" b="1" i="1" dirty="0"/>
              <a:t>с помощью: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/>
              <a:t>проведения </a:t>
            </a:r>
            <a:r>
              <a:rPr lang="ru-RU" sz="2000" b="1" i="1" dirty="0"/>
              <a:t>публичных слушаний по проекту бюджета </a:t>
            </a:r>
            <a:r>
              <a:rPr lang="ru-RU" sz="2000" b="1" i="1" dirty="0" smtClean="0"/>
              <a:t>района на очередной финансовый год и на плановый период;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/>
              <a:t>информирования </a:t>
            </a:r>
            <a:r>
              <a:rPr lang="ru-RU" sz="2000" b="1" i="1" dirty="0"/>
              <a:t>населения обо всех стадиях бюджетного процесса на </a:t>
            </a:r>
            <a:r>
              <a:rPr lang="ru-RU" sz="2000" b="1" i="1" dirty="0" smtClean="0"/>
              <a:t>официальном сайте муниципального образования </a:t>
            </a:r>
            <a:r>
              <a:rPr lang="ru-RU" sz="2000" b="1" i="1" dirty="0" err="1" smtClean="0"/>
              <a:t>Ейский</a:t>
            </a:r>
            <a:r>
              <a:rPr lang="ru-RU" sz="2000" b="1" i="1" dirty="0" smtClean="0"/>
              <a:t> район;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/>
              <a:t>проведения публичных слушаний по проекту отчета об исполнении бюджета за отчетный финансовый год;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/>
              <a:t>размещения на официальном сайте муниципального образования </a:t>
            </a:r>
            <a:r>
              <a:rPr lang="ru-RU" sz="2000" b="1" i="1" dirty="0" err="1" smtClean="0"/>
              <a:t>Ейский</a:t>
            </a:r>
            <a:r>
              <a:rPr lang="ru-RU" sz="2000" b="1" i="1" dirty="0" smtClean="0"/>
              <a:t> район основных положений проекта районного бюджета, решения о районном бюджете, решений о внесении изменений в районный бюджет, годового отчета об исполнении районного бюджета в формате «Бюджет для граждан».</a:t>
            </a:r>
          </a:p>
          <a:p>
            <a:pPr algn="just"/>
            <a:endParaRPr lang="ru-RU" sz="2000" b="1" i="1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23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880" y="35947"/>
            <a:ext cx="2142563" cy="1391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-99392"/>
            <a:ext cx="47259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Публичные слушания</a:t>
            </a:r>
            <a:endParaRPr lang="ru-RU" sz="44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1393" y="815540"/>
            <a:ext cx="883672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      </a:t>
            </a:r>
            <a:r>
              <a:rPr lang="ru-RU" sz="1400" b="1" dirty="0" smtClean="0"/>
              <a:t>Финансовое управление по инициативе главы муниципального образования Ейский район  </a:t>
            </a:r>
            <a:r>
              <a:rPr lang="ru-RU" sz="1400" b="1" dirty="0"/>
              <a:t>ежегодно организует и проводит </a:t>
            </a:r>
            <a:r>
              <a:rPr lang="ru-RU" sz="1400" b="1" dirty="0" smtClean="0"/>
              <a:t>публичные слушания </a:t>
            </a:r>
            <a:r>
              <a:rPr lang="ru-RU" sz="1400" b="1" dirty="0"/>
              <a:t>по отчету об исполнении </a:t>
            </a:r>
            <a:r>
              <a:rPr lang="ru-RU" sz="1400" b="1" dirty="0" smtClean="0"/>
              <a:t>районного бюджета за предыдущий </a:t>
            </a:r>
            <a:r>
              <a:rPr lang="ru-RU" sz="1400" b="1" dirty="0"/>
              <a:t>финансовый год.</a:t>
            </a:r>
          </a:p>
          <a:p>
            <a:pPr algn="just"/>
            <a:r>
              <a:rPr lang="ru-RU" sz="1400" b="1" u="sng" dirty="0"/>
              <a:t>Публичные слушания</a:t>
            </a:r>
            <a:r>
              <a:rPr lang="ru-RU" sz="1400" b="1" dirty="0"/>
              <a:t> – форма реализации прав населения </a:t>
            </a:r>
            <a:r>
              <a:rPr lang="ru-RU" sz="1400" b="1" dirty="0" smtClean="0"/>
              <a:t>на участие в процессе </a:t>
            </a:r>
            <a:r>
              <a:rPr lang="ru-RU" sz="1400" b="1" dirty="0"/>
              <a:t>принятия решений </a:t>
            </a:r>
            <a:r>
              <a:rPr lang="ru-RU" sz="1400" b="1" dirty="0" smtClean="0"/>
              <a:t>путем</a:t>
            </a:r>
          </a:p>
          <a:p>
            <a:pPr algn="just"/>
            <a:r>
              <a:rPr lang="ru-RU" sz="1400" b="1" dirty="0"/>
              <a:t> </a:t>
            </a:r>
            <a:r>
              <a:rPr lang="ru-RU" sz="1400" b="1" dirty="0" smtClean="0"/>
              <a:t>                                         проведения  собрания </a:t>
            </a:r>
            <a:r>
              <a:rPr lang="ru-RU" sz="1400" b="1" dirty="0"/>
              <a:t>для обсуждения общественно значимых вопросов.</a:t>
            </a:r>
          </a:p>
          <a:p>
            <a:pPr algn="just"/>
            <a:r>
              <a:rPr lang="ru-RU" sz="1400" b="1" u="sng" dirty="0"/>
              <a:t>Публичные слушания проводятся в целях:</a:t>
            </a:r>
          </a:p>
          <a:p>
            <a:pPr algn="just"/>
            <a:r>
              <a:rPr lang="ru-RU" sz="1400" b="1" dirty="0"/>
              <a:t>- информирования населения и общественности по обсуждаемому проекту </a:t>
            </a:r>
            <a:r>
              <a:rPr lang="ru-RU" sz="1400" b="1" dirty="0" smtClean="0"/>
              <a:t>исполнения бюджета района;</a:t>
            </a:r>
            <a:endParaRPr lang="ru-RU" sz="1400" b="1" dirty="0"/>
          </a:p>
          <a:p>
            <a:pPr algn="just"/>
            <a:r>
              <a:rPr lang="ru-RU" sz="1400" b="1" dirty="0"/>
              <a:t>- выявления мнения населения и подготовки рекомендаций по итогам </a:t>
            </a:r>
            <a:r>
              <a:rPr lang="ru-RU" sz="1400" b="1" dirty="0" smtClean="0"/>
              <a:t>обсуждения населением </a:t>
            </a:r>
            <a:r>
              <a:rPr lang="ru-RU" sz="1400" b="1" dirty="0"/>
              <a:t>проекта </a:t>
            </a:r>
            <a:r>
              <a:rPr lang="ru-RU" sz="1400" b="1" dirty="0" smtClean="0"/>
              <a:t>исполнения бюджета района;</a:t>
            </a:r>
            <a:endParaRPr lang="ru-RU" sz="1400" b="1" dirty="0"/>
          </a:p>
          <a:p>
            <a:pPr algn="just"/>
            <a:r>
              <a:rPr lang="ru-RU" sz="1400" b="1" dirty="0"/>
              <a:t>- оказания непосредственного влияния населения и общественности на принятие </a:t>
            </a:r>
            <a:r>
              <a:rPr lang="ru-RU" sz="1400" b="1" dirty="0" smtClean="0"/>
              <a:t>проекта исполнения бюджета района.</a:t>
            </a:r>
            <a:endParaRPr lang="ru-RU" sz="1400" b="1" dirty="0"/>
          </a:p>
          <a:p>
            <a:pPr algn="just"/>
            <a:r>
              <a:rPr lang="ru-RU" sz="1400" b="1" dirty="0" smtClean="0"/>
              <a:t>      Каждый </a:t>
            </a:r>
            <a:r>
              <a:rPr lang="ru-RU" sz="1400" b="1" dirty="0"/>
              <a:t>житель вправе высказать свое мнение, предоставить материалы, </a:t>
            </a:r>
            <a:r>
              <a:rPr lang="ru-RU" sz="1400" b="1" dirty="0" smtClean="0"/>
              <a:t>письменные предложения </a:t>
            </a:r>
            <a:r>
              <a:rPr lang="ru-RU" sz="1400" b="1" dirty="0"/>
              <a:t>и замечания для включения их в протокол публичных слушаний.</a:t>
            </a:r>
          </a:p>
          <a:p>
            <a:pPr algn="just"/>
            <a:r>
              <a:rPr lang="ru-RU" sz="1400" b="1" dirty="0" smtClean="0"/>
              <a:t>      Информация </a:t>
            </a:r>
            <a:r>
              <a:rPr lang="ru-RU" sz="1400" b="1" dirty="0"/>
              <a:t>о времени и месте проведения публичных слушаний </a:t>
            </a:r>
            <a:r>
              <a:rPr lang="ru-RU" sz="1400" b="1" dirty="0" smtClean="0"/>
              <a:t>передается средствам </a:t>
            </a:r>
            <a:r>
              <a:rPr lang="ru-RU" sz="1400" b="1" dirty="0"/>
              <a:t>массовой информации, размещается на официальном сайте в </a:t>
            </a:r>
            <a:r>
              <a:rPr lang="ru-RU" sz="1400" b="1" dirty="0" smtClean="0"/>
              <a:t>сети «Интернет».</a:t>
            </a: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421872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00FF"/>
                </a:solidFill>
                <a:latin typeface="Segoe Script" pitchFamily="34" charset="0"/>
                <a:cs typeface="Times New Roman" pitchFamily="18" charset="0"/>
              </a:rPr>
              <a:t>Бюджет муниципального образования Ейский район</a:t>
            </a:r>
            <a:endParaRPr lang="ru-RU" sz="2000" dirty="0">
              <a:solidFill>
                <a:srgbClr val="0000FF"/>
              </a:solidFill>
              <a:latin typeface="Segoe Script" pitchFamily="34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4856966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утвержден решением Совета муниципального образования Ейский район от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6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декабря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2019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года №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242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«О районном бюджете на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2020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год и на плановый период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2021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и </a:t>
            </a:r>
            <a:r>
              <a:rPr lang="ru-RU" sz="1600" b="1" dirty="0" smtClean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2022 </a:t>
            </a:r>
            <a:r>
              <a:rPr lang="ru-RU" sz="1600" b="1" dirty="0">
                <a:solidFill>
                  <a:prstClr val="black"/>
                </a:solidFill>
                <a:latin typeface="Monotype Corsiva" pitchFamily="66" charset="0"/>
                <a:cs typeface="Times New Roman" pitchFamily="18" charset="0"/>
              </a:rPr>
              <a:t>годов» </a:t>
            </a: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6695377" y="4294225"/>
            <a:ext cx="2483768" cy="2446525"/>
          </a:xfrm>
          <a:prstGeom prst="verticalScroll">
            <a:avLst/>
          </a:prstGeom>
          <a:solidFill>
            <a:schemeClr val="bg1">
              <a:lumMod val="8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1"/>
                </a:solidFill>
                <a:latin typeface="Monotype Corsiva" panose="03010101010201010101" pitchFamily="66" charset="0"/>
                <a:cs typeface="Arial" charset="0"/>
              </a:rPr>
              <a:t>Публичные слушания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1"/>
                </a:solidFill>
                <a:latin typeface="Monotype Corsiva" panose="03010101010201010101" pitchFamily="66" charset="0"/>
                <a:cs typeface="Arial" charset="0"/>
              </a:rPr>
              <a:t>по отчету об исполнении районного бюджета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1"/>
                </a:solidFill>
                <a:latin typeface="Monotype Corsiva" panose="03010101010201010101" pitchFamily="66" charset="0"/>
                <a:cs typeface="Arial" charset="0"/>
              </a:rPr>
              <a:t>за </a:t>
            </a:r>
            <a:r>
              <a:rPr lang="ru-RU" sz="1400" b="1" dirty="0" smtClean="0">
                <a:solidFill>
                  <a:schemeClr val="tx1"/>
                </a:solidFill>
                <a:latin typeface="Monotype Corsiva" panose="03010101010201010101" pitchFamily="66" charset="0"/>
                <a:cs typeface="Arial" charset="0"/>
              </a:rPr>
              <a:t>2020 </a:t>
            </a:r>
            <a:r>
              <a:rPr lang="ru-RU" sz="1400" b="1" dirty="0">
                <a:solidFill>
                  <a:schemeClr val="tx1"/>
                </a:solidFill>
                <a:latin typeface="Monotype Corsiva" panose="03010101010201010101" pitchFamily="66" charset="0"/>
                <a:cs typeface="Arial" charset="0"/>
              </a:rPr>
              <a:t>год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chemeClr val="tx1"/>
                </a:solidFill>
                <a:latin typeface="Monotype Corsiva" panose="03010101010201010101" pitchFamily="66" charset="0"/>
                <a:cs typeface="Arial" charset="0"/>
              </a:rPr>
              <a:t>проведены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Arial" charset="0"/>
              </a:rPr>
              <a:t>20 апреля  2021 </a:t>
            </a:r>
            <a:r>
              <a:rPr lang="ru-RU" sz="1400" b="1" dirty="0">
                <a:solidFill>
                  <a:srgbClr val="FF0000"/>
                </a:solidFill>
                <a:latin typeface="Monotype Corsiva" panose="03010101010201010101" pitchFamily="66" charset="0"/>
                <a:cs typeface="Arial" charset="0"/>
              </a:rPr>
              <a:t>года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7" b="98438" l="1087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299" y="4054194"/>
            <a:ext cx="862613" cy="48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Вертикальный свиток 8"/>
          <p:cNvSpPr/>
          <p:nvPr/>
        </p:nvSpPr>
        <p:spPr>
          <a:xfrm>
            <a:off x="35496" y="4294225"/>
            <a:ext cx="2592287" cy="2446525"/>
          </a:xfrm>
          <a:prstGeom prst="verticalScroll">
            <a:avLst/>
          </a:prstGeom>
          <a:solidFill>
            <a:schemeClr val="bg1">
              <a:lumMod val="85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679" y="4134911"/>
            <a:ext cx="826963" cy="464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1999" y="4867158"/>
            <a:ext cx="198400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Monotype Corsiva" panose="03010101010201010101" pitchFamily="66" charset="0"/>
                <a:cs typeface="Arial" charset="0"/>
              </a:rPr>
              <a:t>Публичные слушания по проекту районного бюджета на 2020 год и на плановый период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Monotype Corsiva" panose="03010101010201010101" pitchFamily="66" charset="0"/>
                <a:cs typeface="Arial" charset="0"/>
              </a:rPr>
              <a:t> 2021 и 2022 годов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Monotype Corsiva" panose="03010101010201010101" pitchFamily="66" charset="0"/>
                <a:cs typeface="Arial" charset="0"/>
              </a:rPr>
              <a:t>проведены</a:t>
            </a:r>
            <a:endParaRPr lang="en-US" sz="1400" b="1" dirty="0">
              <a:solidFill>
                <a:prstClr val="black"/>
              </a:solidFill>
              <a:latin typeface="Monotype Corsiva" panose="03010101010201010101" pitchFamily="66" charset="0"/>
              <a:cs typeface="Arial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Arial" charset="0"/>
              </a:rPr>
              <a:t>25 </a:t>
            </a:r>
            <a:r>
              <a:rPr lang="ru-RU" sz="1400" b="1" dirty="0">
                <a:solidFill>
                  <a:srgbClr val="FF0000"/>
                </a:solidFill>
                <a:latin typeface="Monotype Corsiva" panose="03010101010201010101" pitchFamily="66" charset="0"/>
                <a:cs typeface="Arial" charset="0"/>
              </a:rPr>
              <a:t>ноября </a:t>
            </a:r>
            <a:r>
              <a:rPr lang="ru-RU" sz="1400" b="1" dirty="0" smtClean="0">
                <a:solidFill>
                  <a:srgbClr val="FF0000"/>
                </a:solidFill>
                <a:latin typeface="Monotype Corsiva" panose="03010101010201010101" pitchFamily="66" charset="0"/>
                <a:cs typeface="Arial" charset="0"/>
              </a:rPr>
              <a:t>2019 </a:t>
            </a:r>
            <a:r>
              <a:rPr lang="ru-RU" sz="1400" b="1" dirty="0">
                <a:solidFill>
                  <a:srgbClr val="FF0000"/>
                </a:solidFill>
                <a:latin typeface="Monotype Corsiva" panose="03010101010201010101" pitchFamily="66" charset="0"/>
                <a:cs typeface="Arial" charset="0"/>
              </a:rPr>
              <a:t>года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26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1172" y="0"/>
            <a:ext cx="7776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Исполнение бюджета муниципального образования Ейский район</a:t>
            </a:r>
            <a:endParaRPr lang="ru-RU" sz="28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6852" y="1340768"/>
            <a:ext cx="90364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u="sng" dirty="0" smtClean="0"/>
              <a:t>Исполнение </a:t>
            </a:r>
            <a:r>
              <a:rPr lang="ru-RU" b="1" u="sng" dirty="0"/>
              <a:t>бюджета</a:t>
            </a:r>
            <a:r>
              <a:rPr lang="ru-RU" b="1" dirty="0"/>
              <a:t> – это этап бюджетного процесса, который начинается с </a:t>
            </a:r>
            <a:r>
              <a:rPr lang="ru-RU" b="1" dirty="0" smtClean="0"/>
              <a:t>момента утверждения </a:t>
            </a:r>
            <a:r>
              <a:rPr lang="ru-RU" b="1" dirty="0"/>
              <a:t>решения о бюджете </a:t>
            </a:r>
            <a:r>
              <a:rPr lang="ru-RU" b="1" dirty="0" smtClean="0"/>
              <a:t>и </a:t>
            </a:r>
            <a:r>
              <a:rPr lang="ru-RU" b="1" dirty="0"/>
              <a:t>продолжается в течение финансового года</a:t>
            </a:r>
            <a:r>
              <a:rPr lang="ru-RU" b="1" dirty="0" smtClean="0"/>
              <a:t>.</a:t>
            </a:r>
            <a:r>
              <a:rPr lang="ru-RU" b="1" dirty="0"/>
              <a:t> </a:t>
            </a:r>
          </a:p>
          <a:p>
            <a:pPr algn="just"/>
            <a:r>
              <a:rPr lang="ru-RU" b="1" dirty="0" smtClean="0"/>
              <a:t>      Исполнение </a:t>
            </a:r>
            <a:r>
              <a:rPr lang="ru-RU" b="1" dirty="0"/>
              <a:t>бюджета по доходам заключается в обеспечении полного </a:t>
            </a:r>
            <a:r>
              <a:rPr lang="ru-RU" b="1" dirty="0" smtClean="0"/>
              <a:t>и своевременного </a:t>
            </a:r>
            <a:r>
              <a:rPr lang="ru-RU" b="1" dirty="0"/>
              <a:t>поступления в бюджет налогов, сборов, доходов от </a:t>
            </a:r>
            <a:r>
              <a:rPr lang="ru-RU" b="1" dirty="0" smtClean="0"/>
              <a:t>использования имущества </a:t>
            </a:r>
            <a:r>
              <a:rPr lang="ru-RU" b="1" dirty="0"/>
              <a:t>и других обязательных платежей, в соответствии с утвержденным </a:t>
            </a:r>
            <a:r>
              <a:rPr lang="ru-RU" b="1" dirty="0" smtClean="0"/>
              <a:t>планом мобилизации доходов.</a:t>
            </a:r>
            <a:endParaRPr lang="ru-RU" b="1" dirty="0"/>
          </a:p>
          <a:p>
            <a:pPr algn="just"/>
            <a:r>
              <a:rPr lang="ru-RU" b="1" dirty="0" smtClean="0"/>
              <a:t>     Исполнение </a:t>
            </a:r>
            <a:r>
              <a:rPr lang="ru-RU" b="1" dirty="0"/>
              <a:t>по расходам означает последовательное финансирование </a:t>
            </a:r>
            <a:r>
              <a:rPr lang="ru-RU" b="1" dirty="0" smtClean="0"/>
              <a:t>мероприятий, предусмотренных </a:t>
            </a:r>
            <a:r>
              <a:rPr lang="ru-RU" b="1" dirty="0"/>
              <a:t>решением о бюджете, в пределах утвержденных сумм с </a:t>
            </a:r>
            <a:r>
              <a:rPr lang="ru-RU" b="1" dirty="0" smtClean="0"/>
              <a:t>целью исполнения </a:t>
            </a:r>
            <a:r>
              <a:rPr lang="ru-RU" b="1" dirty="0"/>
              <a:t>принятых муниципальным образованием расходных обязательств.</a:t>
            </a:r>
          </a:p>
          <a:p>
            <a:pPr algn="just"/>
            <a:r>
              <a:rPr lang="ru-RU" b="1" dirty="0" smtClean="0"/>
              <a:t>      Составление </a:t>
            </a:r>
            <a:r>
              <a:rPr lang="ru-RU" b="1" dirty="0"/>
              <a:t>и утверждение отчета об исполнении бюджета является важной </a:t>
            </a:r>
            <a:r>
              <a:rPr lang="ru-RU" b="1" dirty="0" smtClean="0"/>
              <a:t>формой контроля </a:t>
            </a:r>
            <a:r>
              <a:rPr lang="ru-RU" b="1" dirty="0"/>
              <a:t>за исполнением бюджета.</a:t>
            </a:r>
          </a:p>
          <a:p>
            <a:pPr algn="just"/>
            <a:r>
              <a:rPr lang="ru-RU" b="1" dirty="0" smtClean="0"/>
              <a:t>      Отчет </a:t>
            </a:r>
            <a:r>
              <a:rPr lang="ru-RU" b="1" dirty="0"/>
              <a:t>об исполнении бюджета составляется по всем основным показателям доходов </a:t>
            </a:r>
            <a:r>
              <a:rPr lang="ru-RU" b="1" dirty="0" smtClean="0"/>
              <a:t>и расходов </a:t>
            </a:r>
            <a:r>
              <a:rPr lang="ru-RU" b="1" dirty="0"/>
              <a:t>в установленном порядке с необходимым анализом исполнения доходов </a:t>
            </a:r>
            <a:r>
              <a:rPr lang="ru-RU" b="1" dirty="0" smtClean="0"/>
              <a:t>и расходования </a:t>
            </a:r>
            <a:r>
              <a:rPr lang="ru-RU" b="1" dirty="0"/>
              <a:t>средств.</a:t>
            </a:r>
          </a:p>
          <a:p>
            <a:pPr algn="just"/>
            <a:r>
              <a:rPr lang="ru-RU" b="1" dirty="0" smtClean="0"/>
              <a:t>     Годовой </a:t>
            </a:r>
            <a:r>
              <a:rPr lang="ru-RU" b="1" dirty="0"/>
              <a:t>отчет об исполнении бюджета предоставляется в </a:t>
            </a:r>
            <a:r>
              <a:rPr lang="ru-RU" b="1" dirty="0" smtClean="0"/>
              <a:t>районный </a:t>
            </a:r>
            <a:r>
              <a:rPr lang="ru-RU" b="1" dirty="0"/>
              <a:t>Совет </a:t>
            </a:r>
            <a:r>
              <a:rPr lang="ru-RU" b="1" dirty="0" smtClean="0"/>
              <a:t>депутатов</a:t>
            </a:r>
            <a:r>
              <a:rPr lang="ru-RU" b="1" dirty="0"/>
              <a:t>. По результатам рассмотрения отчета об исполнении </a:t>
            </a:r>
            <a:r>
              <a:rPr lang="ru-RU" b="1" dirty="0" smtClean="0"/>
              <a:t>районного бюджета  депутаты принимают </a:t>
            </a:r>
            <a:r>
              <a:rPr lang="ru-RU" b="1" dirty="0"/>
              <a:t>решение об его утверждении либо отклонении.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607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107504" y="574050"/>
            <a:ext cx="8918531" cy="1036527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2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</a:t>
            </a:r>
            <a:r>
              <a:rPr lang="ru-RU" sz="2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по доходам выполнен на 102,5% , </a:t>
            </a:r>
            <a:endParaRPr lang="ru-RU" sz="205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 числе </a:t>
            </a:r>
            <a:r>
              <a:rPr lang="ru-RU" sz="2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налоговым </a:t>
            </a:r>
            <a:r>
              <a:rPr lang="ru-RU" sz="2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неналоговым доходам на 107,2</a:t>
            </a:r>
            <a:r>
              <a:rPr lang="ru-RU" sz="2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20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504" y="5877272"/>
            <a:ext cx="8924032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2" y="5809803"/>
            <a:ext cx="1195387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867" y="5949191"/>
            <a:ext cx="7774339" cy="981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Скругленный прямоугольник 16"/>
          <p:cNvSpPr/>
          <p:nvPr/>
        </p:nvSpPr>
        <p:spPr>
          <a:xfrm>
            <a:off x="111862" y="4437112"/>
            <a:ext cx="8919674" cy="1342116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77" y="4529871"/>
            <a:ext cx="1359496" cy="113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1" name="Picture 3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70" y="601978"/>
            <a:ext cx="143150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113005" y="2924944"/>
            <a:ext cx="8919674" cy="1451099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pPr lvl="0" algn="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указов Президента РФ от 7 мая 2012 года </a:t>
            </a:r>
          </a:p>
          <a:p>
            <a:pPr lvl="0" algn="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повышена оплата труда отдельных категорий работников социальной</a:t>
            </a:r>
          </a:p>
          <a:p>
            <a:pPr lvl="0" algn="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сферы, заработная плата остальных категорий работников</a:t>
            </a:r>
          </a:p>
          <a:p>
            <a:pPr lvl="0" algn="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бюджетной сферы с 1 января 2020 года проиндексирована на 3,8%</a:t>
            </a:r>
          </a:p>
          <a:p>
            <a:pPr lvl="0" algn="r"/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83" name="Picture 3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15" y="3021843"/>
            <a:ext cx="1249363" cy="1271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113005" y="1700808"/>
            <a:ext cx="8918531" cy="1130424"/>
          </a:xfrm>
          <a:prstGeom prst="round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85" name="Picture 3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09146"/>
            <a:ext cx="6853237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6" name="Picture 3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3" y="1587745"/>
            <a:ext cx="1543050" cy="1357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88" name="Picture 4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009" y="4376043"/>
            <a:ext cx="7540625" cy="143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Блок-схема: узел 20"/>
          <p:cNvSpPr/>
          <p:nvPr/>
        </p:nvSpPr>
        <p:spPr>
          <a:xfrm>
            <a:off x="8647434" y="406206"/>
            <a:ext cx="457200" cy="457200"/>
          </a:xfrm>
          <a:prstGeom prst="flowChartConnector">
            <a:avLst/>
          </a:prstGeom>
          <a:solidFill>
            <a:srgbClr val="0000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22" name="Блок-схема: узел 21"/>
          <p:cNvSpPr/>
          <p:nvPr/>
        </p:nvSpPr>
        <p:spPr>
          <a:xfrm>
            <a:off x="8647434" y="1631939"/>
            <a:ext cx="457200" cy="457200"/>
          </a:xfrm>
          <a:prstGeom prst="flowChartConnector">
            <a:avLst/>
          </a:prstGeom>
          <a:solidFill>
            <a:srgbClr val="0000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23" name="Блок-схема: узел 22"/>
          <p:cNvSpPr/>
          <p:nvPr/>
        </p:nvSpPr>
        <p:spPr>
          <a:xfrm>
            <a:off x="8645534" y="2831232"/>
            <a:ext cx="457200" cy="457200"/>
          </a:xfrm>
          <a:prstGeom prst="flowChartConnector">
            <a:avLst/>
          </a:prstGeom>
          <a:solidFill>
            <a:srgbClr val="0000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24" name="Блок-схема: узел 23"/>
          <p:cNvSpPr/>
          <p:nvPr/>
        </p:nvSpPr>
        <p:spPr>
          <a:xfrm>
            <a:off x="8637409" y="4376043"/>
            <a:ext cx="457200" cy="457200"/>
          </a:xfrm>
          <a:prstGeom prst="flowChartConnector">
            <a:avLst/>
          </a:prstGeom>
          <a:solidFill>
            <a:srgbClr val="0000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25" name="Блок-схема: узел 24"/>
          <p:cNvSpPr/>
          <p:nvPr/>
        </p:nvSpPr>
        <p:spPr>
          <a:xfrm>
            <a:off x="8647434" y="5773649"/>
            <a:ext cx="457200" cy="457200"/>
          </a:xfrm>
          <a:prstGeom prst="flowChartConnector">
            <a:avLst/>
          </a:prstGeom>
          <a:solidFill>
            <a:srgbClr val="0000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5</a:t>
            </a:r>
            <a:endParaRPr lang="ru-RU" sz="2400" b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848148" y="2089139"/>
            <a:ext cx="0" cy="25974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26206" y="-99392"/>
            <a:ext cx="5745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Основные итоги 2020 года</a:t>
            </a:r>
            <a:endParaRPr lang="ru-RU" sz="44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9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1172" y="-36788"/>
            <a:ext cx="7863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Основные показатели социально-экономического развития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муниципального образования Ейский район за 2019-2020 годы</a:t>
            </a:r>
            <a:endParaRPr lang="ru-RU" sz="24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822660"/>
              </p:ext>
            </p:extLst>
          </p:nvPr>
        </p:nvGraphicFramePr>
        <p:xfrm>
          <a:off x="179512" y="773855"/>
          <a:ext cx="8856983" cy="6054579"/>
        </p:xfrm>
        <a:graphic>
          <a:graphicData uri="http://schemas.openxmlformats.org/drawingml/2006/table">
            <a:tbl>
              <a:tblPr firstRow="1" firstCol="1" bandRow="1"/>
              <a:tblGrid>
                <a:gridCol w="432048"/>
                <a:gridCol w="4464496"/>
                <a:gridCol w="864096"/>
                <a:gridCol w="864096"/>
                <a:gridCol w="792088"/>
                <a:gridCol w="792088"/>
                <a:gridCol w="648071"/>
              </a:tblGrid>
              <a:tr h="6552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b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изм.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</a:t>
                      </a: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год </a:t>
                      </a: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 год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Динамика к 201</a:t>
                      </a: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году,  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Среднегодовая численность постоянного населения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134,8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1 131 900,0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1 340 000,0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1 868 200,0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174,6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1 207 200,0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1 527 200,0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1 661 593,0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137,6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Прибыль прибыльных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1 498 800,0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1 659 600,0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2 412 959,0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Убытки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291 600,0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132 400,0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751 366,0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257,7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Удельный вес убыточных предприятий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23,8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218,8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регистрируемой безработицы	(на конец периода)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Фонд заработной платы организаций (фонд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7 270,7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7 503,9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7 413,4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5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работающих (численность работающих для расчета среднемесячной заработной платы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20,136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20,368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19,478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2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заработная плата (среднемесячная заработная плата по крупным и средним организациям)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30 089,9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30 701,5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31 717,0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97,5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25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промышленным предприятиям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4 089 000,0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4 334 600,0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3 403 110,5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Ввод в действие жилых домов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кв. м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75945,0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68300,0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57830,0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76,1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1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4 926 500,0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5 763 500,0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5 763 500,0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117,0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5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работ, выполненных собственными силами, по виду деятельности «Строительство» по крупным и средним организациям по чистым видам деятельности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7259,9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46057,3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35137,4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484,0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4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8 183 400,0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8 945 000,0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8 800 500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4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290 852,1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151 000,0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156 412,8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6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населения в возрасте от 1 до 6 лет (за исключением школьников)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7744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7744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12 355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12 700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12 422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5431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5134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Детские дошкольные учреждения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мест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6197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6197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6197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27 490,0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28 453,0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29 663,0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руб.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22 423,0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22 727,0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23 073,0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102,9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4364" marR="143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82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1172" y="-36788"/>
            <a:ext cx="78633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Основные показатели социально-экономического развития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муниципального образования Ейский район</a:t>
            </a:r>
            <a:endParaRPr lang="ru-RU" sz="24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1864471"/>
              </p:ext>
            </p:extLst>
          </p:nvPr>
        </p:nvGraphicFramePr>
        <p:xfrm>
          <a:off x="179512" y="1196752"/>
          <a:ext cx="5112568" cy="2660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-637382" y="2157663"/>
            <a:ext cx="142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3" y="794209"/>
            <a:ext cx="390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Доходы районного бюджета</a:t>
            </a:r>
            <a:endParaRPr lang="ru-RU" b="1" dirty="0">
              <a:solidFill>
                <a:srgbClr val="0000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136925666"/>
              </p:ext>
            </p:extLst>
          </p:nvPr>
        </p:nvGraphicFramePr>
        <p:xfrm>
          <a:off x="4536504" y="1268760"/>
          <a:ext cx="4427984" cy="2661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 rot="16200000">
            <a:off x="4994354" y="1924745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</a:rPr>
              <a:t>рублей</a:t>
            </a:r>
            <a:endParaRPr lang="ru-RU" sz="1400" b="1" i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93908" y="794209"/>
            <a:ext cx="330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расчете на 1 жителя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919287889"/>
              </p:ext>
            </p:extLst>
          </p:nvPr>
        </p:nvGraphicFramePr>
        <p:xfrm>
          <a:off x="228944" y="4005064"/>
          <a:ext cx="5063135" cy="2767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99592" y="3789040"/>
            <a:ext cx="403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Расходы районного бюджета</a:t>
            </a:r>
            <a:endParaRPr lang="ru-RU" b="1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472353" y="5107683"/>
            <a:ext cx="12476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236392144"/>
              </p:ext>
            </p:extLst>
          </p:nvPr>
        </p:nvGraphicFramePr>
        <p:xfrm>
          <a:off x="5292080" y="3789040"/>
          <a:ext cx="3851920" cy="306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/>
          <p:cNvSpPr txBox="1"/>
          <p:nvPr/>
        </p:nvSpPr>
        <p:spPr>
          <a:xfrm rot="16200000">
            <a:off x="4840466" y="4755823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</a:rPr>
              <a:t>рублей</a:t>
            </a:r>
          </a:p>
        </p:txBody>
      </p:sp>
    </p:spTree>
    <p:extLst>
      <p:ext uri="{BB962C8B-B14F-4D97-AF65-F5344CB8AC3E}">
        <p14:creationId xmlns:p14="http://schemas.microsoft.com/office/powerpoint/2010/main" val="31109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57502707"/>
              </p:ext>
            </p:extLst>
          </p:nvPr>
        </p:nvGraphicFramePr>
        <p:xfrm>
          <a:off x="107504" y="1397000"/>
          <a:ext cx="8928991" cy="527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5704882" y="6171348"/>
            <a:ext cx="29715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8664394" y="5301208"/>
            <a:ext cx="8627" cy="8701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16200000">
            <a:off x="8494636" y="5632258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+</a:t>
            </a:r>
            <a:r>
              <a:rPr lang="ru-RU" b="1" dirty="0" smtClean="0">
                <a:solidFill>
                  <a:srgbClr val="FF0000"/>
                </a:solidFill>
              </a:rPr>
              <a:t>12,9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4716016" y="5013176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8172400" y="4149080"/>
            <a:ext cx="6985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16200000">
            <a:off x="8013400" y="443711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+15,7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4558471" y="3789040"/>
            <a:ext cx="36139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8172400" y="2852936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6200000">
            <a:off x="8015946" y="3249950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+18,9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3848014" y="2636912"/>
            <a:ext cx="338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7236296" y="1772816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 rot="16200000">
            <a:off x="7082890" y="209782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+</a:t>
            </a:r>
            <a:r>
              <a:rPr lang="ru-RU" b="1" dirty="0" smtClean="0">
                <a:solidFill>
                  <a:srgbClr val="FF0000"/>
                </a:solidFill>
              </a:rPr>
              <a:t>16,8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8213"/>
            <a:ext cx="8422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Информация  о среднемесячной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заработной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плате  отдельных категорий работников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учреждений социальной </a:t>
            </a:r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сферы, </a:t>
            </a:r>
            <a:r>
              <a:rPr lang="ru-RU" sz="24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5693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01172" y="0"/>
            <a:ext cx="78633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Основные характеристики исполнения бюджета</a:t>
            </a:r>
            <a:endParaRPr lang="ru-RU" sz="28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188508"/>
              </p:ext>
            </p:extLst>
          </p:nvPr>
        </p:nvGraphicFramePr>
        <p:xfrm>
          <a:off x="368885" y="749460"/>
          <a:ext cx="8568951" cy="267954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76264"/>
                <a:gridCol w="1387242"/>
                <a:gridCol w="1275378"/>
                <a:gridCol w="1229829"/>
                <a:gridCol w="1207055"/>
                <a:gridCol w="1093183"/>
              </a:tblGrid>
              <a:tr h="57606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(отчет)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2019 году, %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678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плановые показатели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плановым показателям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2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2116,3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2398,6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2457,2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530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815,1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1294,2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1583,8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2382,1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(-),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78669" y="444140"/>
            <a:ext cx="1112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3966" y="3548909"/>
            <a:ext cx="6193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 безвозмездные поступления из краевого бюджета</a:t>
            </a:r>
            <a:endParaRPr lang="ru-RU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711262"/>
              </p:ext>
            </p:extLst>
          </p:nvPr>
        </p:nvGraphicFramePr>
        <p:xfrm>
          <a:off x="1101172" y="4227335"/>
          <a:ext cx="7359260" cy="238557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806189"/>
                <a:gridCol w="1076028"/>
                <a:gridCol w="1178506"/>
                <a:gridCol w="1181709"/>
                <a:gridCol w="1050408"/>
                <a:gridCol w="1066420"/>
              </a:tblGrid>
              <a:tr h="198798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 </a:t>
                      </a:r>
                      <a:endParaRPr lang="ru-RU" sz="12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 (отчет)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2019 году,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ctr"/>
                </a:tc>
              </a:tr>
              <a:tr h="7951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плановые показатели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плановым показателям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1293,5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</a:tr>
              <a:tr h="19879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</a:tr>
              <a:tr h="1987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1077,6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1163,3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1157,0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</a:tr>
              <a:tr h="39759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7" marR="9467" marT="9467" marB="0" anchor="b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122491" y="3919558"/>
            <a:ext cx="11123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79525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Box 11"/>
          <p:cNvSpPr txBox="1">
            <a:spLocks noChangeArrowheads="1"/>
          </p:cNvSpPr>
          <p:nvPr/>
        </p:nvSpPr>
        <p:spPr bwMode="auto">
          <a:xfrm>
            <a:off x="657714" y="-14414"/>
            <a:ext cx="84566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Исполнение доходной части консолидированного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Ейского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за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2018-2020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годы, млн. рублей</a:t>
            </a:r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518287"/>
              </p:ext>
            </p:extLst>
          </p:nvPr>
        </p:nvGraphicFramePr>
        <p:xfrm>
          <a:off x="107504" y="575394"/>
          <a:ext cx="9145588" cy="594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039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14" name="Заголовок 4"/>
          <p:cNvSpPr txBox="1">
            <a:spLocks/>
          </p:cNvSpPr>
          <p:nvPr/>
        </p:nvSpPr>
        <p:spPr bwMode="auto">
          <a:xfrm>
            <a:off x="1043608" y="23322"/>
            <a:ext cx="7773987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alt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Исполнение плана по налоговым и неналоговым доходам районного бюджета за </a:t>
            </a:r>
            <a:r>
              <a:rPr lang="ru-RU" alt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alt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год, тыс. руб.</a:t>
            </a:r>
            <a:endParaRPr lang="ru-RU" altLang="ru-RU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3139989"/>
              </p:ext>
            </p:extLst>
          </p:nvPr>
        </p:nvGraphicFramePr>
        <p:xfrm>
          <a:off x="35496" y="908723"/>
          <a:ext cx="9073007" cy="5949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2624"/>
                <a:gridCol w="977736"/>
                <a:gridCol w="977736"/>
                <a:gridCol w="977736"/>
                <a:gridCol w="861951"/>
                <a:gridCol w="955224"/>
              </a:tblGrid>
              <a:tr h="715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FFFF0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Факт за 2018г.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FFFF0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Факт за 2020г.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FFFF0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план на 2020г.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FFFF0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%                             исполнения плана за 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FFFF00">
                        <a:alpha val="8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%                   темпы роста 2019/2020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FFFF00">
                        <a:alpha val="85000"/>
                      </a:srgbClr>
                    </a:solidFill>
                  </a:tcPr>
                </a:tc>
              </a:tr>
              <a:tr h="2176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u="none" strike="noStrike" dirty="0">
                          <a:effectLst/>
                        </a:rPr>
                        <a:t>Всего налоговые доходы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678 </a:t>
                      </a:r>
                      <a:r>
                        <a:rPr lang="ru-RU" sz="1000" b="1" u="none" strike="noStrike" dirty="0" smtClean="0">
                          <a:effectLst/>
                        </a:rPr>
                        <a:t>145,8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722 227,3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689 524,5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104,7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106,5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Налог на прибыль организаций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14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148,9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13 791,2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14 820,0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93,1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97,5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Налог на доходы физических лиц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487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680,5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536 040,5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521 932,0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102,7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109,9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Акцизы по подакцизным товарам (продукции), производимым на территории РФ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418,1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1 309,1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1 333,5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Налог, взимаемый в связи с применением упрощенной системы налогообложения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56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164,9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63 341,4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54 153,0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117,0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112,8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Единый налог на вмененный доход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94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261,6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68 055,8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64 000,0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106,3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72,2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Единый сельскохозяйственный налог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9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376,5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18 187,0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12 930,0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140,7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194,0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Налог, взимаемый в связи с применением патентной системы налогообложения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144,9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1 117,9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1 330,0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84,1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97,6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Налог на имущество организаций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4 840,4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4 758,0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Государственная пошлина</a:t>
                      </a:r>
                      <a:endParaRPr lang="ru-RU" sz="9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13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950,3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15 544,0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14 268,0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111,4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176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Задолженность по отмененным налогам и сборам</a:t>
                      </a:r>
                      <a:endParaRPr lang="ru-RU" sz="9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0,1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176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u="none" strike="noStrike" dirty="0">
                          <a:effectLst/>
                        </a:rPr>
                        <a:t>Всего неналоговые доходы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143 </a:t>
                      </a:r>
                      <a:r>
                        <a:rPr lang="ru-RU" sz="1000" b="1" u="none" strike="noStrike" dirty="0" smtClean="0">
                          <a:effectLst/>
                        </a:rPr>
                        <a:t>963,6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151 152,3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125 556,0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120,4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105,0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Доходы получаемые в виде арендной платы за земельные участки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101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120,6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99 085,1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107 816,5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98,0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3109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Доходы получаемые в виде арендной платы, а также средства от продажи права на </a:t>
                      </a:r>
                      <a:r>
                        <a:rPr lang="ru-RU" sz="900" u="none" strike="noStrike" dirty="0" err="1">
                          <a:effectLst/>
                          <a:latin typeface="+mn-lt"/>
                        </a:rPr>
                        <a:t>заключ</a:t>
                      </a:r>
                      <a:r>
                        <a:rPr lang="ru-RU" sz="900" u="none" strike="noStrike" dirty="0">
                          <a:effectLst/>
                          <a:latin typeface="+mn-lt"/>
                        </a:rPr>
                        <a:t>. договоров аренды за земли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131,1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61,8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291,6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21,2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47,1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Доходы от сдачи в аренду имущества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936,5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1 877,1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2 400,0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78,2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96,9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Доходы от перечисления части прибыли </a:t>
                      </a:r>
                      <a:r>
                        <a:rPr lang="ru-RU" sz="900" u="none" strike="noStrike" dirty="0" err="1">
                          <a:effectLst/>
                          <a:latin typeface="+mn-lt"/>
                        </a:rPr>
                        <a:t>МУПов</a:t>
                      </a:r>
                      <a:r>
                        <a:rPr lang="ru-RU" sz="900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+mn-lt"/>
                        </a:rPr>
                        <a:t>ГУПов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106,7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110,9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70,0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158,4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103,9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Плата за негативное воздействие на окружающую среду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5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749,7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5 853,7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4 726,7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123,8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101,8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Доходы от оказания платных услуг и комп. затрат гос-ва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4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307,5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1 805,6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1 472,2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122,6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41,9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Доходы от реализации муниципального имущества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23,5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255,9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5 000,0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5,1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1088,9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31093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Доходы от продажи земельных участков,  государственная  собственность на которые не разграничена и которые расположены в границах поселений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12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072,4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24 853,4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3 090,0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804,3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205,9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Штрафы, санкции, возмещение ущерба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18 </a:t>
                      </a:r>
                      <a:r>
                        <a:rPr lang="ru-RU" sz="900" u="none" strike="noStrike" dirty="0" smtClean="0">
                          <a:effectLst/>
                          <a:latin typeface="+mn-lt"/>
                        </a:rPr>
                        <a:t>119,6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16 809,1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294,0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5717,4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92,8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072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Прочие неналоговые доходы</a:t>
                      </a:r>
                      <a:endParaRPr lang="ru-RU" sz="9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395,9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439,7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395,0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111,3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111,1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176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  <a:latin typeface="+mn-lt"/>
                        </a:rPr>
                        <a:t>Прочие безвозмездные поступления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7885" marR="7885" marT="7885" marB="0" anchor="ctr">
                    <a:solidFill>
                      <a:schemeClr val="accent1">
                        <a:tint val="20000"/>
                        <a:alpha val="0"/>
                      </a:schemeClr>
                    </a:solidFill>
                  </a:tcPr>
                </a:tc>
              </a:tr>
              <a:tr h="2176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u="none" strike="noStrike" dirty="0">
                          <a:effectLst/>
                        </a:rPr>
                        <a:t>Всего 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822 </a:t>
                      </a:r>
                      <a:r>
                        <a:rPr lang="ru-RU" sz="1000" b="1" u="none" strike="noStrike" dirty="0" smtClean="0">
                          <a:effectLst/>
                        </a:rPr>
                        <a:t>109,4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873 379,6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815 080,5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107,2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u="none" strike="noStrike" dirty="0">
                          <a:effectLst/>
                        </a:rPr>
                        <a:t>106,2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7885" marR="7885" marT="7885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615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899592" y="116632"/>
            <a:ext cx="7920880" cy="654836"/>
          </a:xfrm>
          <a:prstGeom prst="round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Исполнение районного бюджета по налоговым </a:t>
            </a:r>
          </a:p>
          <a:p>
            <a:pPr algn="ctr"/>
            <a:r>
              <a:rPr lang="ru-RU" sz="2200" dirty="0" smtClean="0"/>
              <a:t>и неналоговым доходам</a:t>
            </a:r>
            <a:endParaRPr lang="ru-RU" sz="2200" dirty="0"/>
          </a:p>
        </p:txBody>
      </p:sp>
      <p:graphicFrame>
        <p:nvGraphicFramePr>
          <p:cNvPr id="6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408423"/>
              </p:ext>
            </p:extLst>
          </p:nvPr>
        </p:nvGraphicFramePr>
        <p:xfrm>
          <a:off x="-252536" y="1700808"/>
          <a:ext cx="6208022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49934" y="1268760"/>
            <a:ext cx="4931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СТРУКТУРА НАЛОГОВЫХ И НЕНАЛОГОВЫХ ДОХОДОВ РАЙОННОГО БЮДЖЕТА, %</a:t>
            </a:r>
            <a:endParaRPr lang="ru-RU" sz="1600" b="1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540913"/>
              </p:ext>
            </p:extLst>
          </p:nvPr>
        </p:nvGraphicFramePr>
        <p:xfrm>
          <a:off x="5580112" y="1292683"/>
          <a:ext cx="3391736" cy="5314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2095592"/>
              </a:tblGrid>
              <a:tr h="1206264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 основных источника доходов районного бюджета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280226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Доля в налоговых и неналоговых доходах – 87,8%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500" b="1" dirty="0" smtClean="0"/>
                        <a:t>НДФЛ – 61,4% </a:t>
                      </a:r>
                      <a:r>
                        <a:rPr lang="ru-RU" sz="1500" b="1" baseline="0" dirty="0" smtClean="0"/>
                        <a:t>  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(536,0 млн. руб.)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аренда земельных участков – 11,3% 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(99,1 млн. руб.)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ЕНВД – 7,8%        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(68,1 млн. руб.)</a:t>
                      </a: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endParaRPr lang="ru-RU" sz="15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УСН – 7,3%          </a:t>
                      </a:r>
                      <a:r>
                        <a:rPr lang="ru-RU" sz="15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5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(63,3 млн. руб.)</a:t>
                      </a:r>
                      <a:endParaRPr lang="ru-RU" sz="1500" b="1" dirty="0" smtClean="0"/>
                    </a:p>
                  </a:txBody>
                  <a:tcPr anchor="ctr"/>
                </a:tc>
              </a:tr>
              <a:tr h="127386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Годовой план районного бюджета за 2020 год выполнен на 107,2%, сверх плана поступило 58,3 млн. руб.</a:t>
                      </a:r>
                      <a:endParaRPr lang="ru-RU" sz="18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800" b="1" baseline="0" dirty="0" smtClean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46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838677"/>
              </p:ext>
            </p:extLst>
          </p:nvPr>
        </p:nvGraphicFramePr>
        <p:xfrm>
          <a:off x="260350" y="1108075"/>
          <a:ext cx="8704263" cy="5614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722" name="Text Box 20"/>
          <p:cNvSpPr txBox="1">
            <a:spLocks noChangeArrowheads="1"/>
          </p:cNvSpPr>
          <p:nvPr/>
        </p:nvSpPr>
        <p:spPr bwMode="auto">
          <a:xfrm>
            <a:off x="899592" y="23322"/>
            <a:ext cx="8059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>
                <a:solidFill>
                  <a:schemeClr val="bg1"/>
                </a:solidFill>
                <a:latin typeface="Times New Roman" pitchFamily="18" charset="0"/>
              </a:rPr>
              <a:t>Динамика налоговых и неналоговых доходов, %</a:t>
            </a:r>
          </a:p>
        </p:txBody>
      </p:sp>
      <p:sp>
        <p:nvSpPr>
          <p:cNvPr id="2" name="Стрелка вниз 1"/>
          <p:cNvSpPr/>
          <p:nvPr/>
        </p:nvSpPr>
        <p:spPr>
          <a:xfrm rot="14835976">
            <a:off x="5899170" y="733270"/>
            <a:ext cx="162805" cy="1555098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трелка вниз 7"/>
          <p:cNvSpPr/>
          <p:nvPr/>
        </p:nvSpPr>
        <p:spPr>
          <a:xfrm rot="14877731">
            <a:off x="5733508" y="1799321"/>
            <a:ext cx="148942" cy="1058153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 rot="14877731">
            <a:off x="3340635" y="1799321"/>
            <a:ext cx="148942" cy="1058153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>
              <a:rot lat="0" lon="0" rev="1920000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 rot="14835976">
            <a:off x="3192643" y="744216"/>
            <a:ext cx="162805" cy="1555098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>
              <a:rot lat="0" lon="0" rev="1920000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" y="23322"/>
            <a:ext cx="707307" cy="7947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81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154815069"/>
              </p:ext>
            </p:extLst>
          </p:nvPr>
        </p:nvGraphicFramePr>
        <p:xfrm>
          <a:off x="107505" y="1196752"/>
          <a:ext cx="878497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827584" y="-243408"/>
            <a:ext cx="792088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Расходы на социальную сферу в 2020 году, млн. рублей</a:t>
            </a:r>
            <a:endParaRPr lang="ru-RU" sz="28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2" name="AutoShape 2" descr="https://static.tildacdn.com/tild6335-3462-4634-b535-353963636332/Curved-Arrow-PNG-Tra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8" b="89951" l="5060" r="967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1797">
            <a:off x="875481" y="1207107"/>
            <a:ext cx="133426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820" y="4491297"/>
            <a:ext cx="1579563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8" b="89951" l="5060" r="967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95231">
            <a:off x="5395991" y="4620305"/>
            <a:ext cx="133426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 rot="16200000">
            <a:off x="617437" y="4031484"/>
            <a:ext cx="119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1500,9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357614" y="2961589"/>
            <a:ext cx="1191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1571,7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14588">
            <a:off x="4342678" y="4397407"/>
            <a:ext cx="8906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- 7,6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337121" cy="145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 rot="20253486">
            <a:off x="7236981" y="4897919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+20,4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20220786">
            <a:off x="5466675" y="4597096"/>
            <a:ext cx="768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</a:rPr>
              <a:t>+10,5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7358" l="9868" r="899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18462">
            <a:off x="3513014" y="4485036"/>
            <a:ext cx="2017340" cy="12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929633453"/>
              </p:ext>
            </p:extLst>
          </p:nvPr>
        </p:nvGraphicFramePr>
        <p:xfrm>
          <a:off x="2483768" y="1087934"/>
          <a:ext cx="6552728" cy="2849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3655334" y="3818876"/>
            <a:ext cx="4774067" cy="0"/>
          </a:xfrm>
          <a:prstGeom prst="line">
            <a:avLst/>
          </a:prstGeom>
          <a:ln w="285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8420858" y="1082834"/>
            <a:ext cx="8543" cy="27360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655334" y="1082834"/>
            <a:ext cx="0" cy="27360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3655334" y="1082834"/>
            <a:ext cx="477406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 rot="20823798">
            <a:off x="5173030" y="2145492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2020 год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9366" y="-22169"/>
            <a:ext cx="84946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Исполнение районного бюджета </a:t>
            </a:r>
          </a:p>
          <a:p>
            <a:pPr lvl="0" algn="ctr"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 разделам и подразделам классификации расходов бюджета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339318"/>
              </p:ext>
            </p:extLst>
          </p:nvPr>
        </p:nvGraphicFramePr>
        <p:xfrm>
          <a:off x="107504" y="1124741"/>
          <a:ext cx="8928991" cy="562315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90346"/>
                <a:gridCol w="5029880"/>
                <a:gridCol w="619879"/>
                <a:gridCol w="683242"/>
                <a:gridCol w="683242"/>
                <a:gridCol w="661201"/>
                <a:gridCol w="661201"/>
              </a:tblGrid>
              <a:tr h="13743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№ </a:t>
                      </a:r>
                      <a:r>
                        <a:rPr lang="ru-RU" sz="900" u="none" strike="noStrike" dirty="0" err="1" smtClean="0">
                          <a:effectLst/>
                        </a:rPr>
                        <a:t>рз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 2019 год (отчет)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2020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76" marR="5676" marT="567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u="none" strike="noStrike">
                          <a:effectLst/>
                        </a:rPr>
                        <a:t> 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b"/>
                </a:tc>
              </a:tr>
              <a:tr h="5346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Исполнено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 </a:t>
                      </a:r>
                      <a:r>
                        <a:rPr lang="ru-RU" sz="900" u="none" strike="noStrike" dirty="0" smtClean="0">
                          <a:effectLst/>
                        </a:rPr>
                        <a:t>исполнения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Динамика к 2019 году,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20828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Расходы всего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2 149 750,8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2 421 576,8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2 382 094,2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98,4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110,8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5274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 том числе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1345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ОБЩЕГОСУДАРСТВЕННЫЕ ВОПРОСЫ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162 605,5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181 766,8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170 984,6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94,1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105,2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273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2 262,2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2 299,3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2 223,4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96,7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98,3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3624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7 255,8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7 329,5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7 212,2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98,4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 99,4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3749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56 975,9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63 086,6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61 936,7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98,2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108,7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84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Судебная система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36,7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 48,7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3471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32 101,1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32 456,2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31 700,5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97,7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 98,8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84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Резервные фонды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5 945,3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   х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  х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84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общегосударственные вопросы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63 991,0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70 624,0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67 902,3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96,1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106,1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110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НАЦИОНАЛЬНАЯ ОБОРОНА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199,9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       х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        х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45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Мобилизационная подготовка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199,9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       х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        х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2291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30 846,2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34 613,9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34 465,8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99,6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111,7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312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30 634,6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34 263,9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34 115,8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99,6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111,4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273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211,6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100,0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165,4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8468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НАЦИОНАЛЬНАЯ ЭКОНОМИКА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26 067,4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33 668,8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32 238,4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95,8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123,7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84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Сельское хозяйство и рыболовство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15 610,8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18 926,9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17 937,8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94,8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114,9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84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Дорожное хозяйство (дорожные фонды)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1 370,3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5 797,6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5 772,8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99,6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421,3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201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9 086,3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8 944,3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8 527,8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95,3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93,9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</a:tr>
              <a:tr h="18468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ЖИЛИЩНО-КОММУНАЛЬНОЕ ХОЗЯЙСТВО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35 000,1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170 639,1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169 791,1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99,5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             485,1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b"/>
                </a:tc>
              </a:tr>
              <a:tr h="1846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Коммунальное хозяйство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20 281,0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156 063,1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155 236,8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99,5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             765,4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b"/>
                </a:tc>
              </a:tr>
              <a:tr h="201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14 719,1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14 576,0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14 554,3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99,9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               98,9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676" marR="5676" marT="5676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40352" y="831193"/>
            <a:ext cx="13094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10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9366" y="-22169"/>
            <a:ext cx="84946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Исполнение районного бюджета </a:t>
            </a:r>
          </a:p>
          <a:p>
            <a:pPr lvl="0" algn="ctr">
              <a:defRPr/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по разделам и подразделам классификации расходов бюджета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489348"/>
              </p:ext>
            </p:extLst>
          </p:nvPr>
        </p:nvGraphicFramePr>
        <p:xfrm>
          <a:off x="107505" y="1124742"/>
          <a:ext cx="8928991" cy="556915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4138"/>
                <a:gridCol w="4959558"/>
                <a:gridCol w="620259"/>
                <a:gridCol w="683663"/>
                <a:gridCol w="678151"/>
                <a:gridCol w="661611"/>
                <a:gridCol w="661611"/>
              </a:tblGrid>
              <a:tr h="1149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№ </a:t>
                      </a:r>
                      <a:r>
                        <a:rPr lang="ru-RU" sz="900" u="none" strike="noStrike" dirty="0" err="1" smtClean="0">
                          <a:effectLst/>
                        </a:rPr>
                        <a:t>рз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показателя (раздел, подраздел)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 2019 год (отчет)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2020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2" marR="4952" marT="49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u="none" strike="noStrike">
                          <a:effectLst/>
                        </a:rPr>
                        <a:t> </a:t>
                      </a:r>
                      <a:endParaRPr lang="ru-RU" sz="5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b"/>
                </a:tc>
              </a:tr>
              <a:tr h="317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Исполнено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 </a:t>
                      </a:r>
                      <a:r>
                        <a:rPr lang="ru-RU" sz="900" u="none" strike="noStrike" dirty="0" smtClean="0">
                          <a:effectLst/>
                        </a:rPr>
                        <a:t>исполнения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Динамика к 2019 году,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ОБРАЗОВАНИЕ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1 500 913,3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1 585 239,6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1 571 660,7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99,1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104,7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Дошкольное образование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619 026,9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663 440,2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663 439,6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100,0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107,2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Общее образование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639 468,0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682 652,5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669 713,5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98,1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104,7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049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Дополнительное образование детей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171 353,9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168 138,5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168 036,7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99,9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98,1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71192"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Молодежная политика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10 061,2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6 737,0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6 579,8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97,7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65,4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71192"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61 003,3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64 271,4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63 891,1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99,4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104,7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КУЛЬТУРА, КИНЕМАТОГРАФИЯ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83 654,3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86 931,3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86 514,8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99,5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103,4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Культура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66 464,5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69 974,7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69 757,6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99,7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105,0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652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17 189,8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16 956,6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16 757,2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98,8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97,5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ЗДРАВООХРАНЕНИЕ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681,4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23 318,1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21 093,2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90,5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3 095,6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Амбулаторная помощь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681,4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23 318,1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21 093,2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90,5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3 095,6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СОЦИАЛЬНАЯ ПОЛИТИКА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122 295,1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135 278,5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132 847,6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98,2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108,6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Пенсионное обеспечение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3 964,0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4 628,3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4 624,7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99,9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116,7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Социальное обеспечение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1 510,0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1 420,0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</a:rPr>
                        <a:t>94,0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  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Охрана семьи и детства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108 420,0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116 851,3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114 861,3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98,3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105,9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социальной политики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9 911,1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12 288,9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11 941,6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97,2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120,5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ФИЗИЧЕСКАЯ КУЛЬТУРА И СПОРТ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152 398,6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152 375,5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144 762,5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95,0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95,0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Физическая культура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141 557,9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148 545,6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141 036,5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94,9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99,6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944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Массовый спорт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3 324,0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           х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            x 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71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7 516,7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3 829,9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3 726,0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97,3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49,6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СРЕДСТВА МАССОВОЙ ИНФОРМАЦИИ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3 275,6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2 500,0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2 493,7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99,7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76,1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Телевидение и радиовещание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1 673,3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1 200,0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1 199,4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100,0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71,7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Периодическая печать и издательства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1 602,3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1 300,0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1 294,3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99,6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80,8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829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6 813,4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3 800,0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3 796,6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99,9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55,7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71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Обслуживание государственного (муниципального) внутреннего долга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6 813,4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3 800,0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3 796,6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              99,9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55,7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27744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25 000,0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11 445,2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11 445,2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            100,0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           45,8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2715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            100,0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           х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71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Иные дотации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25 000,0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            х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          х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  <a:tr h="1570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6 445,2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6 445,2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            100,0   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         х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4952" marR="4952" marT="4952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40352" y="831193"/>
            <a:ext cx="1281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88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Блок-схема: альтернативный процесс 18"/>
          <p:cNvSpPr/>
          <p:nvPr/>
        </p:nvSpPr>
        <p:spPr>
          <a:xfrm>
            <a:off x="785715" y="4274651"/>
            <a:ext cx="2987157" cy="843773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1409,8 </a:t>
            </a:r>
            <a:r>
              <a:rPr lang="ru-RU" sz="2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млн</a:t>
            </a:r>
            <a:r>
              <a:rPr 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. рублей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300" l="1270" r="924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070" y="1180065"/>
            <a:ext cx="4870172" cy="351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00759" y="1572596"/>
            <a:ext cx="388279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dashDot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815" b="89916" l="3682" r="899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00581"/>
            <a:ext cx="4772514" cy="3167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87863" y="3598064"/>
            <a:ext cx="2782862" cy="50405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Краснодарского края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1609162"/>
            <a:ext cx="3744416" cy="43088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  <a:prstDash val="dashDot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программ</a:t>
            </a:r>
            <a:endParaRPr lang="ru-RU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39955040"/>
              </p:ext>
            </p:extLst>
          </p:nvPr>
        </p:nvGraphicFramePr>
        <p:xfrm>
          <a:off x="-1404664" y="547911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87862" y="1443"/>
            <a:ext cx="8076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Участие Ейского района в  реализации государственных программ  Краснодарского края в  2020 году</a:t>
            </a:r>
            <a:endParaRPr lang="ru-RU" sz="28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369428" y="5362454"/>
            <a:ext cx="1036869" cy="31740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364599" y="5153932"/>
            <a:ext cx="20433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из них </a:t>
            </a:r>
          </a:p>
          <a:p>
            <a:pPr algn="ctr"/>
            <a:r>
              <a:rPr lang="ru-RU" b="1" dirty="0" smtClean="0"/>
              <a:t>целевых субсидий</a:t>
            </a:r>
            <a:endParaRPr lang="ru-RU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46214" y="5805094"/>
            <a:ext cx="3072659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46,4</a:t>
            </a:r>
            <a:r>
              <a:rPr lang="ru-RU" dirty="0" smtClean="0"/>
              <a:t> млн. рублей</a:t>
            </a:r>
          </a:p>
          <a:p>
            <a:pPr algn="ctr"/>
            <a:r>
              <a:rPr lang="ru-RU" dirty="0"/>
              <a:t>  </a:t>
            </a:r>
            <a:r>
              <a:rPr lang="ru-RU" dirty="0" smtClean="0"/>
              <a:t>(федеральный + краевой бюджет)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3296419" y="5804982"/>
            <a:ext cx="2993316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3,3</a:t>
            </a:r>
            <a:r>
              <a:rPr lang="ru-RU" dirty="0" smtClean="0"/>
              <a:t> млн. рублей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(средства районного бюджета)</a:t>
            </a:r>
            <a:endParaRPr lang="ru-RU" dirty="0"/>
          </a:p>
        </p:txBody>
      </p:sp>
      <p:sp>
        <p:nvSpPr>
          <p:cNvPr id="2" name="Блок-схема: альтернативный процесс 1"/>
          <p:cNvSpPr/>
          <p:nvPr/>
        </p:nvSpPr>
        <p:spPr>
          <a:xfrm>
            <a:off x="5434554" y="4488179"/>
            <a:ext cx="3528392" cy="917829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2256,2 млн. рублей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95%</a:t>
            </a:r>
            <a:endParaRPr lang="ru-RU" sz="2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1789965" y="993888"/>
            <a:ext cx="792087" cy="713983"/>
          </a:xfrm>
          <a:prstGeom prst="flowChartConnector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11</a:t>
            </a:r>
            <a:endParaRPr lang="ru-RU" sz="2800" b="1" dirty="0"/>
          </a:p>
        </p:txBody>
      </p:sp>
      <p:sp>
        <p:nvSpPr>
          <p:cNvPr id="21" name="Блок-схема: узел 20"/>
          <p:cNvSpPr/>
          <p:nvPr/>
        </p:nvSpPr>
        <p:spPr>
          <a:xfrm>
            <a:off x="6646112" y="945184"/>
            <a:ext cx="792087" cy="713983"/>
          </a:xfrm>
          <a:prstGeom prst="flowChartConnector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21</a:t>
            </a:r>
            <a:endParaRPr lang="ru-RU" sz="2800" b="1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Прямая со стрелкой 22"/>
          <p:cNvCxnSpPr/>
          <p:nvPr/>
        </p:nvCxnSpPr>
        <p:spPr>
          <a:xfrm>
            <a:off x="3423127" y="5318395"/>
            <a:ext cx="1004857" cy="36146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08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9432355"/>
              </p:ext>
            </p:extLst>
          </p:nvPr>
        </p:nvGraphicFramePr>
        <p:xfrm>
          <a:off x="107502" y="1200336"/>
          <a:ext cx="8856985" cy="559383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32050"/>
                <a:gridCol w="2371010"/>
                <a:gridCol w="779388"/>
                <a:gridCol w="765714"/>
                <a:gridCol w="769132"/>
                <a:gridCol w="779388"/>
                <a:gridCol w="779388"/>
                <a:gridCol w="724693"/>
                <a:gridCol w="728111"/>
                <a:gridCol w="728111"/>
              </a:tblGrid>
              <a:tr h="13284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2019 год (отчет)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2020 год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Динамика к 2019 году,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6146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Уточненная сводная бюджетная роспись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Исполнено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% исполнения к уточненной сводной бюджетной росписи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765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РАСХОДЫ 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2 149 750,8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100,0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2 421 576,8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100,0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2 382 094,2   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98,4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110,8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</a:tr>
              <a:tr h="120765">
                <a:tc gridSpan="8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в том числе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</a:tr>
              <a:tr h="271723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Расходы в рамках муниципальных программ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2 043 777,2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95,1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2 286 397,8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94,4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2 256 184,4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       94,7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98,7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110,4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Развитие здравоохранения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    681,4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23 318,1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1,0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21 093,2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         0,9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90,5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3095,6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Развитие образования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1 418 682,5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66,0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1 491 393,2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61,6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1 477 967,6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62,0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99,1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104,2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Социальная поддержка граждан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64 262,1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3,0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68 623,6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2,8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66 426,1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2,8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96,8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103,4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</a:rPr>
                        <a:t>Дети Ейского района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48 593,6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58 914,0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58 107,0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2,4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98,6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277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5 747,2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 dirty="0">
                          <a:effectLst/>
                        </a:rPr>
                        <a:t>       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7 395,5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7 045,2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95,3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122,6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Инвестиционное развитие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799,3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264,0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264,0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33,0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71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Поддержки малого и среднего предпринимательства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180,6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213,0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213,0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117,9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Обеспечение безопасности населения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35 733,8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1,7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45 915,8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1,9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43 348,5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1,8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94,4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121,3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Развитие культуры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160 972,7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u="none" strike="noStrike">
                          <a:effectLst/>
                        </a:rPr>
                        <a:t>       7,5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168 625,4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7,0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168 147,7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7,1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104,5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71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Развитие санаторно-курортного и туристского комплекса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2 159,2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187,3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187,2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8,7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71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Развитие физической культуры и спорта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149 286,4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6,9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146 277,7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6,0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141 083,7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5,9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96,4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94,5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71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Развитие жилищно-коммунального и дорожного хозяйства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30 307,3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32 761,4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32 638,9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107,7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11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</a:rPr>
                        <a:t>Развитие топливно-энергетического комплекса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6 063,1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143 570,5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5,9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142 820,3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6,0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2355,6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Информационное общество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4 280,6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3 870,0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3 855,2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90,1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71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</a:rPr>
                        <a:t>Поддержка Ейского районного казачьего общества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7 746,8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7 184,8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7 184,8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92,7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277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13 357,7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14 701,6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14 485,3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98,5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108,4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277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1 700,0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2 254,9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2 254,9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132,6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3683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15 610,8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18 926,9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17 937,8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94,8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114,9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207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 dirty="0">
                          <a:effectLst/>
                        </a:rPr>
                        <a:t>Молодежь Ейского района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9 456,8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10 246,3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9 995,4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97,6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105,7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3683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u="none" strike="noStrike">
                          <a:effectLst/>
                        </a:rPr>
                        <a:t>Укрепление правопорядка, профилактика правонарушений, усиление борьбы с преступностью и противодействие коррупции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9 058,1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5 590,4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5 590,2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0,2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100,0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u="none" strike="noStrike" dirty="0">
                          <a:effectLst/>
                        </a:rPr>
                        <a:t>X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11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u="none" strike="noStrike">
                          <a:effectLst/>
                        </a:rPr>
                        <a:t>Управление муниципальными финансами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59 097,2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2,7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36 163,4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1,5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35 538,4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1,5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98,3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60,1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  <a:tr h="18114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Непрограммные расходы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105 973,6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4,9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135 179,0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    5,6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125 909,8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         5,3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effectLst/>
                        </a:rPr>
                        <a:t>93,1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effectLst/>
                        </a:rPr>
                        <a:t>118,8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064" marR="5064" marT="5064" marB="0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27584" y="0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Распределение </a:t>
            </a:r>
            <a:r>
              <a:rPr lang="ru-RU" sz="2400" b="1" dirty="0" smtClean="0">
                <a:solidFill>
                  <a:prstClr val="whit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бюджетных  ассигнований </a:t>
            </a:r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 муниципальным программам Ейского района и непрограммным направлениям деятельности за </a:t>
            </a:r>
            <a:r>
              <a:rPr lang="ru-RU" sz="2400" b="1" dirty="0" smtClean="0">
                <a:solidFill>
                  <a:prstClr val="whit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2020 </a:t>
            </a:r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год</a:t>
            </a:r>
            <a:endParaRPr lang="ru-RU" sz="2400" dirty="0">
              <a:solidFill>
                <a:prstClr val="white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85176" y="892552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2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9789" y="-99392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Отдельные целевые показатели муниципальных программ Ейского района</a:t>
            </a:r>
            <a:endParaRPr lang="ru-RU" sz="2400" b="1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265074"/>
              </p:ext>
            </p:extLst>
          </p:nvPr>
        </p:nvGraphicFramePr>
        <p:xfrm>
          <a:off x="51759" y="611908"/>
          <a:ext cx="8984740" cy="62172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296"/>
                <a:gridCol w="5869062"/>
                <a:gridCol w="724576"/>
                <a:gridCol w="652118"/>
                <a:gridCol w="724576"/>
                <a:gridCol w="654112"/>
              </a:tblGrid>
              <a:tr h="42608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(факт)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образования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детей программами дошкольного образования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детей в возрасте от 5 до 18 лет программами дополнительного образования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Удельный вес численности обучающихся в организациях общего образования, обучающихся по новым федеральным государственным образовательным стандартам, в общей численности учащихся общеобразовательных организаций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94,4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48,0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муниципальных дошкольных образовательных учреждений, здания которых находятся в аварийном состоянии или требуют капитального ремонта в общем числе муниципальных дошкольных образовательных учреждений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муниципальных общеобразовательных  учреждений, здания которых находятся в аварийном состоянии или требуют капитального ремонта в общем числе муниципальных общеобразовательных  учреждений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обучающихся в муниципальных общеобразовательных учреждениях, занимающихся во вторую смену, в общей численности обучающихся в муниципальных общеобразовательных учреждениях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муниципальных общеобразовательных учреждений в которых обновлено содержание и методы обучения предметной области «Технология» и других предметных областей, в рамках регионального проекта «Современная школа»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0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Общее количество граждан, которым предоставляется ежемесячная денежная выплата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06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охвата лиц, замещавших муниципальные должности и должности муниципальной службы муниципального образования Ейский район, которым полагается дополнительное материальное обеспечение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"Дети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20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08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детей, отдохнувших в профильных лагерях, организованных муниципальными образовательными организациями, осуществляющими организацию отдыха и оздоровления обучающихся в каникулярное время с дневным пребыванием с обязательной организацией питания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0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детей-сирот и детей, оставшихся без попечения родителей, а также лиц из их числа, обеспеченных жилыми помещениями 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03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"Комплексное и устойчивое развитие Ейского района в сфере строительства и архитектуры"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0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Корректировка генеральных планов сельских поселений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77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Корректировка Правил землепользования и застройки сельских поселений Ейского района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9707" marR="29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5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1600" y="-24024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</a:rPr>
              <a:t>Отдельные целевые показатели муниципальных программ Ейского района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737146"/>
              </p:ext>
            </p:extLst>
          </p:nvPr>
        </p:nvGraphicFramePr>
        <p:xfrm>
          <a:off x="107504" y="1000470"/>
          <a:ext cx="8834102" cy="582135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8854"/>
                <a:gridCol w="5184183"/>
                <a:gridCol w="981397"/>
                <a:gridCol w="762967"/>
                <a:gridCol w="757495"/>
                <a:gridCol w="769206"/>
              </a:tblGrid>
              <a:tr h="385755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(факт)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"Инвестиционное развитие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3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за счет всех источников финансирования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к предыдущему году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67,3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103,1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138,0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Создание новых рабочих мест за счет реализации инвестиционных проектов на территории Ейского района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865"/>
                        </a:spcBef>
                        <a:spcAft>
                          <a:spcPts val="0"/>
                        </a:spcAft>
                        <a:tabLst>
                          <a:tab pos="-180340" algn="l"/>
                          <a:tab pos="-90170" algn="l"/>
                          <a:tab pos="-180340" algn="l"/>
                          <a:tab pos="-90170" algn="l"/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поддержки малого и среднего предпринимательства в 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Ейском районе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7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5165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5089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4790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субъектов малого и среднего предпринимательства, получивших консультационные услуги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3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Размещение в средствах массовой информации материалов по вопросам деятельности малого и среднего предпринимательства (газетные публикации)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07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инвестиций в основной капитал субъектов малого и среднего предпринимательства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 действующих ценах млн. руб.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1195,6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1272,5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1272,6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"Обеспечение безопасности населения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930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Своевременное реагирование на вызов (обращение): количество вызовов (обращение) по которым организовано своевременное реагирование/ количество поступивших вызовов (обращений)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4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Выполнение требований пожарной безопасности в учреждениях дополнительного образования,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84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Выполнение требований пожарной безопасности в дошкольных образовательных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495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Выполнение требований пожарной безопасности в общеобразовательных учреждениях, подведомственных управлению образованием администрации муниципального образования Ейский район: количество объектов, на которых проведены работы по выполнению требований пожарной безопасности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4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Видеонаблюдение на территории населенных пунктов Ейского района с целью обеспечения общественного порядка и безопасности граждан: количество часов видеонаблюдения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час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8760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8784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8784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7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Создание и содержание системы обеспечения вызова экстренных оперативных служб по единому номеру «112»: количество дежурно-диспетчерских служб экстренного вызова, подключенных к системе «112» и работающих с единой дежурной диспетчерской службой в автоматическом режиме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6896" marR="268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8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60434" y="-30796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</a:rPr>
              <a:t>Отдельные целевые показатели муниципальных программ </a:t>
            </a:r>
            <a:endParaRPr lang="ru-RU" sz="2400" b="1" dirty="0" smtClean="0">
              <a:solidFill>
                <a:prstClr val="white"/>
              </a:solidFill>
              <a:latin typeface="Monotype Corsiva" panose="03010101010201010101" pitchFamily="66" charset="0"/>
            </a:endParaRPr>
          </a:p>
          <a:p>
            <a:pPr lvl="0" algn="ctr"/>
            <a:r>
              <a:rPr lang="ru-RU" sz="2400" b="1" dirty="0" smtClean="0">
                <a:solidFill>
                  <a:prstClr val="white"/>
                </a:solidFill>
                <a:latin typeface="Monotype Corsiva" panose="03010101010201010101" pitchFamily="66" charset="0"/>
              </a:rPr>
              <a:t>Ейского </a:t>
            </a:r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</a:rPr>
              <a:t>района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57846"/>
              </p:ext>
            </p:extLst>
          </p:nvPr>
        </p:nvGraphicFramePr>
        <p:xfrm>
          <a:off x="107505" y="824226"/>
          <a:ext cx="9000999" cy="592528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0039"/>
                <a:gridCol w="5616624"/>
                <a:gridCol w="864096"/>
                <a:gridCol w="792088"/>
                <a:gridCol w="720080"/>
                <a:gridCol w="648072"/>
              </a:tblGrid>
              <a:tr h="43888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(факт)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культуры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проведенных культурно-досуговых мероприятий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825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860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посетителей культурно-массовых мероприятий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человек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167,6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130,7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168,6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Участие в международных, всероссийских и краевых смотрах, конкурсах, фестивалях самодеятельного художественного творчества 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экскурсионным обслуживанием в музейных учреждениях  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Посещаемость муниципальных музейных учреждений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человек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Охват детей школьного возраста (6-18 лет) эстетическим образованием, предоставляемым детскими школами искусств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Формирование и содержание муниципальных архивных фондов: подшивка и переплет документов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хранения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отдыхающих, посетивших муниципальное образование Ейский район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758,71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423,5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503,3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организаций в санаторно-курортном и туристском комплексе Ейского района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Коечная емкость предприятий санаторно-курортного комплекса Ейского района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7447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8145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Удельный вес населения района, систематически занимающегося физической культурой и спортом, в общей численности населения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51,5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детей и подростков в возрасте 6-15 лет, систематически занимающихся в спортивных учреждениях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спортсменов-разрядников, подготовленных за отчетный период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1160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837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проведенных физкультурно-спортивных мероприятий районного, краевого и всероссийского уровней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участников физкультурно-спортивных мероприятий районного, краевого и всероссийского уровней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Обеспеченность спортивными сооружениями в Ейском районе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Единовременная пропускная способность спортивных сооружений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3152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3152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3152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Доля спортсменов, зачисленных в составы спортивных сборных команд Краснодарского края, в общем количестве спортсменов, занимающихся учебно-тренировочных группах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медалей, завоеванных спортсменами и командами Ейского района на краевых и всероссийских соревнованиях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спортсменов, проходящих спортивную подготовку в муниципальных бюджетных учреждениях Ейского района, подведомственных ОФКС Ейского района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2867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2904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отремонтированных спортивных объектов муниципальных учреждений 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</a:t>
                      </a: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6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отремонтированных водозаборных сооружений (сетей)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отремонтированных автомобильных дорог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произведенного строительного контроля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0600" marR="30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01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533" y="-3265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</a:rPr>
              <a:t>Отдельные целевые показатели муниципальных программ </a:t>
            </a:r>
          </a:p>
          <a:p>
            <a:pPr lvl="0" algn="ctr"/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</a:rPr>
              <a:t>Ейского района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85971"/>
              </p:ext>
            </p:extLst>
          </p:nvPr>
        </p:nvGraphicFramePr>
        <p:xfrm>
          <a:off x="66453" y="772781"/>
          <a:ext cx="8928992" cy="596875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73099"/>
                <a:gridCol w="5328592"/>
                <a:gridCol w="813038"/>
                <a:gridCol w="771162"/>
                <a:gridCol w="771939"/>
                <a:gridCol w="771162"/>
              </a:tblGrid>
              <a:tr h="516481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(факт)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3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заказанных проектно-изыскательских работ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построенных газопроводных сооружений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"Информационное общество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функционирующих сайтов органов местного самоуправления в сети «Интернет»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ТВ-сюжет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Публикация в печатных изданиях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1263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Публикация в сетевых изданиях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"Поддержка Ейского районного казачьего общества"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02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членов Ейского районного казачьего общества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786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Численность кадетских казачьих классов и групп казачьей направленности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учащихся в казачьих классах и группах казачьей направленности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"Эффективное управление муниципальным имуществом и земельными ресурсами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8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сдачи в аренду муниципального имущества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рублей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1,88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рублей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61,67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55,97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60,85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полученных доходов от договоров на установку и эксплуатацию объектов наружной рекламы (рекламных конструкций)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рублей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0,395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0,336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демонтированных рекламных конструкций, установленных без разрешения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8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млн. рублей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12906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13085,7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11500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04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статьи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Обучение основам ведения сельского хозяйства, методам и способам повышения доходности сельскохозяйственного производства АПК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ведения сельского хозяйства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430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рублей</a:t>
                      </a: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28710,0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27350,0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30350,3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010" marR="360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09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86533" y="-3265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</a:rPr>
              <a:t>Отдельные целевые показатели муниципальных программ </a:t>
            </a:r>
          </a:p>
          <a:p>
            <a:pPr lvl="0" algn="ctr"/>
            <a:r>
              <a:rPr lang="ru-RU" sz="2400" b="1" dirty="0">
                <a:solidFill>
                  <a:prstClr val="white"/>
                </a:solidFill>
                <a:latin typeface="Monotype Corsiva" panose="03010101010201010101" pitchFamily="66" charset="0"/>
              </a:rPr>
              <a:t>Ейского района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867319"/>
              </p:ext>
            </p:extLst>
          </p:nvPr>
        </p:nvGraphicFramePr>
        <p:xfrm>
          <a:off x="120117" y="798347"/>
          <a:ext cx="8887941" cy="591864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02182"/>
                <a:gridCol w="5194759"/>
                <a:gridCol w="987376"/>
                <a:gridCol w="767617"/>
                <a:gridCol w="768390"/>
                <a:gridCol w="767617"/>
              </a:tblGrid>
              <a:tr h="468819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год 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(факт)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 год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2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"Поддержка деятельности социально-ориентированных общественных организаций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ветеранов, получивших разъяснения о порядке участия в программных мероприятиях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5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"Молодежь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79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молодых людей, участвующих в мероприятиях, направленных на гражданское и патриотическое воспитание, духовно-нравственное развитие детей и молодежи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чел.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5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военно-патриотических клубов (центров, учреждений) по месту жительства и общественных организаций, осуществляющих работу по военно-патриотическому воспитанию молодежи и подготовке ее к военной службе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05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молодежных центров</a:t>
                      </a:r>
                    </a:p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"Управление муниципальными финансами Ейского района"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Общий объем муниципального долга муниципального образования Ейский район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63 344</a:t>
                      </a: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246 900,0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53 344,2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сокращения муниципального долга муниципального образования Ейский район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руб.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38 535,8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10 000,0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10 000,0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6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Степень качества управления муниципальными финансами согласно оценке, проводимой в соответствии с приказом министерства финансов Краснодарского края от 18 июня 2014 года №175 "О порядке оценки качества управления муниципальными финансами"</a:t>
                      </a:r>
                      <a:endParaRPr lang="ru-RU" sz="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степень (не ниже)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en-US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II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по профилактике терроризма, укреплению правопорядка, профилактике правонарушений, усилению борьбы с преступностью и противодействию коррупции в Ейском районе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Уровень преступности (количество преступлений, совершенных на 10 тыс. человек населения края)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106,9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112,5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97,02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преступлений, совершенных лицами, ранее совершавшими уголовно наказуемые деяния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тысяч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18,7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32,7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преступлений, совершенных несовершеннолетними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тысяч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0,76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0,85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0,64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преступлений, совершенных в общественных местах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тысяч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11,41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11,65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7,9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публикаций 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479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381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1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Число казаков-дружинников в районной казачьей дружине, участвующих в охране общественного порядка на постоянной основе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человек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Установленные кнопки в образовательных учреждениях прямого вывода на пульт пожарной охраны «01»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образовательных учреждений, в которых установлена система видеонаблюдения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27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Количество образовательных организаций, в которых проведен капитальный ремонт ограждений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шт.</a:t>
                      </a: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8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2687" marR="3268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002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312112"/>
              </p:ext>
            </p:extLst>
          </p:nvPr>
        </p:nvGraphicFramePr>
        <p:xfrm>
          <a:off x="19050" y="1929411"/>
          <a:ext cx="8745538" cy="5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8" name="Text Box 32"/>
          <p:cNvSpPr txBox="1">
            <a:spLocks noChangeArrowheads="1"/>
          </p:cNvSpPr>
          <p:nvPr/>
        </p:nvSpPr>
        <p:spPr bwMode="auto">
          <a:xfrm>
            <a:off x="3946134" y="2791143"/>
            <a:ext cx="4456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769086"/>
              </p:ext>
            </p:extLst>
          </p:nvPr>
        </p:nvGraphicFramePr>
        <p:xfrm>
          <a:off x="2307109" y="-38985"/>
          <a:ext cx="4929187" cy="430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220" name="Text Box 41"/>
          <p:cNvSpPr txBox="1">
            <a:spLocks noChangeArrowheads="1"/>
          </p:cNvSpPr>
          <p:nvPr/>
        </p:nvSpPr>
        <p:spPr bwMode="auto">
          <a:xfrm>
            <a:off x="39960" y="2345314"/>
            <a:ext cx="171926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9222" name="Text Box 24"/>
          <p:cNvSpPr txBox="1">
            <a:spLocks noChangeArrowheads="1"/>
          </p:cNvSpPr>
          <p:nvPr/>
        </p:nvSpPr>
        <p:spPr bwMode="auto">
          <a:xfrm>
            <a:off x="2882934" y="858167"/>
            <a:ext cx="3509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9224" name="Text Box 15"/>
          <p:cNvSpPr txBox="1">
            <a:spLocks noChangeArrowheads="1"/>
          </p:cNvSpPr>
          <p:nvPr/>
        </p:nvSpPr>
        <p:spPr bwMode="auto">
          <a:xfrm>
            <a:off x="1925544" y="1347997"/>
            <a:ext cx="9687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01.01.2018г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10682" y="4748531"/>
            <a:ext cx="471019" cy="923545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231" name="TextBox 19"/>
          <p:cNvSpPr txBox="1">
            <a:spLocks noChangeArrowheads="1"/>
          </p:cNvSpPr>
          <p:nvPr/>
        </p:nvSpPr>
        <p:spPr bwMode="auto">
          <a:xfrm rot="16200000">
            <a:off x="4664881" y="5074442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prstClr val="black"/>
                </a:solidFill>
              </a:rPr>
              <a:t>6,8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9244" name="TextBox 27"/>
          <p:cNvSpPr txBox="1">
            <a:spLocks noChangeArrowheads="1"/>
          </p:cNvSpPr>
          <p:nvPr/>
        </p:nvSpPr>
        <p:spPr bwMode="auto">
          <a:xfrm>
            <a:off x="7236296" y="4108633"/>
            <a:ext cx="633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prstClr val="black"/>
                </a:solidFill>
              </a:rPr>
              <a:t>53,3</a:t>
            </a:r>
          </a:p>
        </p:txBody>
      </p:sp>
      <p:sp>
        <p:nvSpPr>
          <p:cNvPr id="9245" name="TextBox 28"/>
          <p:cNvSpPr txBox="1">
            <a:spLocks noChangeArrowheads="1"/>
          </p:cNvSpPr>
          <p:nvPr/>
        </p:nvSpPr>
        <p:spPr bwMode="auto">
          <a:xfrm>
            <a:off x="1719263" y="2360673"/>
            <a:ext cx="761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prstClr val="black"/>
                </a:solidFill>
              </a:rPr>
              <a:t>158,6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493430" y="4890219"/>
            <a:ext cx="471019" cy="737781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250" name="TextBox 21"/>
          <p:cNvSpPr txBox="1">
            <a:spLocks noChangeArrowheads="1"/>
          </p:cNvSpPr>
          <p:nvPr/>
        </p:nvSpPr>
        <p:spPr bwMode="auto">
          <a:xfrm rot="16200000">
            <a:off x="6476306" y="5099606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prstClr val="black"/>
                </a:solidFill>
              </a:rPr>
              <a:t>3,8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30" name="TextBox 27"/>
          <p:cNvSpPr txBox="1">
            <a:spLocks noChangeArrowheads="1"/>
          </p:cNvSpPr>
          <p:nvPr/>
        </p:nvSpPr>
        <p:spPr bwMode="auto">
          <a:xfrm>
            <a:off x="5364088" y="3917232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prstClr val="black"/>
                </a:solidFill>
              </a:rPr>
              <a:t>63,3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931173" y="4622106"/>
            <a:ext cx="471019" cy="1033671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127426" y="4380494"/>
            <a:ext cx="471019" cy="1310290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9" name="TextBox 19"/>
          <p:cNvSpPr txBox="1">
            <a:spLocks noChangeArrowheads="1"/>
          </p:cNvSpPr>
          <p:nvPr/>
        </p:nvSpPr>
        <p:spPr bwMode="auto">
          <a:xfrm rot="16200000">
            <a:off x="2856309" y="5033230"/>
            <a:ext cx="620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prstClr val="black"/>
                </a:solidFill>
              </a:rPr>
              <a:t>11,2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sp>
        <p:nvSpPr>
          <p:cNvPr id="33" name="TextBox 19"/>
          <p:cNvSpPr txBox="1">
            <a:spLocks noChangeArrowheads="1"/>
          </p:cNvSpPr>
          <p:nvPr/>
        </p:nvSpPr>
        <p:spPr bwMode="auto">
          <a:xfrm rot="16200000">
            <a:off x="1046182" y="4880618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prstClr val="black"/>
                </a:solidFill>
              </a:rPr>
              <a:t>18,0</a:t>
            </a:r>
            <a:endParaRPr lang="ru-RU" altLang="ru-RU" sz="1800" b="1" dirty="0">
              <a:solidFill>
                <a:prstClr val="black"/>
              </a:solidFill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Скругленный прямоугольник 24"/>
          <p:cNvSpPr/>
          <p:nvPr/>
        </p:nvSpPr>
        <p:spPr>
          <a:xfrm>
            <a:off x="899592" y="116632"/>
            <a:ext cx="7920880" cy="654836"/>
          </a:xfrm>
          <a:prstGeom prst="round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/>
              <a:t>Муниципальный долг</a:t>
            </a:r>
            <a:endParaRPr lang="ru-RU" sz="2200" dirty="0"/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771800" y="1777396"/>
            <a:ext cx="9687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01.01.2019г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3635896" y="2186086"/>
            <a:ext cx="9687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01.01.2020г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4697305" y="2345314"/>
            <a:ext cx="96879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01.01.2021г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7" name="Блок-схема: альтернативный процесс 26"/>
          <p:cNvSpPr/>
          <p:nvPr/>
        </p:nvSpPr>
        <p:spPr>
          <a:xfrm>
            <a:off x="5868144" y="1268760"/>
            <a:ext cx="3177288" cy="1522383"/>
          </a:xfrm>
          <a:prstGeom prst="flowChartAlternateProcess">
            <a:avLst/>
          </a:prstGeom>
          <a:solidFill>
            <a:srgbClr val="92D050">
              <a:alpha val="20000"/>
            </a:srgbClr>
          </a:solidFill>
          <a:ln w="34925" cap="sq" cmpd="dbl">
            <a:solidFill>
              <a:srgbClr val="002060">
                <a:alpha val="63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</a:rPr>
              <a:t>Долговая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</a:rPr>
              <a:t>нагрузка – отношение объема муниципального долга МО Ейский район на 1 января соответствующего года к общему годовому объему доходов районного бюджета (без учета безвозмездных поступлений)</a:t>
            </a:r>
          </a:p>
          <a:p>
            <a:pPr algn="ctr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1236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773381" cy="96937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750183"/>
            <a:ext cx="64807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Разработчиком презентации</a:t>
            </a:r>
          </a:p>
          <a:p>
            <a:pPr lvl="0" algn="ctr"/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«Бюджет для граждан» </a:t>
            </a:r>
            <a:endParaRPr lang="en-US" sz="2800" b="1" dirty="0" smtClean="0">
              <a:solidFill>
                <a:schemeClr val="bg1"/>
              </a:solidFill>
              <a:latin typeface="Monotype Corsiva" panose="03010101010201010101" pitchFamily="66" charset="0"/>
            </a:endParaRPr>
          </a:p>
          <a:p>
            <a:pPr lvl="0" algn="ctr"/>
            <a:r>
              <a:rPr lang="ru-RU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по </a:t>
            </a:r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исполнению бюджета муниципального образования  Ейский район </a:t>
            </a:r>
          </a:p>
          <a:p>
            <a:pPr lvl="0" algn="ctr"/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за </a:t>
            </a:r>
            <a:r>
              <a:rPr lang="ru-RU" sz="2800" b="1" dirty="0" smtClean="0">
                <a:solidFill>
                  <a:schemeClr val="bg1"/>
                </a:solidFill>
                <a:latin typeface="Monotype Corsiva" panose="03010101010201010101" pitchFamily="66" charset="0"/>
              </a:rPr>
              <a:t>2020 </a:t>
            </a:r>
            <a:r>
              <a:rPr lang="ru-RU" sz="2800" b="1" dirty="0">
                <a:solidFill>
                  <a:schemeClr val="bg1"/>
                </a:solidFill>
                <a:latin typeface="Monotype Corsiva" panose="03010101010201010101" pitchFamily="66" charset="0"/>
              </a:rPr>
              <a:t>год является: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96952"/>
            <a:ext cx="4896544" cy="25202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/>
        </p:spPr>
      </p:pic>
      <p:sp>
        <p:nvSpPr>
          <p:cNvPr id="6" name="5-конечная звезда 5"/>
          <p:cNvSpPr/>
          <p:nvPr/>
        </p:nvSpPr>
        <p:spPr>
          <a:xfrm>
            <a:off x="1443616" y="2441660"/>
            <a:ext cx="914400" cy="914400"/>
          </a:xfrm>
          <a:prstGeom prst="star5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99" y="2433418"/>
            <a:ext cx="102393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9" y="4941168"/>
            <a:ext cx="102393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279" y="4941168"/>
            <a:ext cx="102393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780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1626</TotalTime>
  <Words>5756</Words>
  <Application>Microsoft Office PowerPoint</Application>
  <PresentationFormat>Экран (4:3)</PresentationFormat>
  <Paragraphs>1897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budget3</dc:creator>
  <cp:lastModifiedBy>budget1</cp:lastModifiedBy>
  <cp:revision>79</cp:revision>
  <dcterms:created xsi:type="dcterms:W3CDTF">2021-03-22T07:52:20Z</dcterms:created>
  <dcterms:modified xsi:type="dcterms:W3CDTF">2021-06-01T11:18:10Z</dcterms:modified>
</cp:coreProperties>
</file>