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66" r:id="rId5"/>
    <p:sldId id="264" r:id="rId6"/>
    <p:sldId id="265" r:id="rId7"/>
    <p:sldId id="262" r:id="rId8"/>
    <p:sldId id="267" r:id="rId9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FF6699"/>
    <a:srgbClr val="00FFFF"/>
    <a:srgbClr val="66FF33"/>
    <a:srgbClr val="FF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26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CDEEC-506F-4D95-889B-D79D5330CAB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95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2.xls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67546"/>
            <a:ext cx="6217369" cy="45793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313" y="5220072"/>
            <a:ext cx="6318702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490" y="6012160"/>
            <a:ext cx="6217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FF"/>
                </a:solidFill>
              </a:rPr>
              <a:t>к решению Совета муниципального </a:t>
            </a:r>
            <a:r>
              <a:rPr lang="ru-RU" sz="2000" b="1" i="1" dirty="0" smtClean="0">
                <a:solidFill>
                  <a:srgbClr val="0000FF"/>
                </a:solidFill>
              </a:rPr>
              <a:t>образования </a:t>
            </a:r>
            <a:r>
              <a:rPr lang="ru-RU" sz="2000" b="1" i="1" dirty="0">
                <a:solidFill>
                  <a:srgbClr val="0000FF"/>
                </a:solidFill>
              </a:rPr>
              <a:t>Ейский район </a:t>
            </a:r>
            <a:r>
              <a:rPr lang="ru-RU" sz="2000" b="1" i="1" dirty="0" smtClean="0">
                <a:solidFill>
                  <a:srgbClr val="0000FF"/>
                </a:solidFill>
              </a:rPr>
              <a:t>от </a:t>
            </a:r>
            <a:r>
              <a:rPr lang="en-US" sz="2000" b="1" i="1" dirty="0" smtClean="0">
                <a:solidFill>
                  <a:srgbClr val="0000FF"/>
                </a:solidFill>
              </a:rPr>
              <a:t>24</a:t>
            </a:r>
            <a:r>
              <a:rPr lang="ru-RU" sz="2000" b="1" i="1" dirty="0" smtClean="0">
                <a:solidFill>
                  <a:srgbClr val="0000FF"/>
                </a:solidFill>
              </a:rPr>
              <a:t>.</a:t>
            </a:r>
            <a:r>
              <a:rPr lang="en-US" sz="2000" b="1" i="1" dirty="0" smtClean="0">
                <a:solidFill>
                  <a:srgbClr val="0000FF"/>
                </a:solidFill>
              </a:rPr>
              <a:t>10</a:t>
            </a:r>
            <a:r>
              <a:rPr lang="ru-RU" sz="2000" b="1" i="1" dirty="0" smtClean="0">
                <a:solidFill>
                  <a:srgbClr val="0000FF"/>
                </a:solidFill>
              </a:rPr>
              <a:t>.201</a:t>
            </a:r>
            <a:r>
              <a:rPr lang="en-US" sz="2000" b="1" i="1" dirty="0" smtClean="0">
                <a:solidFill>
                  <a:srgbClr val="0000FF"/>
                </a:solidFill>
              </a:rPr>
              <a:t>8 </a:t>
            </a:r>
            <a:r>
              <a:rPr lang="ru-RU" sz="2000" b="1" i="1" dirty="0" smtClean="0">
                <a:solidFill>
                  <a:srgbClr val="0000FF"/>
                </a:solidFill>
              </a:rPr>
              <a:t>года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№ </a:t>
            </a:r>
            <a:r>
              <a:rPr lang="en-US" sz="2000" b="1" i="1" dirty="0" smtClean="0">
                <a:solidFill>
                  <a:srgbClr val="0000FF"/>
                </a:solidFill>
              </a:rPr>
              <a:t>123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внесении изменений в решение Совета муниципального образования Ейский район от 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декабря </a:t>
            </a:r>
            <a:r>
              <a:rPr lang="ru-RU" sz="2000" b="1" i="1" dirty="0" smtClean="0">
                <a:solidFill>
                  <a:srgbClr val="0000FF"/>
                </a:solidFill>
              </a:rPr>
              <a:t>201</a:t>
            </a:r>
            <a:r>
              <a:rPr lang="en-US" sz="2000" b="1" i="1" dirty="0" smtClean="0">
                <a:solidFill>
                  <a:srgbClr val="0000FF"/>
                </a:solidFill>
              </a:rPr>
              <a:t>7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 № 46</a:t>
            </a:r>
            <a:endParaRPr lang="en-US" sz="2000" b="1" i="1" dirty="0" smtClean="0">
              <a:solidFill>
                <a:srgbClr val="0000FF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«</a:t>
            </a:r>
            <a:r>
              <a:rPr lang="ru-RU" sz="2000" b="1" i="1" dirty="0">
                <a:solidFill>
                  <a:srgbClr val="0000FF"/>
                </a:solidFill>
              </a:rPr>
              <a:t>О районном бюджете на </a:t>
            </a:r>
            <a:r>
              <a:rPr lang="ru-RU" sz="2000" b="1" i="1" dirty="0" smtClean="0">
                <a:solidFill>
                  <a:srgbClr val="0000FF"/>
                </a:solidFill>
              </a:rPr>
              <a:t>2018 </a:t>
            </a:r>
            <a:r>
              <a:rPr lang="ru-RU" sz="2000" b="1" i="1" dirty="0">
                <a:solidFill>
                  <a:srgbClr val="0000FF"/>
                </a:solidFill>
              </a:rPr>
              <a:t>год и на плановый </a:t>
            </a:r>
            <a:r>
              <a:rPr lang="ru-RU" sz="2000" b="1" i="1" dirty="0" smtClean="0">
                <a:solidFill>
                  <a:srgbClr val="0000FF"/>
                </a:solidFill>
              </a:rPr>
              <a:t>период 2019 </a:t>
            </a:r>
            <a:r>
              <a:rPr lang="ru-RU" sz="2000" b="1" i="1" dirty="0">
                <a:solidFill>
                  <a:srgbClr val="0000FF"/>
                </a:solidFill>
              </a:rPr>
              <a:t>и </a:t>
            </a:r>
            <a:r>
              <a:rPr lang="en-US" sz="2000" b="1" i="1" dirty="0">
                <a:solidFill>
                  <a:srgbClr val="0000FF"/>
                </a:solidFill>
              </a:rPr>
              <a:t>2</a:t>
            </a:r>
            <a:r>
              <a:rPr lang="ru-RU" sz="2000" b="1" i="1" dirty="0" smtClean="0">
                <a:solidFill>
                  <a:srgbClr val="0000FF"/>
                </a:solidFill>
              </a:rPr>
              <a:t>020 </a:t>
            </a:r>
            <a:r>
              <a:rPr lang="ru-RU" sz="2000" b="1" i="1" dirty="0">
                <a:solidFill>
                  <a:srgbClr val="0000FF"/>
                </a:solidFill>
              </a:rPr>
              <a:t>годов»</a:t>
            </a:r>
            <a:endParaRPr lang="ru-RU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5203" y="21727"/>
            <a:ext cx="608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4260" y="34489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758" y="4763353"/>
            <a:ext cx="668261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Решением</a:t>
            </a:r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</a:t>
            </a:r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 район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              </a:t>
            </a:r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октября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№</a:t>
            </a:r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123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от 8 декабря 2017 года  № 46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«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районном бюджете на 2018 год и на плановый период 2019 и 2020 годов» внесены следующие изменения в утвержденные параметры районного бюджета: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часть  районного 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2018 году увеличена за счет</a:t>
            </a:r>
          </a:p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межбюджетных трансфертов из  краевого бюджета на 23857,8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районного бюджета в 2018 году увеличена на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общую</a:t>
            </a:r>
            <a:endParaRPr lang="en-US" sz="1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сумму 23936,1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том числе: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23857,8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безвозмездных поступлений;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78,3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остатков средств районного бюджета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сложившихся на 1 января 2018 года. </a:t>
            </a:r>
          </a:p>
          <a:p>
            <a:pPr algn="just"/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внесены изменения в доходную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расходную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планового периода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уточнения 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безвозмездных поступлений из краевого бюджета: в  2019 году доходы и расходы увеличиваются на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3651,8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2020 году  -  на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4873,0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074591"/>
              </p:ext>
            </p:extLst>
          </p:nvPr>
        </p:nvGraphicFramePr>
        <p:xfrm>
          <a:off x="58760" y="621893"/>
          <a:ext cx="6754618" cy="4153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0040"/>
                <a:gridCol w="648072"/>
                <a:gridCol w="720080"/>
                <a:gridCol w="720080"/>
                <a:gridCol w="648072"/>
                <a:gridCol w="720080"/>
                <a:gridCol w="648072"/>
                <a:gridCol w="576064"/>
                <a:gridCol w="504058"/>
              </a:tblGrid>
              <a:tr h="15738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в редакции от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 на 2018 год, утвержденных решением № 46, относительно редакции от 29.08.2018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29.08.2018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24.10.2018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68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56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2144467,1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2168324,9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1955322,1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23857,8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56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56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1371795,2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1395653,0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1170170,6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1166674,9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23857,8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56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2178198,0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2202134,1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23936,1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356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(-)/профицит (+)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-33730,9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-33809,2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658" y="28489"/>
            <a:ext cx="6455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28438" y="593475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5262" y="4700322"/>
            <a:ext cx="66427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 обусловлено:</a:t>
            </a:r>
            <a:endParaRPr lang="ru-RU" alt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67943" y="5320144"/>
            <a:ext cx="3851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Увеличением: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792" y="5765785"/>
            <a:ext cx="6764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повышение оплаты труда работников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учреждений Краснодарского края – 1475,2 тыс. рублей;</a:t>
            </a:r>
            <a:endPara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дополнительную помощь местным бюджетам для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социально значимых вопросов – 4500,0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 предоставлению мер социальной поддержки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группам населения в обеспечении лекарственными препаратами и медицинскими изделиями, кроме групп населения, получающих инсулины, таблетированные сахароснижающие препараты, средства самоконтроля и диагностические средства, либо перенесших пересадки органов и тканей, получающих иммунодепрессанты – 8000,0 тыс. рублей;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182864"/>
              </p:ext>
            </p:extLst>
          </p:nvPr>
        </p:nvGraphicFramePr>
        <p:xfrm>
          <a:off x="215261" y="899592"/>
          <a:ext cx="6581789" cy="366916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755167"/>
                <a:gridCol w="1090587"/>
                <a:gridCol w="1071455"/>
                <a:gridCol w="929868"/>
                <a:gridCol w="734712"/>
              </a:tblGrid>
              <a:tr h="9281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46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29.08.2018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7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29.08.2018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24.10.2018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377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1 371 795,2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1 395 653,0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23 857,8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4012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1 372 139,6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1 395 997,4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23 857,8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377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155 029,3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155 029,3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377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82 288,4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87 738,0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5 449,6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377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1 134 821,9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1 153 230,1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18 408,2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2694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2694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6646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-2 475,9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-2 475,9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5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13307" y="5632289"/>
            <a:ext cx="2562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Уменьшением: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268" y="6093954"/>
            <a:ext cx="6633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организацию газоснабжения населения (поселений) –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525,6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 оплате проезда детей-сирот и детей, оставшихся без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или на патронатное воспитание, к месту лечения и обратно – 23,2  тыс. рублей 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 выплате ежемесячных денежных средств на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содержание детей-сирот и детей, оставшихся без 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– 4500,0 тыс. рублей.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62" y="0"/>
            <a:ext cx="673490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поддержке сельскохозяйственного производства в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Краснодарском крае в части предоставления субсидий гражданам, ведущим личное подсобное хозяйство, крестьянским (фермерским) хозяйствам, индивидуальным предпринимателям, осуществляющим деятельность в области сельскохозяйственного производства – 13571,5 тыс. рублей;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предоставление мер социальной поддержки в виде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компенсации расходов на оплату жилых помещений, отопления и освещения педагогическим работникам муниципальных образовательных организаций, проживающим и работающим в сельских населенных пунктах, рабочих поселках (поселках городского типа) на территории Краснодарского края – 550,0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 организации оказания медицинской помощи в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территориальной программой государственных гарантий бесплатного оказания гражданам медицинской помощи – 739,8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 материально-техническому обеспечению пунктов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экзаменов для государственной итоговой аттестации по образовательным программам основного общего и среднего общего образования и выплате педагогическим работникам, участвующим в проведении единого государственного экзамена, компенсации за работу по подготовке и проведению единого государственного экзамена – 70,1 тыс. рублей.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58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722"/>
            <a:ext cx="685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9210" y="967829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971226"/>
              </p:ext>
            </p:extLst>
          </p:nvPr>
        </p:nvGraphicFramePr>
        <p:xfrm>
          <a:off x="85725" y="1275605"/>
          <a:ext cx="6686550" cy="7744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Лист" r:id="rId3" imgW="6686601" imgH="8896230" progId="Excel.Sheet.12">
                  <p:embed/>
                </p:oleObj>
              </mc:Choice>
              <mc:Fallback>
                <p:oleObj name="Лист" r:id="rId3" imgW="6686601" imgH="88962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725" y="1275605"/>
                        <a:ext cx="6686550" cy="77445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0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672" y="-108520"/>
            <a:ext cx="6120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9240" y="763628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673035"/>
              </p:ext>
            </p:extLst>
          </p:nvPr>
        </p:nvGraphicFramePr>
        <p:xfrm>
          <a:off x="187711" y="1071405"/>
          <a:ext cx="6544342" cy="7749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Лист" r:id="rId4" imgW="6886499" imgH="7820010" progId="Excel.Sheet.12">
                  <p:embed/>
                </p:oleObj>
              </mc:Choice>
              <mc:Fallback>
                <p:oleObj name="Лист" r:id="rId4" imgW="6886499" imgH="78200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7711" y="1071405"/>
                        <a:ext cx="6544342" cy="77490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13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0640" y="902227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25680" y="-22860"/>
            <a:ext cx="70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2018 год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5" y="1210004"/>
            <a:ext cx="6651247" cy="775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9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30" y="179512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 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6761" y="1195746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21" y="6012160"/>
            <a:ext cx="554461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491648"/>
              </p:ext>
            </p:extLst>
          </p:nvPr>
        </p:nvGraphicFramePr>
        <p:xfrm>
          <a:off x="260648" y="1585230"/>
          <a:ext cx="6388925" cy="372289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907041"/>
                <a:gridCol w="1018287"/>
                <a:gridCol w="1018287"/>
                <a:gridCol w="1445310"/>
              </a:tblGrid>
              <a:tr h="13804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46 в редакции от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29.08.2018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1958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29.08.2018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24.10.2018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3917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33 730,9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33 809,2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 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238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-41 720,0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-41 720,0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1958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26 534,0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26 534,0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5876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1958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48 916,9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48 995,2 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  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6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3615</TotalTime>
  <Words>963</Words>
  <Application>Microsoft Office PowerPoint</Application>
  <PresentationFormat>Экран (4:3)</PresentationFormat>
  <Paragraphs>179</Paragraphs>
  <Slides>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Воздушный поток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budget3</cp:lastModifiedBy>
  <cp:revision>258</cp:revision>
  <cp:lastPrinted>2017-12-07T06:41:13Z</cp:lastPrinted>
  <dcterms:created xsi:type="dcterms:W3CDTF">2017-10-18T12:58:58Z</dcterms:created>
  <dcterms:modified xsi:type="dcterms:W3CDTF">2018-10-30T11:17:40Z</dcterms:modified>
</cp:coreProperties>
</file>