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0.xml" ContentType="application/vnd.openxmlformats-officedocument.drawingml.chart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1.xml" ContentType="application/vnd.openxmlformats-officedocument.drawingml.chart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rawings/drawing4.xml" ContentType="application/vnd.openxmlformats-officedocument.drawingml.chartshapes+xml"/>
  <Override PartName="/ppt/charts/chart15.xml" ContentType="application/vnd.openxmlformats-officedocument.drawingml.chart+xml"/>
  <Override PartName="/ppt/drawings/drawing5.xml" ContentType="application/vnd.openxmlformats-officedocument.drawingml.chartshapes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2"/>
  </p:notesMasterIdLst>
  <p:sldIdLst>
    <p:sldId id="258" r:id="rId2"/>
    <p:sldId id="262" r:id="rId3"/>
    <p:sldId id="263" r:id="rId4"/>
    <p:sldId id="279" r:id="rId5"/>
    <p:sldId id="280" r:id="rId6"/>
    <p:sldId id="332" r:id="rId7"/>
    <p:sldId id="334" r:id="rId8"/>
    <p:sldId id="337" r:id="rId9"/>
    <p:sldId id="336" r:id="rId10"/>
    <p:sldId id="335" r:id="rId11"/>
    <p:sldId id="340" r:id="rId12"/>
    <p:sldId id="341" r:id="rId13"/>
    <p:sldId id="343" r:id="rId14"/>
    <p:sldId id="270" r:id="rId15"/>
    <p:sldId id="264" r:id="rId16"/>
    <p:sldId id="278" r:id="rId17"/>
    <p:sldId id="342" r:id="rId18"/>
    <p:sldId id="265" r:id="rId19"/>
    <p:sldId id="266" r:id="rId20"/>
    <p:sldId id="267" r:id="rId21"/>
    <p:sldId id="268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33" r:id="rId32"/>
    <p:sldId id="321" r:id="rId33"/>
    <p:sldId id="272" r:id="rId34"/>
    <p:sldId id="293" r:id="rId35"/>
    <p:sldId id="322" r:id="rId36"/>
    <p:sldId id="323" r:id="rId37"/>
    <p:sldId id="324" r:id="rId38"/>
    <p:sldId id="338" r:id="rId39"/>
    <p:sldId id="339" r:id="rId40"/>
    <p:sldId id="325" r:id="rId41"/>
    <p:sldId id="326" r:id="rId42"/>
    <p:sldId id="327" r:id="rId43"/>
    <p:sldId id="328" r:id="rId44"/>
    <p:sldId id="329" r:id="rId45"/>
    <p:sldId id="330" r:id="rId46"/>
    <p:sldId id="331" r:id="rId47"/>
    <p:sldId id="273" r:id="rId48"/>
    <p:sldId id="288" r:id="rId49"/>
    <p:sldId id="302" r:id="rId50"/>
    <p:sldId id="303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FF00"/>
    <a:srgbClr val="0000FF"/>
    <a:srgbClr val="A50021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8023" autoAdjust="0"/>
  </p:normalViewPr>
  <p:slideViewPr>
    <p:cSldViewPr>
      <p:cViewPr varScale="1">
        <p:scale>
          <a:sx n="115" d="100"/>
          <a:sy n="115" d="100"/>
        </p:scale>
        <p:origin x="149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430555555555552E-2"/>
          <c:y val="2.2447183877513387E-2"/>
          <c:w val="0.91969499125109366"/>
          <c:h val="0.7677081648421542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00FF"/>
            </a:solidFill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angle"/>
            </a:sp3d>
          </c:spPr>
          <c:invertIfNegative val="0"/>
          <c:dLbls>
            <c:dLbl>
              <c:idx val="0"/>
              <c:layout>
                <c:manualLayout>
                  <c:x val="2.2038187859419329E-4"/>
                  <c:y val="-0.302502478044012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02-4594-BF1D-6CFE5561AE58}"/>
                </c:ext>
              </c:extLst>
            </c:dLbl>
            <c:dLbl>
              <c:idx val="1"/>
              <c:layout>
                <c:manualLayout>
                  <c:x val="0"/>
                  <c:y val="-6.5178434592033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02-4594-BF1D-6CFE5561AE58}"/>
                </c:ext>
              </c:extLst>
            </c:dLbl>
            <c:dLbl>
              <c:idx val="2"/>
              <c:layout>
                <c:manualLayout>
                  <c:x val="-2.9394882050142578E-3"/>
                  <c:y val="-4.9445709000853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02-4594-BF1D-6CFE5561AE58}"/>
                </c:ext>
              </c:extLst>
            </c:dLbl>
            <c:dLbl>
              <c:idx val="3"/>
              <c:layout>
                <c:manualLayout>
                  <c:x val="-7.3487205125356446E-3"/>
                  <c:y val="-4.0455580091607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02-4594-BF1D-6CFE5561AE58}"/>
                </c:ext>
              </c:extLst>
            </c:dLbl>
            <c:dLbl>
              <c:idx val="4"/>
              <c:layout>
                <c:manualLayout>
                  <c:x val="-4.4092323075213867E-3"/>
                  <c:y val="-4.04555800916072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02-4594-BF1D-6CFE5561AE58}"/>
                </c:ext>
              </c:extLst>
            </c:dLbl>
            <c:dLbl>
              <c:idx val="5"/>
              <c:layout>
                <c:manualLayout>
                  <c:x val="0"/>
                  <c:y val="-4.4950644546230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A02-4594-BF1D-6CFE5561AE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Объем расходов на образование в расчете на 1 жителя</c:v>
                </c:pt>
                <c:pt idx="1">
                  <c:v>Объем расходов на здравоохранение в расчете на 1 жителя</c:v>
                </c:pt>
                <c:pt idx="2">
                  <c:v>Объем расходов на социальную политику в расчете на 1 жителя</c:v>
                </c:pt>
                <c:pt idx="3">
                  <c:v>Объем расходов на культуру в расчете на 1 жителя</c:v>
                </c:pt>
                <c:pt idx="4">
                  <c:v>Объем расходов на ЖКХ в расчете на 1 жителя</c:v>
                </c:pt>
                <c:pt idx="5">
                  <c:v>Объем расходов на  физическую культуру в расчете на 1 жителя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11240.9</c:v>
                </c:pt>
                <c:pt idx="1">
                  <c:v>1242</c:v>
                </c:pt>
                <c:pt idx="2">
                  <c:v>549.70000000000005</c:v>
                </c:pt>
                <c:pt idx="3">
                  <c:v>458.7</c:v>
                </c:pt>
                <c:pt idx="4">
                  <c:v>435</c:v>
                </c:pt>
                <c:pt idx="5">
                  <c:v>316.2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A02-4594-BF1D-6CFE5561A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99"/>
        <c:axId val="38846848"/>
        <c:axId val="38848384"/>
      </c:barChart>
      <c:catAx>
        <c:axId val="38846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/>
            </a:pPr>
            <a:endParaRPr lang="ru-RU"/>
          </a:p>
        </c:txPr>
        <c:crossAx val="38848384"/>
        <c:crosses val="autoZero"/>
        <c:auto val="1"/>
        <c:lblAlgn val="ctr"/>
        <c:lblOffset val="100"/>
        <c:noMultiLvlLbl val="0"/>
      </c:catAx>
      <c:valAx>
        <c:axId val="38848384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8468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bg1">
            <a:lumMod val="85000"/>
          </a:schemeClr>
        </a:solidFill>
        <a:ln>
          <a:solidFill>
            <a:schemeClr val="tx1"/>
          </a:solidFill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pattFill prst="lgCheck">
              <a:fgClr>
                <a:srgbClr val="0000FF"/>
              </a:fgClr>
              <a:bgClr>
                <a:schemeClr val="bg1"/>
              </a:bgClr>
            </a:pattFill>
          </c:spPr>
          <c:invertIfNegative val="0"/>
          <c:dLbls>
            <c:dLbl>
              <c:idx val="0"/>
              <c:layout>
                <c:manualLayout>
                  <c:x val="1.3227696922564133E-2"/>
                  <c:y val="-0.24216280531853809"/>
                </c:manualLayout>
              </c:layout>
              <c:spPr/>
              <c:txPr>
                <a:bodyPr/>
                <a:lstStyle/>
                <a:p>
                  <a:pPr>
                    <a:defRPr sz="2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AD-4CF2-990B-21D5FAE31CA2}"/>
                </c:ext>
              </c:extLst>
            </c:dLbl>
            <c:dLbl>
              <c:idx val="1"/>
              <c:layout>
                <c:manualLayout>
                  <c:x val="2.3515905640114063E-2"/>
                  <c:y val="-0.30904586583508664"/>
                </c:manualLayout>
              </c:layout>
              <c:spPr/>
              <c:txPr>
                <a:bodyPr/>
                <a:lstStyle/>
                <a:p>
                  <a:pPr>
                    <a:defRPr sz="2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AD-4CF2-990B-21D5FAE31CA2}"/>
                </c:ext>
              </c:extLst>
            </c:dLbl>
            <c:dLbl>
              <c:idx val="2"/>
              <c:layout>
                <c:manualLayout>
                  <c:x val="2.3515905640114063E-2"/>
                  <c:y val="-0.20756811884446119"/>
                </c:manualLayout>
              </c:layout>
              <c:tx>
                <c:rich>
                  <a:bodyPr/>
                  <a:lstStyle/>
                  <a:p>
                    <a:pPr>
                      <a:defRPr sz="2400" b="1"/>
                    </a:pPr>
                    <a:r>
                      <a:rPr lang="en-US" sz="2400" b="1" dirty="0" smtClean="0"/>
                      <a:t>14546</a:t>
                    </a:r>
                    <a:r>
                      <a:rPr lang="ru-RU" sz="2400" b="1" dirty="0" smtClean="0"/>
                      <a:t>,0</a:t>
                    </a:r>
                    <a:endParaRPr lang="en-US" sz="2400" b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AD-4CF2-990B-21D5FAE31CA2}"/>
                </c:ext>
              </c:extLst>
            </c:dLbl>
            <c:dLbl>
              <c:idx val="3"/>
              <c:layout>
                <c:manualLayout>
                  <c:x val="3.3804114357663964E-2"/>
                  <c:y val="-0.30673955340348158"/>
                </c:manualLayout>
              </c:layout>
              <c:tx>
                <c:rich>
                  <a:bodyPr/>
                  <a:lstStyle/>
                  <a:p>
                    <a:pPr>
                      <a:defRPr sz="2400"/>
                    </a:pPr>
                    <a:r>
                      <a:rPr lang="en-US" sz="2400" b="1" i="1" dirty="0" smtClean="0"/>
                      <a:t>24803,</a:t>
                    </a:r>
                    <a:r>
                      <a:rPr lang="ru-RU" sz="2400" b="1" i="1" dirty="0" smtClean="0"/>
                      <a:t>6</a:t>
                    </a:r>
                    <a:endParaRPr lang="en-US" sz="2400" b="1" i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AD-4CF2-990B-21D5FAE31CA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Среднемесячная номинальная начисленная заработная плата работников ДОУ</c:v>
                </c:pt>
                <c:pt idx="1">
                  <c:v>Среднемесячная номинальная начисленная заработная плата работников ОУ</c:v>
                </c:pt>
                <c:pt idx="2">
                  <c:v>Среднемесячная номинальная начисленная заработная плата работников учреждений культуры</c:v>
                </c:pt>
                <c:pt idx="3">
                  <c:v>Среднемесячная номинальная начисленная заработная плата работников учреждений физической культуры и спорта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17425.099999999999</c:v>
                </c:pt>
                <c:pt idx="1">
                  <c:v>23428.3</c:v>
                </c:pt>
                <c:pt idx="2">
                  <c:v>14546</c:v>
                </c:pt>
                <c:pt idx="3">
                  <c:v>24803.58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AD-4CF2-990B-21D5FAE31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cone"/>
        <c:axId val="7624960"/>
        <c:axId val="7639040"/>
        <c:axId val="0"/>
      </c:bar3DChart>
      <c:catAx>
        <c:axId val="7624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1"/>
            </a:pPr>
            <a:endParaRPr lang="ru-RU"/>
          </a:p>
        </c:txPr>
        <c:crossAx val="7639040"/>
        <c:crosses val="autoZero"/>
        <c:auto val="1"/>
        <c:lblAlgn val="ctr"/>
        <c:lblOffset val="100"/>
        <c:noMultiLvlLbl val="0"/>
      </c:catAx>
      <c:valAx>
        <c:axId val="763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24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77891573636417"/>
          <c:y val="1.2464503227564485E-2"/>
          <c:w val="0.63018067266347755"/>
          <c:h val="0.903596898670315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доходы, тыс.руб.</c:v>
                </c:pt>
              </c:strCache>
            </c:strRef>
          </c:tx>
          <c:spPr>
            <a:solidFill>
              <a:srgbClr val="00CC00">
                <a:alpha val="60000"/>
              </a:srgbClr>
            </a:solidFill>
            <a:scene3d>
              <a:camera prst="orthographicFront"/>
              <a:lightRig rig="balanced" dir="t"/>
            </a:scene3d>
            <a:sp3d prstMaterial="metal">
              <a:bevelT prst="angle"/>
              <a:bevelB prst="angl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528041.80000000005</c:v>
                </c:pt>
                <c:pt idx="2">
                  <c:v>557726.6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94-4445-9657-4266CFB870E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доходы, тыс.руб.</c:v>
                </c:pt>
              </c:strCache>
            </c:strRef>
          </c:tx>
          <c:spPr>
            <a:solidFill>
              <a:srgbClr val="CC00FF">
                <a:alpha val="71000"/>
              </a:srgbClr>
            </a:solidFill>
            <a:scene3d>
              <a:camera prst="orthographicFront"/>
              <a:lightRig rig="balanced" dir="t"/>
            </a:scene3d>
            <a:sp3d prstMaterial="metal">
              <a:bevelT prst="angle"/>
              <a:bevelB prst="angl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73203.7</c:v>
                </c:pt>
                <c:pt idx="2">
                  <c:v>89058.7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94-4445-9657-4266CFB87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3837824"/>
        <c:axId val="33839360"/>
      </c:barChart>
      <c:catAx>
        <c:axId val="33837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839360"/>
        <c:crosses val="autoZero"/>
        <c:auto val="1"/>
        <c:lblAlgn val="ctr"/>
        <c:lblOffset val="100"/>
        <c:noMultiLvlLbl val="0"/>
      </c:catAx>
      <c:valAx>
        <c:axId val="338393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837824"/>
        <c:crosses val="autoZero"/>
        <c:crossBetween val="between"/>
      </c:valAx>
      <c:spPr>
        <a:noFill/>
        <a:ln w="25374">
          <a:noFill/>
        </a:ln>
      </c:spPr>
    </c:plotArea>
    <c:legend>
      <c:legendPos val="r"/>
      <c:layout>
        <c:manualLayout>
          <c:xMode val="edge"/>
          <c:yMode val="edge"/>
          <c:x val="0.78263542084325055"/>
          <c:y val="0.20910033952177995"/>
          <c:w val="0.19667067618714507"/>
          <c:h val="0.54260608249656861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144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9474218915495463E-2"/>
          <c:y val="0"/>
          <c:w val="0.7508492821415140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explosion val="15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39C1-4EC8-8B82-8A8D1DFAFBE7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3-39C1-4EC8-8B82-8A8D1DFAFBE7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4-39C1-4EC8-8B82-8A8D1DFAFBE7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6-39C1-4EC8-8B82-8A8D1DFAFBE7}"/>
              </c:ext>
            </c:extLst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8-39C1-4EC8-8B82-8A8D1DFAFBE7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A-39C1-4EC8-8B82-8A8D1DFAFBE7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C-39C1-4EC8-8B82-8A8D1DFAFBE7}"/>
              </c:ext>
            </c:extLst>
          </c:dPt>
          <c:dPt>
            <c:idx val="7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0E-39C1-4EC8-8B82-8A8D1DFAFBE7}"/>
              </c:ext>
            </c:extLst>
          </c:dPt>
          <c:dPt>
            <c:idx val="8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10-39C1-4EC8-8B82-8A8D1DFAFBE7}"/>
              </c:ext>
            </c:extLst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  <c:extLst>
              <c:ext xmlns:c16="http://schemas.microsoft.com/office/drawing/2014/chart" uri="{C3380CC4-5D6E-409C-BE32-E72D297353CC}">
                <c16:uniqueId val="{00000012-39C1-4EC8-8B82-8A8D1DFAFBE7}"/>
              </c:ext>
            </c:extLst>
          </c:dPt>
          <c:dLbls>
            <c:dLbl>
              <c:idx val="0"/>
              <c:layout>
                <c:manualLayout>
                  <c:x val="2.9780751622260748E-2"/>
                  <c:y val="0.1449761802391760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C1-4EC8-8B82-8A8D1DFAFBE7}"/>
                </c:ext>
              </c:extLst>
            </c:dLbl>
            <c:dLbl>
              <c:idx val="1"/>
              <c:layout>
                <c:manualLayout>
                  <c:x val="-0.1964687444268505"/>
                  <c:y val="-1.792889730270711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C1-4EC8-8B82-8A8D1DFAFBE7}"/>
                </c:ext>
              </c:extLst>
            </c:dLbl>
            <c:dLbl>
              <c:idx val="2"/>
              <c:layout>
                <c:manualLayout>
                  <c:x val="3.1572046973881183E-2"/>
                  <c:y val="-6.563007890251349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9C1-4EC8-8B82-8A8D1DFAFBE7}"/>
                </c:ext>
              </c:extLst>
            </c:dLbl>
            <c:dLbl>
              <c:idx val="3"/>
              <c:layout>
                <c:manualLayout>
                  <c:x val="0.15198460865006835"/>
                  <c:y val="8.795222957091536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9C1-4EC8-8B82-8A8D1DFAFBE7}"/>
                </c:ext>
              </c:extLst>
            </c:dLbl>
            <c:dLbl>
              <c:idx val="4"/>
              <c:layout>
                <c:manualLayout>
                  <c:x val="0.11131393922362323"/>
                  <c:y val="0.11145055393681426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9C1-4EC8-8B82-8A8D1DFAFBE7}"/>
                </c:ext>
              </c:extLst>
            </c:dLbl>
            <c:dLbl>
              <c:idx val="5"/>
              <c:layout>
                <c:manualLayout>
                  <c:x val="9.7981290430666071E-2"/>
                  <c:y val="0.1437116135094607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9C1-4EC8-8B82-8A8D1DFAFBE7}"/>
                </c:ext>
              </c:extLst>
            </c:dLbl>
            <c:dLbl>
              <c:idx val="6"/>
              <c:layout>
                <c:manualLayout>
                  <c:x val="6.4588438113046542E-2"/>
                  <c:y val="4.035130179242463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9C1-4EC8-8B82-8A8D1DFAFBE7}"/>
                </c:ext>
              </c:extLst>
            </c:dLbl>
            <c:dLbl>
              <c:idx val="7"/>
              <c:layout>
                <c:manualLayout>
                  <c:x val="0.12133009797934489"/>
                  <c:y val="1.60957337864852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9C1-4EC8-8B82-8A8D1DFAFBE7}"/>
                </c:ext>
              </c:extLst>
            </c:dLbl>
            <c:dLbl>
              <c:idx val="8"/>
              <c:layout>
                <c:manualLayout>
                  <c:x val="5.9742540761677267E-2"/>
                  <c:y val="0.1102166740019620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9C1-4EC8-8B82-8A8D1DFAFBE7}"/>
                </c:ext>
              </c:extLst>
            </c:dLbl>
            <c:dLbl>
              <c:idx val="9"/>
              <c:layout>
                <c:manualLayout>
                  <c:x val="-0.13181469852301406"/>
                  <c:y val="7.901568662240225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9C1-4EC8-8B82-8A8D1DFAFB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НДФЛ</c:v>
                </c:pt>
                <c:pt idx="1">
                  <c:v>налог на прибыль</c:v>
                </c:pt>
                <c:pt idx="2">
                  <c:v>доходы от продажи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ЕНВД</c:v>
                </c:pt>
                <c:pt idx="7">
                  <c:v>НВОС</c:v>
                </c:pt>
                <c:pt idx="8">
                  <c:v>прочие</c:v>
                </c:pt>
                <c:pt idx="9">
                  <c:v>штрафы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64.7</c:v>
                </c:pt>
                <c:pt idx="1">
                  <c:v>1.6</c:v>
                </c:pt>
                <c:pt idx="2">
                  <c:v>0.6</c:v>
                </c:pt>
                <c:pt idx="3">
                  <c:v>2.6</c:v>
                </c:pt>
                <c:pt idx="4">
                  <c:v>8.6</c:v>
                </c:pt>
                <c:pt idx="5">
                  <c:v>0.8</c:v>
                </c:pt>
                <c:pt idx="6">
                  <c:v>16.399999999999999</c:v>
                </c:pt>
                <c:pt idx="7">
                  <c:v>0.9</c:v>
                </c:pt>
                <c:pt idx="8">
                  <c:v>1.5</c:v>
                </c:pt>
                <c:pt idx="9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39C1-4EC8-8B82-8A8D1DFAF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93939294713214E-2"/>
          <c:y val="2.2433216138914951E-2"/>
          <c:w val="0.58880842803355893"/>
          <c:h val="0.9528902461082785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4F81BD">
                <a:shade val="76000"/>
              </a:srgbClr>
            </a:solidFill>
            <a:ln>
              <a:noFill/>
              <a:round/>
            </a:ln>
            <a:effectLst/>
            <a:scene3d>
              <a:camera prst="orthographicFront"/>
              <a:lightRig rig="threePt" dir="t"/>
            </a:scene3d>
            <a:sp3d prstMaterial="plastic">
              <a:bevelT w="165100" prst="coolSlant"/>
              <a:bevelB w="165100" prst="coolSlant"/>
            </a:sp3d>
          </c:spPr>
          <c:explosion val="18"/>
          <c:dPt>
            <c:idx val="0"/>
            <c:bubble3D val="0"/>
            <c:spPr>
              <a:solidFill>
                <a:srgbClr val="00B0F0"/>
              </a:solidFill>
              <a:ln>
                <a:noFill/>
                <a:round/>
              </a:ln>
              <a:effectLst/>
              <a:scene3d>
                <a:camera prst="orthographicFront"/>
                <a:lightRig rig="threePt" dir="t"/>
              </a:scene3d>
              <a:sp3d prstMaterial="plastic">
                <a:bevelT w="165100" prst="coolSlant"/>
                <a:bevelB w="165100" prst="coolSlant"/>
              </a:sp3d>
            </c:spPr>
            <c:extLst>
              <c:ext xmlns:c16="http://schemas.microsoft.com/office/drawing/2014/chart" uri="{C3380CC4-5D6E-409C-BE32-E72D297353CC}">
                <c16:uniqueId val="{00000001-0EA8-49AF-B2B8-16E41723A1F8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>
                <a:noFill/>
                <a:round/>
              </a:ln>
              <a:effectLst/>
              <a:scene3d>
                <a:camera prst="orthographicFront"/>
                <a:lightRig rig="threePt" dir="t"/>
              </a:scene3d>
              <a:sp3d prstMaterial="plastic">
                <a:bevelT w="165100" prst="coolSlant"/>
                <a:bevelB w="165100" prst="coolSlant"/>
              </a:sp3d>
            </c:spPr>
            <c:extLst>
              <c:ext xmlns:c16="http://schemas.microsoft.com/office/drawing/2014/chart" uri="{C3380CC4-5D6E-409C-BE32-E72D297353CC}">
                <c16:uniqueId val="{00000003-0EA8-49AF-B2B8-16E41723A1F8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  <a:round/>
              </a:ln>
              <a:effectLst/>
              <a:scene3d>
                <a:camera prst="orthographicFront"/>
                <a:lightRig rig="threePt" dir="t"/>
              </a:scene3d>
              <a:sp3d prstMaterial="plastic">
                <a:bevelT w="165100" prst="coolSlant"/>
                <a:bevelB w="165100" prst="coolSlant"/>
              </a:sp3d>
            </c:spPr>
            <c:extLst>
              <c:ext xmlns:c16="http://schemas.microsoft.com/office/drawing/2014/chart" uri="{C3380CC4-5D6E-409C-BE32-E72D297353CC}">
                <c16:uniqueId val="{00000005-0EA8-49AF-B2B8-16E41723A1F8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noFill/>
                <a:round/>
              </a:ln>
              <a:effectLst/>
              <a:scene3d>
                <a:camera prst="orthographicFront"/>
                <a:lightRig rig="threePt" dir="t"/>
              </a:scene3d>
              <a:sp3d prstMaterial="plastic">
                <a:bevelT w="165100" prst="coolSlant"/>
                <a:bevelB w="165100" prst="coolSlant"/>
              </a:sp3d>
            </c:spPr>
            <c:extLst>
              <c:ext xmlns:c16="http://schemas.microsoft.com/office/drawing/2014/chart" uri="{C3380CC4-5D6E-409C-BE32-E72D297353CC}">
                <c16:uniqueId val="{00000007-0EA8-49AF-B2B8-16E41723A1F8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  <a:round/>
              </a:ln>
              <a:effectLst/>
              <a:scene3d>
                <a:camera prst="orthographicFront"/>
                <a:lightRig rig="threePt" dir="t"/>
              </a:scene3d>
              <a:sp3d prstMaterial="plastic">
                <a:bevelT w="165100" prst="coolSlant"/>
                <a:bevelB w="165100" prst="coolSlant"/>
              </a:sp3d>
            </c:spPr>
            <c:extLst>
              <c:ext xmlns:c16="http://schemas.microsoft.com/office/drawing/2014/chart" uri="{C3380CC4-5D6E-409C-BE32-E72D297353CC}">
                <c16:uniqueId val="{00000009-0EA8-49AF-B2B8-16E41723A1F8}"/>
              </c:ext>
            </c:extLst>
          </c:dPt>
          <c:dPt>
            <c:idx val="5"/>
            <c:bubble3D val="0"/>
            <c:explosion val="17"/>
            <c:spPr>
              <a:solidFill>
                <a:srgbClr val="7030A0"/>
              </a:solidFill>
              <a:ln>
                <a:noFill/>
                <a:round/>
              </a:ln>
              <a:effectLst/>
              <a:scene3d>
                <a:camera prst="orthographicFront"/>
                <a:lightRig rig="threePt" dir="t"/>
              </a:scene3d>
              <a:sp3d prstMaterial="plastic">
                <a:bevelT w="889000" h="120650" prst="coolSlant"/>
                <a:bevelB w="349250" prst="coolSlant"/>
              </a:sp3d>
            </c:spPr>
            <c:extLst>
              <c:ext xmlns:c16="http://schemas.microsoft.com/office/drawing/2014/chart" uri="{C3380CC4-5D6E-409C-BE32-E72D297353CC}">
                <c16:uniqueId val="{0000000B-0EA8-49AF-B2B8-16E41723A1F8}"/>
              </c:ext>
            </c:extLst>
          </c:dPt>
          <c:dLbls>
            <c:dLbl>
              <c:idx val="0"/>
              <c:layout>
                <c:manualLayout>
                  <c:x val="-7.8611134488017903E-2"/>
                  <c:y val="0.1138491704240839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A8-49AF-B2B8-16E41723A1F8}"/>
                </c:ext>
              </c:extLst>
            </c:dLbl>
            <c:dLbl>
              <c:idx val="1"/>
              <c:layout>
                <c:manualLayout>
                  <c:x val="-8.7835316258986149E-2"/>
                  <c:y val="3.81498050264748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A8-49AF-B2B8-16E41723A1F8}"/>
                </c:ext>
              </c:extLst>
            </c:dLbl>
            <c:dLbl>
              <c:idx val="2"/>
              <c:layout>
                <c:manualLayout>
                  <c:x val="5.40484107662191E-2"/>
                  <c:y val="-0.2419143270176469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EA8-49AF-B2B8-16E41723A1F8}"/>
                </c:ext>
              </c:extLst>
            </c:dLbl>
            <c:dLbl>
              <c:idx val="5"/>
              <c:layout>
                <c:manualLayout>
                  <c:x val="4.9422138978072606E-2"/>
                  <c:y val="2.804152017364368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EA8-49AF-B2B8-16E41723A1F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1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3"/>
                <c:pt idx="0">
                  <c:v>налоговые доходы </c:v>
                </c:pt>
                <c:pt idx="1">
                  <c:v>неналоговые доходы</c:v>
                </c:pt>
                <c:pt idx="2">
                  <c:v>безвозмездные поступления из бюджетов других уровней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557.70000000000005</c:v>
                </c:pt>
                <c:pt idx="1">
                  <c:v>89.1</c:v>
                </c:pt>
                <c:pt idx="2">
                  <c:v>1608.9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EA8-49AF-B2B8-16E41723A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33"/>
      </c:pieChart>
      <c:spPr>
        <a:noFill/>
        <a:ln w="25406">
          <a:noFill/>
        </a:ln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64163868924484124"/>
          <c:y val="0.16679679745914114"/>
          <c:w val="0.33756845814833891"/>
          <c:h val="0.73594935927126759"/>
        </c:manualLayout>
      </c:layout>
      <c:overlay val="0"/>
      <c:txPr>
        <a:bodyPr anchor="ctr"/>
        <a:lstStyle/>
        <a:p>
          <a:pPr>
            <a:defRPr sz="2401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86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730205599300088E-2"/>
          <c:y val="3.6844397953142059E-2"/>
          <c:w val="0.64727854330708656"/>
          <c:h val="0.9426374378721610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prst="angle"/>
              <a:bevelB prst="angle"/>
            </a:sp3d>
          </c:spPr>
          <c:explosion val="25"/>
          <c:dPt>
            <c:idx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 prstMaterial="metal">
                <a:bevelT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01-08AD-4675-81C2-04383479AFC9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03-08AD-4675-81C2-04383479AFC9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05-08AD-4675-81C2-04383479AFC9}"/>
              </c:ext>
            </c:extLst>
          </c:dPt>
          <c:dLbls>
            <c:dLbl>
              <c:idx val="0"/>
              <c:layout>
                <c:manualLayout>
                  <c:x val="9.5718394575678045E-2"/>
                  <c:y val="2.950602603246022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AD-4675-81C2-04383479AFC9}"/>
                </c:ext>
              </c:extLst>
            </c:dLbl>
            <c:dLbl>
              <c:idx val="1"/>
              <c:layout>
                <c:manualLayout>
                  <c:x val="-2.7831583552055995E-2"/>
                  <c:y val="4.65397947705516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8AD-4675-81C2-04383479AFC9}"/>
                </c:ext>
              </c:extLst>
            </c:dLbl>
            <c:dLbl>
              <c:idx val="2"/>
              <c:layout>
                <c:manualLayout>
                  <c:x val="7.3815944881889764E-2"/>
                  <c:y val="-0.119844448015426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AD-4675-81C2-04383479AFC9}"/>
                </c:ext>
              </c:extLst>
            </c:dLbl>
            <c:dLbl>
              <c:idx val="3"/>
              <c:layout>
                <c:manualLayout>
                  <c:x val="-0.2833176399825022"/>
                  <c:y val="3.7076834783407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8AD-4675-81C2-04383479AFC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7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Иные межбюджетные трансферты </c:v>
                </c:pt>
                <c:pt idx="1">
                  <c:v>Дотации на выравнивание бюджетной обеспеченности и поддержку мер по обеспечению сбалансированности бюджетов</c:v>
                </c:pt>
                <c:pt idx="2">
                  <c:v>Субсидии бюджету района</c:v>
                </c:pt>
                <c:pt idx="3">
                  <c:v>Субвенции бюджету района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26.5</c:v>
                </c:pt>
                <c:pt idx="1">
                  <c:v>98.7</c:v>
                </c:pt>
                <c:pt idx="2">
                  <c:v>316.8</c:v>
                </c:pt>
                <c:pt idx="3">
                  <c:v>1166.8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8AD-4675-81C2-04383479AF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5">
          <a:noFill/>
        </a:ln>
      </c:spPr>
    </c:plotArea>
    <c:legend>
      <c:legendPos val="r"/>
      <c:layout>
        <c:manualLayout>
          <c:xMode val="edge"/>
          <c:yMode val="edge"/>
          <c:x val="0.64907224266061436"/>
          <c:y val="5.3929849677881177E-2"/>
          <c:w val="0.34259435572634589"/>
          <c:h val="0.88514343923792738"/>
        </c:manualLayout>
      </c:layout>
      <c:overlay val="0"/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  <c:spPr>
        <a:scene3d>
          <a:camera prst="orthographicFront"/>
          <a:lightRig rig="threePt" dir="t"/>
        </a:scene3d>
      </c:spPr>
    </c:sideWall>
    <c:backWall>
      <c:thickness val="0"/>
      <c:spPr>
        <a:scene3d>
          <a:camera prst="orthographicFront"/>
          <a:lightRig rig="threePt" dir="t"/>
        </a:scene3d>
      </c:spPr>
    </c:backWall>
    <c:plotArea>
      <c:layout>
        <c:manualLayout>
          <c:layoutTarget val="inner"/>
          <c:xMode val="edge"/>
          <c:yMode val="edge"/>
          <c:x val="7.8168105903828333E-2"/>
          <c:y val="3.905708514704475E-2"/>
          <c:w val="0.81705617956396226"/>
          <c:h val="0.8828249383023951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2014</c:v>
                </c:pt>
              </c:strCache>
            </c:strRef>
          </c:tx>
          <c:spPr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effectLst/>
            <a:scene3d>
              <a:camera prst="orthographicFront"/>
              <a:lightRig rig="threePt" dir="t"/>
            </a:scene3d>
            <a:sp3d prstMaterial="matte">
              <a:bevelT/>
              <a:bevelB w="762000"/>
            </a:sp3d>
          </c:spPr>
          <c:invertIfNegative val="0"/>
          <c:dLbls>
            <c:dLbl>
              <c:idx val="0"/>
              <c:layout>
                <c:manualLayout>
                  <c:x val="2.7770767718816986E-3"/>
                  <c:y val="0.4162668593853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2A-472A-ABEC-B739874A1AC7}"/>
                </c:ext>
              </c:extLst>
            </c:dLbl>
            <c:dLbl>
              <c:idx val="1"/>
              <c:layout>
                <c:manualLayout>
                  <c:x val="-1.1109466074249286E-2"/>
                  <c:y val="0.23054890675846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2A-472A-ABEC-B739874A1AC7}"/>
                </c:ext>
              </c:extLst>
            </c:dLbl>
            <c:dLbl>
              <c:idx val="2"/>
              <c:layout>
                <c:manualLayout>
                  <c:x val="-1.2498149333530446E-2"/>
                  <c:y val="0.153699271172309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2A-472A-ABEC-B739874A1AC7}"/>
                </c:ext>
              </c:extLst>
            </c:dLbl>
            <c:dLbl>
              <c:idx val="3"/>
              <c:layout>
                <c:manualLayout>
                  <c:x val="-4.1660497778433806E-3"/>
                  <c:y val="0.130217438076540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2A-472A-ABEC-B739874A1AC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vert="horz" anchor="ctr" anchorCtr="1"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1057.3978127400001</c:v>
                </c:pt>
                <c:pt idx="1">
                  <c:v>601.24548125000001</c:v>
                </c:pt>
                <c:pt idx="2">
                  <c:v>456.15233148999999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2A-472A-ABEC-B739874A1AC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2015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690"/>
            <a:scene3d>
              <a:camera prst="orthographicFront"/>
              <a:lightRig rig="threePt" dir="t"/>
            </a:scene3d>
            <a:sp3d prstMaterial="matte">
              <a:bevelT/>
              <a:bevelB w="762000"/>
            </a:sp3d>
          </c:spPr>
          <c:invertIfNegative val="0"/>
          <c:dLbls>
            <c:dLbl>
              <c:idx val="0"/>
              <c:layout>
                <c:manualLayout>
                  <c:x val="6.9430199567266752E-3"/>
                  <c:y val="0.433346498710073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E2A-472A-ABEC-B739874A1AC7}"/>
                </c:ext>
              </c:extLst>
            </c:dLbl>
            <c:dLbl>
              <c:idx val="1"/>
              <c:layout>
                <c:manualLayout>
                  <c:x val="-9.7207527826532313E-3"/>
                  <c:y val="0.2668368641753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E2A-472A-ABEC-B739874A1AC7}"/>
                </c:ext>
              </c:extLst>
            </c:dLbl>
            <c:dLbl>
              <c:idx val="2"/>
              <c:layout>
                <c:manualLayout>
                  <c:x val="-1.3886832592811607E-2"/>
                  <c:y val="0.16437283167038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E2A-472A-ABEC-B739874A1AC7}"/>
                </c:ext>
              </c:extLst>
            </c:dLbl>
            <c:dLbl>
              <c:idx val="3"/>
              <c:layout>
                <c:manualLayout>
                  <c:x val="-4.1660497778433806E-3"/>
                  <c:y val="0.136621574375386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E2A-472A-ABEC-B739874A1AC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vert="horz" anchor="ctr" anchorCtr="1"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1125.67248406</c:v>
                </c:pt>
                <c:pt idx="1">
                  <c:v>646.78525172000002</c:v>
                </c:pt>
                <c:pt idx="2">
                  <c:v>478.88723234000003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E2A-472A-ABEC-B739874A1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44509440"/>
        <c:axId val="44527616"/>
        <c:axId val="0"/>
      </c:bar3DChart>
      <c:catAx>
        <c:axId val="44509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44527616"/>
        <c:crosses val="autoZero"/>
        <c:auto val="1"/>
        <c:lblAlgn val="ctr"/>
        <c:lblOffset val="100"/>
        <c:noMultiLvlLbl val="0"/>
      </c:catAx>
      <c:valAx>
        <c:axId val="445276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44509440"/>
        <c:crosses val="autoZero"/>
        <c:crossBetween val="between"/>
      </c:valAx>
      <c:spPr>
        <a:noFill/>
        <a:ln w="25390">
          <a:noFill/>
        </a:ln>
      </c:spPr>
    </c:plotArea>
    <c:legend>
      <c:legendPos val="r"/>
      <c:layout>
        <c:manualLayout>
          <c:xMode val="edge"/>
          <c:yMode val="edge"/>
          <c:x val="0.885253058248052"/>
          <c:y val="0.79719071916010498"/>
          <c:w val="0.10755310112770766"/>
          <c:h val="0.12847739632545929"/>
        </c:manualLayout>
      </c:layout>
      <c:overlay val="0"/>
      <c:txPr>
        <a:bodyPr/>
        <a:lstStyle/>
        <a:p>
          <a:pPr>
            <a:defRPr sz="1798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bg1">
            <a:lumMod val="65000"/>
          </a:schemeClr>
        </a:solidFill>
        <a:ln>
          <a:solidFill>
            <a:schemeClr val="tx1"/>
          </a:solidFill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9.9966819479670052E-2"/>
          <c:y val="3.484908144524184E-2"/>
          <c:w val="0.81680336127993258"/>
          <c:h val="0.74104920395828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2014 год</c:v>
                </c:pt>
              </c:strCache>
            </c:strRef>
          </c:tx>
          <c:spPr>
            <a:solidFill>
              <a:srgbClr val="009900"/>
            </a:solidFill>
            <a:ln w="12700"/>
            <a:scene3d>
              <a:camera prst="orthographicFront"/>
              <a:lightRig rig="threePt" dir="t"/>
            </a:scene3d>
            <a:sp3d>
              <a:bevelT prst="convex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5.8465849211280733E-3"/>
                  <c:y val="-2.0300435793344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6C8-4208-A476-1E3D1FC9EFFC}"/>
                </c:ext>
              </c:extLst>
            </c:dLbl>
            <c:dLbl>
              <c:idx val="1"/>
              <c:layout>
                <c:manualLayout>
                  <c:x val="-1.4616462302819648E-3"/>
                  <c:y val="-2.7067247724459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C8-4208-A476-1E3D1FC9EFFC}"/>
                </c:ext>
              </c:extLst>
            </c:dLbl>
            <c:dLbl>
              <c:idx val="2"/>
              <c:layout>
                <c:manualLayout>
                  <c:x val="7.3082311514100912E-3"/>
                  <c:y val="-2.4811643747421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C8-4208-A476-1E3D1FC9EF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консолидированный бюджет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2718.6</c:v>
                </c:pt>
                <c:pt idx="1">
                  <c:v>2006.9</c:v>
                </c:pt>
                <c:pt idx="2">
                  <c:v>711.7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C8-4208-A476-1E3D1FC9EFF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rgbClr val="FF0000"/>
            </a:solidFill>
            <a:ln w="19050"/>
            <a:scene3d>
              <a:camera prst="orthographicFront"/>
              <a:lightRig rig="threePt" dir="t"/>
            </a:scene3d>
            <a:sp3d>
              <a:bevelT prst="angle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2.6309632145076329E-2"/>
                  <c:y val="-2.030114621979421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latin typeface="Times New Roman" pitchFamily="18" charset="0"/>
                        <a:cs typeface="Times New Roman" pitchFamily="18" charset="0"/>
                      </a:rPr>
                      <a:t>2889,8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6C8-4208-A476-1E3D1FC9EFFC}"/>
                </c:ext>
              </c:extLst>
            </c:dLbl>
            <c:dLbl>
              <c:idx val="1"/>
              <c:layout>
                <c:manualLayout>
                  <c:x val="2.7771278375358349E-2"/>
                  <c:y val="-2.48118213540337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6C8-4208-A476-1E3D1FC9EFFC}"/>
                </c:ext>
              </c:extLst>
            </c:dLbl>
            <c:dLbl>
              <c:idx val="2"/>
              <c:layout>
                <c:manualLayout>
                  <c:x val="2.7771278375358349E-2"/>
                  <c:y val="-2.7067247724459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6C8-4208-A476-1E3D1FC9EF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консолидированный бюджет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2889.8</c:v>
                </c:pt>
                <c:pt idx="1">
                  <c:v>2245.9</c:v>
                </c:pt>
                <c:pt idx="2">
                  <c:v>643.9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6C8-4208-A476-1E3D1FC9EF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gapDepth val="68"/>
        <c:shape val="box"/>
        <c:axId val="44551168"/>
        <c:axId val="44565248"/>
        <c:axId val="0"/>
      </c:bar3DChart>
      <c:catAx>
        <c:axId val="44551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1"/>
            </a:pPr>
            <a:endParaRPr lang="ru-RU"/>
          </a:p>
        </c:txPr>
        <c:crossAx val="44565248"/>
        <c:crossesAt val="0"/>
        <c:auto val="1"/>
        <c:lblAlgn val="ctr"/>
        <c:lblOffset val="100"/>
        <c:noMultiLvlLbl val="0"/>
      </c:catAx>
      <c:valAx>
        <c:axId val="44565248"/>
        <c:scaling>
          <c:orientation val="minMax"/>
        </c:scaling>
        <c:delete val="0"/>
        <c:axPos val="l"/>
        <c:numFmt formatCode="0.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45511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8161818739064265E-3"/>
          <c:y val="0.84580442563708824"/>
          <c:w val="0.96156595482960716"/>
          <c:h val="0.1307923510515466"/>
        </c:manualLayout>
      </c:layout>
      <c:overlay val="0"/>
      <c:txPr>
        <a:bodyPr/>
        <a:lstStyle/>
        <a:p>
          <a:pPr>
            <a:defRPr sz="3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478095785349896"/>
          <c:y val="0.31176706778742824"/>
          <c:w val="0.698268726061403"/>
          <c:h val="0.6801027312210479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508000" h="508000"/>
              <a:bevelB w="508000" h="5080000"/>
            </a:sp3d>
          </c:spPr>
          <c:explosion val="25"/>
          <c:dPt>
            <c:idx val="0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>
                <a:bevelT w="508000" h="508000"/>
                <a:bevelB w="508000" h="5080000"/>
              </a:sp3d>
            </c:spPr>
            <c:extLst>
              <c:ext xmlns:c16="http://schemas.microsoft.com/office/drawing/2014/chart" uri="{C3380CC4-5D6E-409C-BE32-E72D297353CC}">
                <c16:uniqueId val="{00000001-0FF6-4DB4-96CF-B00C64FD827F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 w="508000" h="508000"/>
                <a:bevelB w="508000" h="5080000"/>
              </a:sp3d>
            </c:spPr>
            <c:extLst>
              <c:ext xmlns:c16="http://schemas.microsoft.com/office/drawing/2014/chart" uri="{C3380CC4-5D6E-409C-BE32-E72D297353CC}">
                <c16:uniqueId val="{00000003-0FF6-4DB4-96CF-B00C64FD827F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508000" h="508000"/>
                <a:bevelB w="508000" h="5080000"/>
              </a:sp3d>
            </c:spPr>
            <c:extLst>
              <c:ext xmlns:c16="http://schemas.microsoft.com/office/drawing/2014/chart" uri="{C3380CC4-5D6E-409C-BE32-E72D297353CC}">
                <c16:uniqueId val="{00000005-0FF6-4DB4-96CF-B00C64FD827F}"/>
              </c:ext>
            </c:extLst>
          </c:dPt>
          <c:dPt>
            <c:idx val="5"/>
            <c:bubble3D val="0"/>
            <c:spPr>
              <a:solidFill>
                <a:srgbClr val="FF9900"/>
              </a:solidFill>
              <a:scene3d>
                <a:camera prst="orthographicFront"/>
                <a:lightRig rig="threePt" dir="t"/>
              </a:scene3d>
              <a:sp3d>
                <a:bevelT w="508000" h="508000"/>
                <a:bevelB w="508000" h="5080000"/>
              </a:sp3d>
            </c:spPr>
            <c:extLst>
              <c:ext xmlns:c16="http://schemas.microsoft.com/office/drawing/2014/chart" uri="{C3380CC4-5D6E-409C-BE32-E72D297353CC}">
                <c16:uniqueId val="{00000007-0FF6-4DB4-96CF-B00C64FD827F}"/>
              </c:ext>
            </c:extLst>
          </c:dPt>
          <c:dPt>
            <c:idx val="6"/>
            <c:bubble3D val="0"/>
            <c:spPr>
              <a:solidFill>
                <a:srgbClr val="0000FF"/>
              </a:solidFill>
              <a:scene3d>
                <a:camera prst="orthographicFront"/>
                <a:lightRig rig="threePt" dir="t"/>
              </a:scene3d>
              <a:sp3d>
                <a:bevelT w="508000" h="508000"/>
                <a:bevelB w="508000" h="5080000"/>
              </a:sp3d>
            </c:spPr>
            <c:extLst>
              <c:ext xmlns:c16="http://schemas.microsoft.com/office/drawing/2014/chart" uri="{C3380CC4-5D6E-409C-BE32-E72D297353CC}">
                <c16:uniqueId val="{00000009-0FF6-4DB4-96CF-B00C64FD827F}"/>
              </c:ext>
            </c:extLst>
          </c:dPt>
          <c:dPt>
            <c:idx val="7"/>
            <c:bubble3D val="0"/>
            <c:spPr>
              <a:solidFill>
                <a:srgbClr val="A50021"/>
              </a:solidFill>
              <a:scene3d>
                <a:camera prst="orthographicFront"/>
                <a:lightRig rig="threePt" dir="t"/>
              </a:scene3d>
              <a:sp3d>
                <a:bevelT w="508000" h="508000"/>
                <a:bevelB w="508000" h="5080000"/>
              </a:sp3d>
            </c:spPr>
            <c:extLst>
              <c:ext xmlns:c16="http://schemas.microsoft.com/office/drawing/2014/chart" uri="{C3380CC4-5D6E-409C-BE32-E72D297353CC}">
                <c16:uniqueId val="{0000000B-0FF6-4DB4-96CF-B00C64FD827F}"/>
              </c:ext>
            </c:extLst>
          </c:dPt>
          <c:dPt>
            <c:idx val="8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/>
              </a:scene3d>
              <a:sp3d>
                <a:bevelT w="508000" h="508000"/>
                <a:bevelB w="508000" h="5080000"/>
              </a:sp3d>
            </c:spPr>
            <c:extLst>
              <c:ext xmlns:c16="http://schemas.microsoft.com/office/drawing/2014/chart" uri="{C3380CC4-5D6E-409C-BE32-E72D297353CC}">
                <c16:uniqueId val="{0000000D-0FF6-4DB4-96CF-B00C64FD827F}"/>
              </c:ext>
            </c:extLst>
          </c:dPt>
          <c:dLbls>
            <c:dLbl>
              <c:idx val="0"/>
              <c:layout>
                <c:manualLayout>
                  <c:x val="7.0695355343031105E-2"/>
                  <c:y val="-0.22440597483722793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itchFamily="18" charset="0"/>
                        <a:cs typeface="Times New Roman" pitchFamily="18" charset="0"/>
                      </a:rPr>
                      <a:t>Общегосударственные вопросы</a:t>
                    </a:r>
                  </a:p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192,3</a:t>
                    </a:r>
                    <a:r>
                      <a:rPr lang="ru-RU" sz="1200" b="1" dirty="0" smtClean="0">
                        <a:latin typeface="Times New Roman" pitchFamily="18" charset="0"/>
                        <a:cs typeface="Times New Roman" pitchFamily="18" charset="0"/>
                      </a:rPr>
                      <a:t> млн. руб.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F6-4DB4-96CF-B00C64FD827F}"/>
                </c:ext>
              </c:extLst>
            </c:dLbl>
            <c:dLbl>
              <c:idx val="1"/>
              <c:layout>
                <c:manualLayout>
                  <c:x val="0.13888222346879492"/>
                  <c:y val="-0.12773645282311658"/>
                </c:manualLayout>
              </c:layout>
              <c:tx>
                <c:rich>
                  <a:bodyPr/>
                  <a:lstStyle/>
                  <a:p>
                    <a:r>
                      <a:rPr lang="ru-RU" sz="1300" b="1" dirty="0" smtClean="0">
                        <a:latin typeface="Times New Roman" pitchFamily="18" charset="0"/>
                        <a:cs typeface="Times New Roman" pitchFamily="18" charset="0"/>
                      </a:rPr>
                      <a:t>Национальная безопасность и правоохранительная деятельность</a:t>
                    </a:r>
                  </a:p>
                  <a:p>
                    <a:r>
                      <a:rPr lang="en-US" sz="1300" b="1" dirty="0" smtClean="0">
                        <a:latin typeface="Times New Roman" pitchFamily="18" charset="0"/>
                        <a:cs typeface="Times New Roman" pitchFamily="18" charset="0"/>
                      </a:rPr>
                      <a:t>22,</a:t>
                    </a:r>
                    <a:r>
                      <a:rPr lang="ru-RU" sz="1300" b="1" dirty="0" smtClean="0">
                        <a:latin typeface="Times New Roman" pitchFamily="18" charset="0"/>
                        <a:cs typeface="Times New Roman" pitchFamily="18" charset="0"/>
                      </a:rPr>
                      <a:t>4 млн. руб</a:t>
                    </a:r>
                    <a:r>
                      <a:rPr lang="ru-RU" sz="1300" dirty="0" smtClean="0"/>
                      <a:t>.</a:t>
                    </a:r>
                    <a:endParaRPr lang="en-US" sz="13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F6-4DB4-96CF-B00C64FD827F}"/>
                </c:ext>
              </c:extLst>
            </c:dLbl>
            <c:dLbl>
              <c:idx val="2"/>
              <c:layout>
                <c:manualLayout>
                  <c:x val="0.1604928687340752"/>
                  <c:y val="7.7501817022543704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Национальная экономика </a:t>
                    </a: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27,3</a:t>
                    </a:r>
                    <a:endParaRPr lang="ru-RU" sz="1400" b="1" dirty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млн. 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F6-4DB4-96CF-B00C64FD827F}"/>
                </c:ext>
              </c:extLst>
            </c:dLbl>
            <c:dLbl>
              <c:idx val="3"/>
              <c:layout>
                <c:manualLayout>
                  <c:x val="0.13844443058239431"/>
                  <c:y val="0.23451745191659731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ЖКХ</a:t>
                    </a:r>
                  </a:p>
                  <a:p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59,7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 млн. 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F6-4DB4-96CF-B00C64FD827F}"/>
                </c:ext>
              </c:extLst>
            </c:dLbl>
            <c:dLbl>
              <c:idx val="4"/>
              <c:layout>
                <c:manualLayout>
                  <c:x val="0.19851081361330222"/>
                  <c:y val="-4.3845005783671093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Образование</a:t>
                    </a:r>
                  </a:p>
                  <a:p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1541,9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 млн. руб</a:t>
                    </a:r>
                    <a:r>
                      <a:rPr lang="ru-RU" b="1" dirty="0" smtClean="0">
                        <a:latin typeface="Times New Roman" pitchFamily="18" charset="0"/>
                        <a:cs typeface="Times New Roman" pitchFamily="18" charset="0"/>
                      </a:rPr>
                      <a:t>.</a:t>
                    </a:r>
                    <a:endParaRPr lang="en-US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F6-4DB4-96CF-B00C64FD827F}"/>
                </c:ext>
              </c:extLst>
            </c:dLbl>
            <c:dLbl>
              <c:idx val="5"/>
              <c:layout>
                <c:manualLayout>
                  <c:x val="-7.3294224139030098E-2"/>
                  <c:y val="0.14162908624140189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Культура</a:t>
                    </a:r>
                  </a:p>
                  <a:p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62,9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 млн. 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F6-4DB4-96CF-B00C64FD827F}"/>
                </c:ext>
              </c:extLst>
            </c:dLbl>
            <c:dLbl>
              <c:idx val="6"/>
              <c:layout>
                <c:manualLayout>
                  <c:x val="-0.12644690207463288"/>
                  <c:y val="1.1374464729782853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Здравоохранение</a:t>
                    </a:r>
                  </a:p>
                  <a:p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170,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4 млн. 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F6-4DB4-96CF-B00C64FD827F}"/>
                </c:ext>
              </c:extLst>
            </c:dLbl>
            <c:dLbl>
              <c:idx val="7"/>
              <c:layout>
                <c:manualLayout>
                  <c:x val="-0.23501370218123913"/>
                  <c:y val="-0.1027844701698904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Социальная политика</a:t>
                    </a:r>
                  </a:p>
                  <a:p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75,4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 млн. руб.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F6-4DB4-96CF-B00C64FD827F}"/>
                </c:ext>
              </c:extLst>
            </c:dLbl>
            <c:dLbl>
              <c:idx val="8"/>
              <c:layout>
                <c:manualLayout>
                  <c:x val="-0.11296013405917861"/>
                  <c:y val="-0.14371606401062229"/>
                </c:manualLayout>
              </c:layout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Физическая культура и спорт </a:t>
                    </a: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43,4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 млн. руб</a:t>
                    </a:r>
                    <a:r>
                      <a:rPr lang="ru-RU" sz="1400" dirty="0" smtClean="0"/>
                      <a:t>.</a:t>
                    </a:r>
                    <a:endParaRPr lang="en-US" sz="14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F6-4DB4-96CF-B00C64FD827F}"/>
                </c:ext>
              </c:extLst>
            </c:dLbl>
            <c:dLbl>
              <c:idx val="9"/>
              <c:layout>
                <c:manualLayout>
                  <c:x val="-5.3879430063326298E-3"/>
                  <c:y val="-0.19105319488938055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smtClean="0">
                        <a:latin typeface="Times New Roman" pitchFamily="18" charset="0"/>
                        <a:cs typeface="Times New Roman" pitchFamily="18" charset="0"/>
                      </a:rPr>
                      <a:t>СМИ</a:t>
                    </a:r>
                  </a:p>
                  <a:p>
                    <a:r>
                      <a:rPr lang="en-US" sz="1400" b="1" smtClean="0">
                        <a:latin typeface="Times New Roman" pitchFamily="18" charset="0"/>
                        <a:cs typeface="Times New Roman" pitchFamily="18" charset="0"/>
                      </a:rPr>
                      <a:t>3,9</a:t>
                    </a:r>
                    <a:r>
                      <a:rPr lang="ru-RU" sz="1400" b="1" smtClean="0">
                        <a:latin typeface="Times New Roman" pitchFamily="18" charset="0"/>
                        <a:cs typeface="Times New Roman" pitchFamily="18" charset="0"/>
                      </a:rPr>
                      <a:t> млн. руб.</a:t>
                    </a:r>
                    <a:endParaRPr lang="en-US" sz="1400" b="1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F6-4DB4-96CF-B00C64FD827F}"/>
                </c:ext>
              </c:extLst>
            </c:dLbl>
            <c:dLbl>
              <c:idx val="10"/>
              <c:layout>
                <c:manualLayout>
                  <c:x val="0.12016526852207678"/>
                  <c:y val="-0.22457649664667681"/>
                </c:manualLayout>
              </c:layout>
              <c:tx>
                <c:rich>
                  <a:bodyPr/>
                  <a:lstStyle/>
                  <a:p>
                    <a:r>
                      <a:rPr lang="ru-RU" sz="1300" b="1" dirty="0" smtClean="0">
                        <a:latin typeface="Times New Roman" pitchFamily="18" charset="0"/>
                        <a:cs typeface="Times New Roman" pitchFamily="18" charset="0"/>
                      </a:rPr>
                      <a:t>Обслуживание </a:t>
                    </a:r>
                  </a:p>
                  <a:p>
                    <a:r>
                      <a:rPr lang="ru-RU" sz="1300" b="1" dirty="0" smtClean="0">
                        <a:latin typeface="Times New Roman" pitchFamily="18" charset="0"/>
                        <a:cs typeface="Times New Roman" pitchFamily="18" charset="0"/>
                      </a:rPr>
                      <a:t> долга</a:t>
                    </a:r>
                  </a:p>
                  <a:p>
                    <a:r>
                      <a:rPr lang="en-US" sz="1300" b="1" dirty="0" smtClean="0">
                        <a:latin typeface="Times New Roman" pitchFamily="18" charset="0"/>
                        <a:cs typeface="Times New Roman" pitchFamily="18" charset="0"/>
                      </a:rPr>
                      <a:t>26,3</a:t>
                    </a:r>
                    <a:r>
                      <a:rPr lang="ru-RU" sz="1300" b="1" dirty="0" smtClean="0">
                        <a:latin typeface="Times New Roman" pitchFamily="18" charset="0"/>
                        <a:cs typeface="Times New Roman" pitchFamily="18" charset="0"/>
                      </a:rPr>
                      <a:t> млн. руб.</a:t>
                    </a:r>
                    <a:endParaRPr lang="en-US" sz="13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F6-4DB4-96CF-B00C64FD827F}"/>
                </c:ext>
              </c:extLst>
            </c:dLbl>
            <c:dLbl>
              <c:idx val="11"/>
              <c:layout>
                <c:manualLayout>
                  <c:x val="7.0361262227694191E-2"/>
                  <c:y val="-5.8691827138464256E-2"/>
                </c:manualLayout>
              </c:layout>
              <c:tx>
                <c:rich>
                  <a:bodyPr/>
                  <a:lstStyle/>
                  <a:p>
                    <a:r>
                      <a:rPr lang="ru-RU" sz="1300" b="1" dirty="0" smtClean="0">
                        <a:latin typeface="Times New Roman" pitchFamily="18" charset="0"/>
                        <a:cs typeface="Times New Roman" pitchFamily="18" charset="0"/>
                      </a:rPr>
                      <a:t>МБТ</a:t>
                    </a:r>
                    <a:r>
                      <a:rPr lang="ru-RU" sz="1300" b="1" baseline="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</a:p>
                  <a:p>
                    <a:r>
                      <a:rPr lang="ru-RU" sz="1300" b="1" baseline="0" dirty="0" smtClean="0">
                        <a:latin typeface="Times New Roman" pitchFamily="18" charset="0"/>
                        <a:cs typeface="Times New Roman" pitchFamily="18" charset="0"/>
                      </a:rPr>
                      <a:t>бюджетам РФ</a:t>
                    </a:r>
                  </a:p>
                  <a:p>
                    <a:r>
                      <a:rPr lang="en-US" sz="1300" b="1" dirty="0" smtClean="0">
                        <a:latin typeface="Times New Roman" pitchFamily="18" charset="0"/>
                        <a:cs typeface="Times New Roman" pitchFamily="18" charset="0"/>
                      </a:rPr>
                      <a:t>20,0</a:t>
                    </a:r>
                    <a:r>
                      <a:rPr lang="ru-RU" sz="1300" b="1" dirty="0" smtClean="0">
                        <a:latin typeface="Times New Roman" pitchFamily="18" charset="0"/>
                        <a:cs typeface="Times New Roman" pitchFamily="18" charset="0"/>
                      </a:rPr>
                      <a:t> млн. руб</a:t>
                    </a:r>
                    <a:r>
                      <a:rPr lang="ru-RU" sz="1300" dirty="0" smtClean="0"/>
                      <a:t>.</a:t>
                    </a:r>
                    <a:endParaRPr lang="en-US" sz="13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F6-4DB4-96CF-B00C64FD827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>
                  <a:solidFill>
                    <a:schemeClr val="bg1">
                      <a:lumMod val="50000"/>
                    </a:schemeClr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Лист1!$B$2:$B$13</c:f>
              <c:numCache>
                <c:formatCode>0.0</c:formatCode>
                <c:ptCount val="12"/>
                <c:pt idx="0">
                  <c:v>192.3</c:v>
                </c:pt>
                <c:pt idx="1">
                  <c:v>22.5</c:v>
                </c:pt>
                <c:pt idx="2">
                  <c:v>27.3</c:v>
                </c:pt>
                <c:pt idx="3">
                  <c:v>59.7</c:v>
                </c:pt>
                <c:pt idx="4">
                  <c:v>1541.9</c:v>
                </c:pt>
                <c:pt idx="5">
                  <c:v>62.9</c:v>
                </c:pt>
                <c:pt idx="6">
                  <c:v>170.3</c:v>
                </c:pt>
                <c:pt idx="7">
                  <c:v>75.400000000000006</c:v>
                </c:pt>
                <c:pt idx="8">
                  <c:v>43.4</c:v>
                </c:pt>
                <c:pt idx="9">
                  <c:v>3.9</c:v>
                </c:pt>
                <c:pt idx="10">
                  <c:v>26.3</c:v>
                </c:pt>
                <c:pt idx="1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0FF6-4DB4-96CF-B00C64FD8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bg1">
            <a:lumMod val="65000"/>
          </a:schemeClr>
        </a:solidFill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46328.4</c:v>
                </c:pt>
                <c:pt idx="1">
                  <c:v>46035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BB-4507-B1AD-1C1B37069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7362816"/>
        <c:axId val="157668864"/>
        <c:axId val="0"/>
      </c:bar3DChart>
      <c:catAx>
        <c:axId val="1573628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solidFill>
            <a:srgbClr val="7030A0"/>
          </a:solidFill>
        </c:spPr>
        <c:crossAx val="157668864"/>
        <c:crosses val="autoZero"/>
        <c:auto val="1"/>
        <c:lblAlgn val="ctr"/>
        <c:lblOffset val="100"/>
        <c:noMultiLvlLbl val="0"/>
      </c:catAx>
      <c:valAx>
        <c:axId val="157668864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736281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74840109706120295"/>
          <c:h val="0.8574483977485621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6350"/>
            <a:scene3d>
              <a:camera prst="orthographicFront"/>
              <a:lightRig rig="threePt" dir="t"/>
            </a:scene3d>
            <a:sp3d>
              <a:bevelT w="762000" h="762000"/>
              <a:bevelB w="762000" h="762000"/>
              <a:contourClr>
                <a:srgbClr val="000000"/>
              </a:contourClr>
            </a:sp3d>
          </c:spPr>
          <c:explosion val="25"/>
          <c:dPt>
            <c:idx val="0"/>
            <c:bubble3D val="0"/>
            <c:spPr>
              <a:solidFill>
                <a:srgbClr val="FF0000"/>
              </a:solidFill>
              <a:ln w="6350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w="762000" h="762000"/>
                <a:bevelB w="762000" h="762000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437-47A5-8D4D-6CF97B7163E6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6350"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w="762000" h="762000"/>
                <a:bevelB w="762000" h="762000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437-47A5-8D4D-6CF97B7163E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2054816.3</c:v>
                </c:pt>
                <c:pt idx="1">
                  <c:v>191053.9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37-47A5-8D4D-6CF97B716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4266648943768159"/>
          <c:y val="0.33093094257527583"/>
          <c:w val="0.22941964781690924"/>
          <c:h val="0.38997506112269847"/>
        </c:manualLayout>
      </c:layout>
      <c:overlay val="0"/>
      <c:spPr>
        <a:ln w="12700"/>
      </c:spPr>
      <c:txPr>
        <a:bodyPr/>
        <a:lstStyle/>
        <a:p>
          <a:pPr>
            <a:defRPr sz="1400" b="1" i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521653543307089E-3"/>
          <c:y val="5.0739957716701901E-2"/>
          <c:w val="0.9932432432432432"/>
          <c:h val="0.949260042283298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 w="38077">
              <a:solidFill>
                <a:srgbClr val="FF0000"/>
              </a:solidFill>
              <a:prstDash val="solid"/>
            </a:ln>
          </c:spPr>
          <c:marker>
            <c:symbol val="diamond"/>
            <c:size val="9"/>
            <c:spPr>
              <a:solidFill>
                <a:srgbClr val="0070C0"/>
              </a:solidFill>
              <a:ln>
                <a:solidFill>
                  <a:srgbClr val="0070C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14300" prst="hardEdge"/>
                <a:bevelB w="152400" h="50800" prst="softRound"/>
              </a:sp3d>
            </c:spPr>
          </c:marker>
          <c:dLbls>
            <c:dLbl>
              <c:idx val="0"/>
              <c:layout>
                <c:manualLayout>
                  <c:x val="-5.877244094488189E-2"/>
                  <c:y val="-7.63787950985991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AC-4918-BDCA-322B813B2037}"/>
                </c:ext>
              </c:extLst>
            </c:dLbl>
            <c:dLbl>
              <c:idx val="1"/>
              <c:layout>
                <c:manualLayout>
                  <c:x val="-5.4718503937007876E-2"/>
                  <c:y val="-6.92472758600014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AC-4918-BDCA-322B813B2037}"/>
                </c:ext>
              </c:extLst>
            </c:dLbl>
            <c:dLbl>
              <c:idx val="2"/>
              <c:layout>
                <c:manualLayout>
                  <c:x val="-5.7668897637795279E-2"/>
                  <c:y val="-5.757725891400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AC-4918-BDCA-322B813B2037}"/>
                </c:ext>
              </c:extLst>
            </c:dLbl>
            <c:dLbl>
              <c:idx val="3"/>
              <c:layout>
                <c:manualLayout>
                  <c:x val="-5.5124015748031496E-2"/>
                  <c:y val="5.91966173361522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AC-4918-BDCA-322B813B2037}"/>
                </c:ext>
              </c:extLst>
            </c:dLbl>
            <c:dLbl>
              <c:idx val="4"/>
              <c:layout>
                <c:manualLayout>
                  <c:x val="-6.1700984251968502E-2"/>
                  <c:y val="6.67706988882542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1AC-4918-BDCA-322B813B2037}"/>
                </c:ext>
              </c:extLst>
            </c:dLbl>
            <c:numFmt formatCode="0.0_ ;[Red]\-0.0\ " sourceLinked="0"/>
            <c:spPr>
              <a:noFill/>
              <a:ln w="30416">
                <a:noFill/>
              </a:ln>
            </c:spPr>
            <c:txPr>
              <a:bodyPr/>
              <a:lstStyle/>
              <a:p>
                <a:pPr>
                  <a:defRPr sz="1409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2"/>
                <c:pt idx="0">
                  <c:v>1</c:v>
                </c:pt>
                <c:pt idx="1">
                  <c:v>2 кв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61.8</c:v>
                </c:pt>
                <c:pt idx="1">
                  <c:v>34.6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1AC-4918-BDCA-322B813B2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804544"/>
        <c:axId val="41806080"/>
      </c:lineChart>
      <c:catAx>
        <c:axId val="4180454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41806080"/>
        <c:crosses val="autoZero"/>
        <c:auto val="1"/>
        <c:lblAlgn val="ctr"/>
        <c:lblOffset val="100"/>
        <c:noMultiLvlLbl val="0"/>
      </c:catAx>
      <c:valAx>
        <c:axId val="41806080"/>
        <c:scaling>
          <c:logBase val="10"/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1804544"/>
        <c:crosses val="autoZero"/>
        <c:crossBetween val="between"/>
      </c:valAx>
      <c:spPr>
        <a:noFill/>
        <a:ln w="2538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4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threePt" dir="t"/>
            </a:scene3d>
            <a:sp3d prstMaterial="plastic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9042465255877805E-2"/>
                  <c:y val="-0.291924347831378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49-48F4-8325-01D67F151414}"/>
                </c:ext>
              </c:extLst>
            </c:dLbl>
            <c:dLbl>
              <c:idx val="1"/>
              <c:layout>
                <c:manualLayout>
                  <c:x val="1.6053678850311424E-2"/>
                  <c:y val="-0.349813611202480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49-48F4-8325-01D67F151414}"/>
                </c:ext>
              </c:extLst>
            </c:dLbl>
            <c:dLbl>
              <c:idx val="2"/>
              <c:layout>
                <c:manualLayout>
                  <c:x val="3.382238790183166E-2"/>
                  <c:y val="-0.374218869355529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49-48F4-8325-01D67F1514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19.100000000000001</c:v>
                </c:pt>
                <c:pt idx="1">
                  <c:v>22.9</c:v>
                </c:pt>
                <c:pt idx="2">
                  <c:v>26.3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49-48F4-8325-01D67F151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gapDepth val="80"/>
        <c:shape val="cylinder"/>
        <c:axId val="142154752"/>
        <c:axId val="142156544"/>
        <c:axId val="0"/>
      </c:bar3DChart>
      <c:catAx>
        <c:axId val="142154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2156544"/>
        <c:crosses val="autoZero"/>
        <c:auto val="1"/>
        <c:lblAlgn val="ctr"/>
        <c:lblOffset val="100"/>
        <c:noMultiLvlLbl val="0"/>
      </c:catAx>
      <c:valAx>
        <c:axId val="1421565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42154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032154340836015E-2"/>
          <c:y val="5.4968287526427059E-2"/>
          <c:w val="0.89389067524115751"/>
          <c:h val="0.752642706131078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rgbClr val="00B0F0">
                <a:alpha val="70000"/>
              </a:srgbClr>
            </a:solidFill>
            <a:ln w="23148">
              <a:noFill/>
            </a:ln>
            <a:scene3d>
              <a:camera prst="orthographicFront"/>
              <a:lightRig rig="soft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2"/>
              <c:layout>
                <c:manualLayout>
                  <c:x val="0"/>
                  <c:y val="-1.5521926615753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E2-477B-8FCA-EAC5A8C9383E}"/>
                </c:ext>
              </c:extLst>
            </c:dLbl>
            <c:spPr>
              <a:noFill/>
              <a:ln w="23148">
                <a:noFill/>
              </a:ln>
            </c:spPr>
            <c:txPr>
              <a:bodyPr/>
              <a:lstStyle/>
              <a:p>
                <a:pPr>
                  <a:defRPr sz="1618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на 1.01.2014г.</c:v>
                </c:pt>
                <c:pt idx="1">
                  <c:v>на 1.01.2015г.</c:v>
                </c:pt>
                <c:pt idx="2">
                  <c:v>на 1.01.2016г.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179.9</c:v>
                </c:pt>
                <c:pt idx="1">
                  <c:v>120</c:v>
                </c:pt>
                <c:pt idx="2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E2-477B-8FCA-EAC5A8C9383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rgbClr val="00B050">
                <a:alpha val="70000"/>
              </a:srgbClr>
            </a:solidFill>
            <a:ln w="23148">
              <a:noFill/>
            </a:ln>
            <a:scene3d>
              <a:camera prst="orthographicFront"/>
              <a:lightRig rig="threePt" dir="t"/>
            </a:scene3d>
            <a:sp3d>
              <a:bevelT prst="angle"/>
              <a:bevelB w="165100" prst="coolSlant"/>
            </a:sp3d>
          </c:spPr>
          <c:invertIfNegative val="0"/>
          <c:dLbls>
            <c:numFmt formatCode="#,##0.0" sourceLinked="0"/>
            <c:spPr>
              <a:noFill/>
              <a:ln w="23148">
                <a:noFill/>
              </a:ln>
            </c:spPr>
            <c:txPr>
              <a:bodyPr/>
              <a:lstStyle/>
              <a:p>
                <a:pPr>
                  <a:defRPr sz="1618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на 1.01.2014г.</c:v>
                </c:pt>
                <c:pt idx="1">
                  <c:v>на 1.01.2015г.</c:v>
                </c:pt>
                <c:pt idx="2">
                  <c:v>на 1.01.2016г.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93</c:v>
                </c:pt>
                <c:pt idx="1">
                  <c:v>177.9</c:v>
                </c:pt>
                <c:pt idx="2">
                  <c:v>177.9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E2-477B-8FCA-EAC5A8C938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42185984"/>
        <c:axId val="142187520"/>
      </c:barChart>
      <c:catAx>
        <c:axId val="142185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15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53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21875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21875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15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53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42185984"/>
        <c:crosses val="autoZero"/>
        <c:crossBetween val="between"/>
      </c:valAx>
      <c:spPr>
        <a:noFill/>
        <a:ln w="23148">
          <a:noFill/>
        </a:ln>
        <a:scene3d>
          <a:camera prst="orthographicFront"/>
          <a:lightRig rig="threePt" dir="t"/>
        </a:scene3d>
        <a:sp3d>
          <a:bevelT prst="angle"/>
        </a:sp3d>
      </c:spPr>
    </c:plotArea>
    <c:legend>
      <c:legendPos val="b"/>
      <c:layout>
        <c:manualLayout>
          <c:xMode val="edge"/>
          <c:yMode val="edge"/>
          <c:x val="6.4308681672025719E-2"/>
          <c:y val="0.91966173361522197"/>
          <c:w val="0.90675241157556274"/>
          <c:h val="7.6109936575052856E-2"/>
        </c:manualLayout>
      </c:layout>
      <c:overlay val="0"/>
      <c:spPr>
        <a:noFill/>
        <a:ln w="23148">
          <a:noFill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бюджетный кредит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threePt" dir="t"/>
            </a:scene3d>
            <a:sp3d prstMaterial="softEdge">
              <a:bevelT prst="angle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5.7830456280782193E-3"/>
                  <c:y val="-3.1149805546725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51E-42BD-BF45-AD01211DA5AB}"/>
                </c:ext>
              </c:extLst>
            </c:dLbl>
            <c:dLbl>
              <c:idx val="1"/>
              <c:layout>
                <c:manualLayout>
                  <c:x val="4.7784447296139428E-3"/>
                  <c:y val="-2.526392534266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1E-42BD-BF45-AD01211DA5AB}"/>
                </c:ext>
              </c:extLst>
            </c:dLbl>
            <c:dLbl>
              <c:idx val="2"/>
              <c:layout>
                <c:manualLayout>
                  <c:x val="6.0817004626043062E-3"/>
                  <c:y val="1.1111111111111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51E-42BD-BF45-AD01211DA5AB}"/>
                </c:ext>
              </c:extLst>
            </c:dLbl>
            <c:dLbl>
              <c:idx val="3"/>
              <c:layout>
                <c:manualLayout>
                  <c:x val="1.1566091256156439E-2"/>
                  <c:y val="4.9839688874761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1E-42BD-BF45-AD01211DA5AB}"/>
                </c:ext>
              </c:extLst>
            </c:dLbl>
            <c:dLbl>
              <c:idx val="4"/>
              <c:layout>
                <c:manualLayout>
                  <c:x val="6.5975675353082816E-3"/>
                  <c:y val="1.1699912510936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51E-42BD-BF45-AD01211DA5AB}"/>
                </c:ext>
              </c:extLst>
            </c:dLbl>
            <c:dLbl>
              <c:idx val="5"/>
              <c:layout>
                <c:manualLayout>
                  <c:x val="7.6021255782553832E-3"/>
                  <c:y val="7.40740740740740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51E-42BD-BF45-AD01211DA5AB}"/>
                </c:ext>
              </c:extLst>
            </c:dLbl>
            <c:dLbl>
              <c:idx val="6"/>
              <c:layout>
                <c:manualLayout>
                  <c:x val="7.6020058597424511E-3"/>
                  <c:y val="-3.70370370370370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51E-42BD-BF45-AD01211DA5A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2013г.</c:v>
                </c:pt>
                <c:pt idx="1">
                  <c:v>2014г.</c:v>
                </c:pt>
                <c:pt idx="2">
                  <c:v>2015г.</c:v>
                </c:pt>
                <c:pt idx="4">
                  <c:v>2013г.</c:v>
                </c:pt>
                <c:pt idx="5">
                  <c:v>2014г.</c:v>
                </c:pt>
                <c:pt idx="6">
                  <c:v>2015г.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206.9</c:v>
                </c:pt>
                <c:pt idx="1">
                  <c:v>150</c:v>
                </c:pt>
                <c:pt idx="2">
                  <c:v>114</c:v>
                </c:pt>
                <c:pt idx="4">
                  <c:v>210</c:v>
                </c:pt>
                <c:pt idx="5">
                  <c:v>207.9</c:v>
                </c:pt>
                <c:pt idx="6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51E-42BD-BF45-AD01211DA5A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коммерческий кредит</c:v>
                </c:pt>
              </c:strCache>
            </c:strRef>
          </c:tx>
          <c:spPr>
            <a:solidFill>
              <a:srgbClr val="FFFF00"/>
            </a:solidFill>
            <a:scene3d>
              <a:camera prst="orthographicFront"/>
              <a:lightRig rig="threePt" dir="t"/>
            </a:scene3d>
            <a:sp3d prstMaterial="softEdge">
              <a:bevelT prst="angle"/>
              <a:bevelB prst="angle"/>
            </a:sp3d>
          </c:spPr>
          <c:invertIfNegative val="0"/>
          <c:dPt>
            <c:idx val="6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softEdge">
                <a:bevelT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09-651E-42BD-BF45-AD01211DA5AB}"/>
              </c:ext>
            </c:extLst>
          </c:dPt>
          <c:dLbls>
            <c:dLbl>
              <c:idx val="1"/>
              <c:layout>
                <c:manualLayout>
                  <c:x val="4.3350073573012191E-3"/>
                  <c:y val="-1.1111111111111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51E-42BD-BF45-AD01211DA5AB}"/>
                </c:ext>
              </c:extLst>
            </c:dLbl>
            <c:dLbl>
              <c:idx val="4"/>
              <c:layout>
                <c:manualLayout>
                  <c:x val="1.1566091256156439E-2"/>
                  <c:y val="3.1149805546725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51E-42BD-BF45-AD01211DA5AB}"/>
                </c:ext>
              </c:extLst>
            </c:dLbl>
            <c:dLbl>
              <c:idx val="5"/>
              <c:layout>
                <c:manualLayout>
                  <c:x val="7.602125578255383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51E-42BD-BF45-AD01211DA5AB}"/>
                </c:ext>
              </c:extLst>
            </c:dLbl>
            <c:dLbl>
              <c:idx val="6"/>
              <c:layout>
                <c:manualLayout>
                  <c:x val="6.0815807440913741E-3"/>
                  <c:y val="-6.6666666666666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51E-42BD-BF45-AD01211DA5A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2013г.</c:v>
                </c:pt>
                <c:pt idx="1">
                  <c:v>2014г.</c:v>
                </c:pt>
                <c:pt idx="2">
                  <c:v>2015г.</c:v>
                </c:pt>
                <c:pt idx="4">
                  <c:v>2013г.</c:v>
                </c:pt>
                <c:pt idx="5">
                  <c:v>2014г.</c:v>
                </c:pt>
                <c:pt idx="6">
                  <c:v>2015г.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1">
                  <c:v>177.9</c:v>
                </c:pt>
                <c:pt idx="5">
                  <c:v>93</c:v>
                </c:pt>
                <c:pt idx="6">
                  <c:v>108.3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51E-42BD-BF45-AD01211DA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gapDepth val="50"/>
        <c:shape val="cylinder"/>
        <c:axId val="142232576"/>
        <c:axId val="142238464"/>
        <c:axId val="0"/>
      </c:bar3DChart>
      <c:catAx>
        <c:axId val="14223257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42238464"/>
        <c:crosses val="autoZero"/>
        <c:auto val="1"/>
        <c:lblAlgn val="ctr"/>
        <c:lblOffset val="100"/>
        <c:noMultiLvlLbl val="0"/>
      </c:catAx>
      <c:valAx>
        <c:axId val="1422384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2232576"/>
        <c:crosses val="autoZero"/>
        <c:crossBetween val="between"/>
      </c:valAx>
      <c:spPr>
        <a:ln>
          <a:noFill/>
        </a:ln>
        <a:scene3d>
          <a:camera prst="orthographicFront"/>
          <a:lightRig rig="threePt" dir="t"/>
        </a:scene3d>
        <a:sp3d>
          <a:bevelT prst="angle"/>
        </a:sp3d>
      </c:spPr>
    </c:plotArea>
    <c:legend>
      <c:legendPos val="b"/>
      <c:layout>
        <c:manualLayout>
          <c:xMode val="edge"/>
          <c:yMode val="edge"/>
          <c:x val="0.1729550611420404"/>
          <c:y val="0.89249645762971352"/>
          <c:w val="0.72749971357345755"/>
          <c:h val="0.10750364537766112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155948962591282E-2"/>
          <c:y val="2.3745715766925742E-2"/>
          <c:w val="0.9542112853765532"/>
          <c:h val="0.8878123454769625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Объём муниципального долга районного бюджета</c:v>
                </c:pt>
              </c:strCache>
            </c:strRef>
          </c:tx>
          <c:spPr>
            <a:ln w="63500">
              <a:solidFill>
                <a:srgbClr val="0070C0">
                  <a:alpha val="70000"/>
                </a:srgbClr>
              </a:solidFill>
            </a:ln>
          </c:spPr>
          <c:marker>
            <c:symbol val="diamond"/>
            <c:size val="15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  <a:scene3d>
                <a:camera prst="orthographicFront"/>
                <a:lightRig rig="chilly" dir="t"/>
              </a:scene3d>
              <a:sp3d prstMaterial="metal">
                <a:bevelT prst="angle"/>
                <a:bevelB prst="angle"/>
              </a:sp3d>
            </c:spPr>
          </c:marker>
          <c:dLbls>
            <c:dLbl>
              <c:idx val="0"/>
              <c:layout>
                <c:manualLayout>
                  <c:x val="-6.8035001376651957E-2"/>
                  <c:y val="-0.137785901630647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322-458B-A681-D394C9D2495F}"/>
                </c:ext>
              </c:extLst>
            </c:dLbl>
            <c:dLbl>
              <c:idx val="1"/>
              <c:layout>
                <c:manualLayout>
                  <c:x val="-5.4167168571035242E-2"/>
                  <c:y val="-0.114188241425096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22-458B-A681-D394C9D2495F}"/>
                </c:ext>
              </c:extLst>
            </c:dLbl>
            <c:dLbl>
              <c:idx val="2"/>
              <c:layout>
                <c:manualLayout>
                  <c:x val="-3.1946284760462455E-2"/>
                  <c:y val="-0.1233147036015921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183,6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322-458B-A681-D394C9D249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>
                <a:noFill/>
              </a:ln>
            </c:spPr>
            <c:trendlineType val="exp"/>
            <c:dispRSqr val="0"/>
            <c:dispEq val="0"/>
          </c:trendline>
          <c:cat>
            <c:strRef>
              <c:f>Лист1!$A$2:$A$4</c:f>
              <c:strCache>
                <c:ptCount val="3"/>
                <c:pt idx="0">
                  <c:v>2013г.</c:v>
                </c:pt>
                <c:pt idx="1">
                  <c:v>2014г.</c:v>
                </c:pt>
                <c:pt idx="2">
                  <c:v>2015г.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270.89999999999998</c:v>
                </c:pt>
                <c:pt idx="1">
                  <c:v>297.89999999999998</c:v>
                </c:pt>
                <c:pt idx="2">
                  <c:v>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22-458B-A681-D394C9D24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416512"/>
        <c:axId val="142442880"/>
      </c:lineChart>
      <c:catAx>
        <c:axId val="14241651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42442880"/>
        <c:crosses val="autoZero"/>
        <c:auto val="1"/>
        <c:lblAlgn val="ctr"/>
        <c:lblOffset val="0"/>
        <c:noMultiLvlLbl val="0"/>
      </c:catAx>
      <c:valAx>
        <c:axId val="142442880"/>
        <c:scaling>
          <c:orientation val="minMax"/>
          <c:max val="350"/>
          <c:min val="250"/>
        </c:scaling>
        <c:delete val="1"/>
        <c:axPos val="l"/>
        <c:numFmt formatCode="General" sourceLinked="1"/>
        <c:majorTickMark val="out"/>
        <c:minorTickMark val="none"/>
        <c:tickLblPos val="nextTo"/>
        <c:crossAx val="142416512"/>
        <c:crosses val="autoZero"/>
        <c:crossBetween val="between"/>
        <c:majorUnit val="100"/>
      </c:valAx>
      <c:spPr>
        <a:noFill/>
        <a:ln w="25400">
          <a:noFill/>
        </a:ln>
        <a:effectLst>
          <a:glow>
            <a:schemeClr val="accent1"/>
          </a:glow>
        </a:effectLst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image" Target="../media/image35.png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62.png"/><Relationship Id="rId4" Type="http://schemas.openxmlformats.org/officeDocument/2006/relationships/image" Target="../media/image65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Relationship Id="rId4" Type="http://schemas.openxmlformats.org/officeDocument/2006/relationships/image" Target="../media/image69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image" Target="../media/image35.png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62.png"/><Relationship Id="rId4" Type="http://schemas.openxmlformats.org/officeDocument/2006/relationships/image" Target="../media/image65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Relationship Id="rId4" Type="http://schemas.openxmlformats.org/officeDocument/2006/relationships/image" Target="../media/image69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FE06F7-13ED-4E4C-A60A-0D8C2C61FB66}" type="doc">
      <dgm:prSet loTypeId="urn:microsoft.com/office/officeart/2005/8/layout/target1" loCatId="relationship" qsTypeId="urn:microsoft.com/office/officeart/2005/8/quickstyle/3d1" qsCatId="3D" csTypeId="urn:microsoft.com/office/officeart/2005/8/colors/colorful1" csCatId="colorful" phldr="1"/>
      <dgm:spPr/>
    </dgm:pt>
    <dgm:pt modelId="{4F085633-466A-40B7-B825-81288B96A9E7}">
      <dgm:prSet phldrT="[Текст]" custT="1"/>
      <dgm:spPr/>
      <dgm:t>
        <a:bodyPr/>
        <a:lstStyle/>
        <a:p>
          <a:pPr algn="ctr"/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E2509A1C-6C3C-4CCA-8953-7E01B9157EB3}" type="parTrans" cxnId="{566CC62D-37A7-4C37-8C6B-75AC51522CC6}">
      <dgm:prSet/>
      <dgm:spPr/>
      <dgm:t>
        <a:bodyPr/>
        <a:lstStyle/>
        <a:p>
          <a:endParaRPr lang="ru-RU"/>
        </a:p>
      </dgm:t>
    </dgm:pt>
    <dgm:pt modelId="{0C4EC73C-7C5B-4988-8EE6-52D8FCAFA166}" type="sibTrans" cxnId="{566CC62D-37A7-4C37-8C6B-75AC51522CC6}">
      <dgm:prSet/>
      <dgm:spPr/>
      <dgm:t>
        <a:bodyPr/>
        <a:lstStyle/>
        <a:p>
          <a:endParaRPr lang="ru-RU"/>
        </a:p>
      </dgm:t>
    </dgm:pt>
    <dgm:pt modelId="{B692341C-1535-4161-B7CB-5FA5FC72E277}">
      <dgm:prSet phldrT="[Текст]" custT="1"/>
      <dgm:spPr/>
      <dgm:t>
        <a:bodyPr/>
        <a:lstStyle/>
        <a:p>
          <a:pPr algn="ctr">
            <a:spcAft>
              <a:spcPct val="35000"/>
            </a:spcAft>
          </a:pPr>
          <a:r>
            <a:rPr lang="ru-RU" sz="2000" b="1" dirty="0" smtClean="0">
              <a:latin typeface="+mj-lt"/>
              <a:cs typeface="Times New Roman" pitchFamily="18" charset="0"/>
            </a:rPr>
            <a:t>Здравоохранение</a:t>
          </a:r>
        </a:p>
        <a:p>
          <a:pPr algn="ctr">
            <a:spcAft>
              <a:spcPts val="0"/>
            </a:spcAft>
          </a:pPr>
          <a:r>
            <a:rPr lang="ru-RU" sz="2000" b="1" dirty="0" smtClean="0">
              <a:latin typeface="+mj-lt"/>
              <a:cs typeface="Times New Roman" pitchFamily="18" charset="0"/>
            </a:rPr>
            <a:t>170,4 млн. руб.</a:t>
          </a:r>
          <a:endParaRPr lang="ru-RU" sz="2000" b="1" dirty="0">
            <a:latin typeface="+mj-lt"/>
            <a:cs typeface="Times New Roman" pitchFamily="18" charset="0"/>
          </a:endParaRPr>
        </a:p>
      </dgm:t>
    </dgm:pt>
    <dgm:pt modelId="{9019C51A-4DAC-4447-AA09-1CD42E1EB598}" type="parTrans" cxnId="{6F344764-6202-44B1-90C1-B77C00D24AB4}">
      <dgm:prSet/>
      <dgm:spPr/>
      <dgm:t>
        <a:bodyPr/>
        <a:lstStyle/>
        <a:p>
          <a:endParaRPr lang="ru-RU"/>
        </a:p>
      </dgm:t>
    </dgm:pt>
    <dgm:pt modelId="{215A0E5E-0BFD-48FB-89C2-A2CA35238DC0}" type="sibTrans" cxnId="{6F344764-6202-44B1-90C1-B77C00D24AB4}">
      <dgm:prSet/>
      <dgm:spPr/>
      <dgm:t>
        <a:bodyPr/>
        <a:lstStyle/>
        <a:p>
          <a:endParaRPr lang="ru-RU"/>
        </a:p>
      </dgm:t>
    </dgm:pt>
    <dgm:pt modelId="{7A3E7C38-18AD-4DAF-BFCA-B58337BD3069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b="1" dirty="0" smtClean="0">
              <a:latin typeface="+mj-lt"/>
              <a:cs typeface="Times New Roman" pitchFamily="18" charset="0"/>
            </a:rPr>
            <a:t>Образование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b="1" dirty="0" smtClean="0">
              <a:latin typeface="+mj-lt"/>
              <a:cs typeface="Times New Roman" pitchFamily="18" charset="0"/>
            </a:rPr>
            <a:t>1 млрд. 541,9 млн. руб.</a:t>
          </a:r>
          <a:endParaRPr lang="ru-RU" sz="2000" b="1" dirty="0">
            <a:latin typeface="+mj-lt"/>
            <a:cs typeface="Times New Roman" pitchFamily="18" charset="0"/>
          </a:endParaRPr>
        </a:p>
      </dgm:t>
    </dgm:pt>
    <dgm:pt modelId="{80575B6D-DB30-4205-AE43-2EF1BF7A337C}" type="parTrans" cxnId="{2755B255-F552-4EF6-9E22-565C062EFCEE}">
      <dgm:prSet/>
      <dgm:spPr/>
      <dgm:t>
        <a:bodyPr/>
        <a:lstStyle/>
        <a:p>
          <a:endParaRPr lang="ru-RU"/>
        </a:p>
      </dgm:t>
    </dgm:pt>
    <dgm:pt modelId="{39838723-EDB4-4C4C-93CA-7D767C8AE9D2}" type="sibTrans" cxnId="{2755B255-F552-4EF6-9E22-565C062EFCEE}">
      <dgm:prSet/>
      <dgm:spPr/>
      <dgm:t>
        <a:bodyPr/>
        <a:lstStyle/>
        <a:p>
          <a:endParaRPr lang="ru-RU"/>
        </a:p>
      </dgm:t>
    </dgm:pt>
    <dgm:pt modelId="{43DE4F90-4B55-4A91-82B7-4A6ED84CEBA9}">
      <dgm:prSet/>
      <dgm:spPr/>
      <dgm:t>
        <a:bodyPr/>
        <a:lstStyle/>
        <a:p>
          <a:endParaRPr lang="ru-RU"/>
        </a:p>
      </dgm:t>
    </dgm:pt>
    <dgm:pt modelId="{CC555F9F-65D9-4326-A5F2-BAA2717E8A7F}" type="parTrans" cxnId="{8B2E190D-AEDB-4129-9969-13B24A11283D}">
      <dgm:prSet/>
      <dgm:spPr/>
      <dgm:t>
        <a:bodyPr/>
        <a:lstStyle/>
        <a:p>
          <a:endParaRPr lang="ru-RU"/>
        </a:p>
      </dgm:t>
    </dgm:pt>
    <dgm:pt modelId="{C75752F6-B921-4728-9C40-1859570DAACE}" type="sibTrans" cxnId="{8B2E190D-AEDB-4129-9969-13B24A11283D}">
      <dgm:prSet/>
      <dgm:spPr/>
      <dgm:t>
        <a:bodyPr/>
        <a:lstStyle/>
        <a:p>
          <a:endParaRPr lang="ru-RU"/>
        </a:p>
      </dgm:t>
    </dgm:pt>
    <dgm:pt modelId="{BC8DDC37-B968-42D8-9C77-199D5AB3B43F}">
      <dgm:prSet/>
      <dgm:spPr/>
      <dgm:t>
        <a:bodyPr/>
        <a:lstStyle/>
        <a:p>
          <a:endParaRPr lang="ru-RU"/>
        </a:p>
      </dgm:t>
    </dgm:pt>
    <dgm:pt modelId="{2E79F8FC-D9C5-46C5-8C3F-7CFBACAEE23F}" type="parTrans" cxnId="{032E1D38-7D71-4873-840D-675A92FFC184}">
      <dgm:prSet/>
      <dgm:spPr/>
      <dgm:t>
        <a:bodyPr/>
        <a:lstStyle/>
        <a:p>
          <a:endParaRPr lang="ru-RU"/>
        </a:p>
      </dgm:t>
    </dgm:pt>
    <dgm:pt modelId="{9017E63A-7A59-4D16-B75E-588B3420BFC5}" type="sibTrans" cxnId="{032E1D38-7D71-4873-840D-675A92FFC184}">
      <dgm:prSet/>
      <dgm:spPr/>
      <dgm:t>
        <a:bodyPr/>
        <a:lstStyle/>
        <a:p>
          <a:endParaRPr lang="ru-RU"/>
        </a:p>
      </dgm:t>
    </dgm:pt>
    <dgm:pt modelId="{B7540DC8-9A9F-47AB-B625-CB3717B3A456}" type="pres">
      <dgm:prSet presAssocID="{DEFE06F7-13ED-4E4C-A60A-0D8C2C61FB66}" presName="composite" presStyleCnt="0">
        <dgm:presLayoutVars>
          <dgm:chMax val="5"/>
          <dgm:dir/>
          <dgm:resizeHandles val="exact"/>
        </dgm:presLayoutVars>
      </dgm:prSet>
      <dgm:spPr/>
    </dgm:pt>
    <dgm:pt modelId="{64EFBE34-AA97-4C4E-AAF4-5DDC0ECB8F7D}" type="pres">
      <dgm:prSet presAssocID="{4F085633-466A-40B7-B825-81288B96A9E7}" presName="circle1" presStyleLbl="lnNode1" presStyleIdx="0" presStyleCnt="5" custScaleX="222334" custScaleY="120521"/>
      <dgm:spPr/>
    </dgm:pt>
    <dgm:pt modelId="{65C39619-0192-4C27-80D7-A6AF087B4D69}" type="pres">
      <dgm:prSet presAssocID="{4F085633-466A-40B7-B825-81288B96A9E7}" presName="text1" presStyleLbl="revTx" presStyleIdx="0" presStyleCnt="5" custScaleX="1483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0AF136-9332-4F60-A231-810B39C5DDE3}" type="pres">
      <dgm:prSet presAssocID="{4F085633-466A-40B7-B825-81288B96A9E7}" presName="line1" presStyleLbl="callout" presStyleIdx="0" presStyleCnt="10"/>
      <dgm:spPr/>
    </dgm:pt>
    <dgm:pt modelId="{D6F31266-3222-471F-B1AF-2AD9D4252C1A}" type="pres">
      <dgm:prSet presAssocID="{4F085633-466A-40B7-B825-81288B96A9E7}" presName="d1" presStyleLbl="callout" presStyleIdx="1" presStyleCnt="10"/>
      <dgm:spPr/>
    </dgm:pt>
    <dgm:pt modelId="{58CBB4E3-1370-46FA-BFEA-21009893ADB3}" type="pres">
      <dgm:prSet presAssocID="{BC8DDC37-B968-42D8-9C77-199D5AB3B43F}" presName="circle2" presStyleLbl="lnNode1" presStyleIdx="1" presStyleCnt="5" custScaleX="148358"/>
      <dgm:spPr/>
    </dgm:pt>
    <dgm:pt modelId="{5CEDB00C-DC19-4E16-AFE4-4DFBAACB797B}" type="pres">
      <dgm:prSet presAssocID="{BC8DDC37-B968-42D8-9C77-199D5AB3B43F}" presName="text2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98D10A-46DC-4391-95EF-6AD9CD6928D3}" type="pres">
      <dgm:prSet presAssocID="{BC8DDC37-B968-42D8-9C77-199D5AB3B43F}" presName="line2" presStyleLbl="callout" presStyleIdx="2" presStyleCnt="10"/>
      <dgm:spPr/>
    </dgm:pt>
    <dgm:pt modelId="{805EBE25-6AD0-4132-9ABA-8226AA7017AE}" type="pres">
      <dgm:prSet presAssocID="{BC8DDC37-B968-42D8-9C77-199D5AB3B43F}" presName="d2" presStyleLbl="callout" presStyleIdx="3" presStyleCnt="10"/>
      <dgm:spPr/>
    </dgm:pt>
    <dgm:pt modelId="{58575D2E-3752-49DB-B816-6CC12F9C92A0}" type="pres">
      <dgm:prSet presAssocID="{43DE4F90-4B55-4A91-82B7-4A6ED84CEBA9}" presName="circle3" presStyleLbl="lnNode1" presStyleIdx="2" presStyleCnt="5" custScaleX="133513"/>
      <dgm:spPr/>
    </dgm:pt>
    <dgm:pt modelId="{586911C3-A199-469B-BEFB-8169638600C0}" type="pres">
      <dgm:prSet presAssocID="{43DE4F90-4B55-4A91-82B7-4A6ED84CEBA9}" presName="text3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063FA8-E70E-4725-9565-290B02F9B36E}" type="pres">
      <dgm:prSet presAssocID="{43DE4F90-4B55-4A91-82B7-4A6ED84CEBA9}" presName="line3" presStyleLbl="callout" presStyleIdx="4" presStyleCnt="10"/>
      <dgm:spPr/>
    </dgm:pt>
    <dgm:pt modelId="{7FAB1AF2-4D96-4906-A201-3C277B1B28B5}" type="pres">
      <dgm:prSet presAssocID="{43DE4F90-4B55-4A91-82B7-4A6ED84CEBA9}" presName="d3" presStyleLbl="callout" presStyleIdx="5" presStyleCnt="10"/>
      <dgm:spPr/>
    </dgm:pt>
    <dgm:pt modelId="{F882C79A-6716-44D9-82D0-18FF01E14C09}" type="pres">
      <dgm:prSet presAssocID="{B692341C-1535-4161-B7CB-5FA5FC72E277}" presName="circle4" presStyleLbl="lnNode1" presStyleIdx="3" presStyleCnt="5" custScaleX="127181" custScaleY="100979"/>
      <dgm:spPr/>
    </dgm:pt>
    <dgm:pt modelId="{36BB0D8B-C345-4FD9-B102-2B64EBF84080}" type="pres">
      <dgm:prSet presAssocID="{B692341C-1535-4161-B7CB-5FA5FC72E277}" presName="text4" presStyleLbl="revTx" presStyleIdx="3" presStyleCnt="5" custScaleX="137873" custLinFactNeighborX="7474" custLinFactNeighborY="11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68751F-0808-47AD-AB90-C31334EFCCBC}" type="pres">
      <dgm:prSet presAssocID="{B692341C-1535-4161-B7CB-5FA5FC72E277}" presName="line4" presStyleLbl="callout" presStyleIdx="6" presStyleCnt="10"/>
      <dgm:spPr/>
    </dgm:pt>
    <dgm:pt modelId="{DE0A1DD3-138E-48A2-980E-711E71636579}" type="pres">
      <dgm:prSet presAssocID="{B692341C-1535-4161-B7CB-5FA5FC72E277}" presName="d4" presStyleLbl="callout" presStyleIdx="7" presStyleCnt="10"/>
      <dgm:spPr/>
    </dgm:pt>
    <dgm:pt modelId="{BAAF48F4-3584-4489-AB94-870F8420EDDD}" type="pres">
      <dgm:prSet presAssocID="{7A3E7C38-18AD-4DAF-BFCA-B58337BD3069}" presName="circle5" presStyleLbl="lnNode1" presStyleIdx="4" presStyleCnt="5" custScaleX="137302" custScaleY="117619" custLinFactNeighborX="1228" custLinFactNeighborY="-896"/>
      <dgm:spPr/>
    </dgm:pt>
    <dgm:pt modelId="{75E957A8-C11F-4563-BC14-A028D390D78B}" type="pres">
      <dgm:prSet presAssocID="{7A3E7C38-18AD-4DAF-BFCA-B58337BD3069}" presName="text5" presStyleLbl="revTx" presStyleIdx="4" presStyleCnt="5" custScaleX="144318" custLinFactNeighborX="10304" custLinFactNeighborY="151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4E53B7-2F9F-44CD-B773-4C7E07B5B2B4}" type="pres">
      <dgm:prSet presAssocID="{7A3E7C38-18AD-4DAF-BFCA-B58337BD3069}" presName="line5" presStyleLbl="callout" presStyleIdx="8" presStyleCnt="10"/>
      <dgm:spPr/>
    </dgm:pt>
    <dgm:pt modelId="{33056B68-0BD8-4B46-B4DA-CD1F42294475}" type="pres">
      <dgm:prSet presAssocID="{7A3E7C38-18AD-4DAF-BFCA-B58337BD3069}" presName="d5" presStyleLbl="callout" presStyleIdx="9" presStyleCnt="10" custLinFactNeighborX="-3166" custLinFactNeighborY="440"/>
      <dgm:spPr/>
    </dgm:pt>
  </dgm:ptLst>
  <dgm:cxnLst>
    <dgm:cxn modelId="{80935E74-0388-421A-9C0C-1F899D7044F8}" type="presOf" srcId="{B692341C-1535-4161-B7CB-5FA5FC72E277}" destId="{36BB0D8B-C345-4FD9-B102-2B64EBF84080}" srcOrd="0" destOrd="0" presId="urn:microsoft.com/office/officeart/2005/8/layout/target1"/>
    <dgm:cxn modelId="{6F344764-6202-44B1-90C1-B77C00D24AB4}" srcId="{DEFE06F7-13ED-4E4C-A60A-0D8C2C61FB66}" destId="{B692341C-1535-4161-B7CB-5FA5FC72E277}" srcOrd="3" destOrd="0" parTransId="{9019C51A-4DAC-4447-AA09-1CD42E1EB598}" sibTransId="{215A0E5E-0BFD-48FB-89C2-A2CA35238DC0}"/>
    <dgm:cxn modelId="{9E9190A6-BE39-4671-86C5-6D31283EE383}" type="presOf" srcId="{43DE4F90-4B55-4A91-82B7-4A6ED84CEBA9}" destId="{586911C3-A199-469B-BEFB-8169638600C0}" srcOrd="0" destOrd="0" presId="urn:microsoft.com/office/officeart/2005/8/layout/target1"/>
    <dgm:cxn modelId="{2755B255-F552-4EF6-9E22-565C062EFCEE}" srcId="{DEFE06F7-13ED-4E4C-A60A-0D8C2C61FB66}" destId="{7A3E7C38-18AD-4DAF-BFCA-B58337BD3069}" srcOrd="4" destOrd="0" parTransId="{80575B6D-DB30-4205-AE43-2EF1BF7A337C}" sibTransId="{39838723-EDB4-4C4C-93CA-7D767C8AE9D2}"/>
    <dgm:cxn modelId="{F93987CB-38FF-4CF5-A332-2BACB7657F94}" type="presOf" srcId="{4F085633-466A-40B7-B825-81288B96A9E7}" destId="{65C39619-0192-4C27-80D7-A6AF087B4D69}" srcOrd="0" destOrd="0" presId="urn:microsoft.com/office/officeart/2005/8/layout/target1"/>
    <dgm:cxn modelId="{F2CFA988-C248-456C-910B-D2733382CBD9}" type="presOf" srcId="{7A3E7C38-18AD-4DAF-BFCA-B58337BD3069}" destId="{75E957A8-C11F-4563-BC14-A028D390D78B}" srcOrd="0" destOrd="0" presId="urn:microsoft.com/office/officeart/2005/8/layout/target1"/>
    <dgm:cxn modelId="{8B2E190D-AEDB-4129-9969-13B24A11283D}" srcId="{DEFE06F7-13ED-4E4C-A60A-0D8C2C61FB66}" destId="{43DE4F90-4B55-4A91-82B7-4A6ED84CEBA9}" srcOrd="2" destOrd="0" parTransId="{CC555F9F-65D9-4326-A5F2-BAA2717E8A7F}" sibTransId="{C75752F6-B921-4728-9C40-1859570DAACE}"/>
    <dgm:cxn modelId="{5592363B-DED5-4316-A4D4-DE3E4F2144BA}" type="presOf" srcId="{DEFE06F7-13ED-4E4C-A60A-0D8C2C61FB66}" destId="{B7540DC8-9A9F-47AB-B625-CB3717B3A456}" srcOrd="0" destOrd="0" presId="urn:microsoft.com/office/officeart/2005/8/layout/target1"/>
    <dgm:cxn modelId="{032E1D38-7D71-4873-840D-675A92FFC184}" srcId="{DEFE06F7-13ED-4E4C-A60A-0D8C2C61FB66}" destId="{BC8DDC37-B968-42D8-9C77-199D5AB3B43F}" srcOrd="1" destOrd="0" parTransId="{2E79F8FC-D9C5-46C5-8C3F-7CFBACAEE23F}" sibTransId="{9017E63A-7A59-4D16-B75E-588B3420BFC5}"/>
    <dgm:cxn modelId="{2CC2A7A0-D6F7-4800-824D-31D8EB8DB802}" type="presOf" srcId="{BC8DDC37-B968-42D8-9C77-199D5AB3B43F}" destId="{5CEDB00C-DC19-4E16-AFE4-4DFBAACB797B}" srcOrd="0" destOrd="0" presId="urn:microsoft.com/office/officeart/2005/8/layout/target1"/>
    <dgm:cxn modelId="{566CC62D-37A7-4C37-8C6B-75AC51522CC6}" srcId="{DEFE06F7-13ED-4E4C-A60A-0D8C2C61FB66}" destId="{4F085633-466A-40B7-B825-81288B96A9E7}" srcOrd="0" destOrd="0" parTransId="{E2509A1C-6C3C-4CCA-8953-7E01B9157EB3}" sibTransId="{0C4EC73C-7C5B-4988-8EE6-52D8FCAFA166}"/>
    <dgm:cxn modelId="{A6246EE9-74EA-48DE-A969-53A017B0105F}" type="presParOf" srcId="{B7540DC8-9A9F-47AB-B625-CB3717B3A456}" destId="{64EFBE34-AA97-4C4E-AAF4-5DDC0ECB8F7D}" srcOrd="0" destOrd="0" presId="urn:microsoft.com/office/officeart/2005/8/layout/target1"/>
    <dgm:cxn modelId="{6AE47281-07B8-4E67-9F1B-C917B6B74B36}" type="presParOf" srcId="{B7540DC8-9A9F-47AB-B625-CB3717B3A456}" destId="{65C39619-0192-4C27-80D7-A6AF087B4D69}" srcOrd="1" destOrd="0" presId="urn:microsoft.com/office/officeart/2005/8/layout/target1"/>
    <dgm:cxn modelId="{D3D3F158-F993-4180-8874-764F0306279C}" type="presParOf" srcId="{B7540DC8-9A9F-47AB-B625-CB3717B3A456}" destId="{9A0AF136-9332-4F60-A231-810B39C5DDE3}" srcOrd="2" destOrd="0" presId="urn:microsoft.com/office/officeart/2005/8/layout/target1"/>
    <dgm:cxn modelId="{D866128D-065E-41E1-AFD4-89F46AA750AE}" type="presParOf" srcId="{B7540DC8-9A9F-47AB-B625-CB3717B3A456}" destId="{D6F31266-3222-471F-B1AF-2AD9D4252C1A}" srcOrd="3" destOrd="0" presId="urn:microsoft.com/office/officeart/2005/8/layout/target1"/>
    <dgm:cxn modelId="{24598D9C-A95A-4802-89C9-D2C01796BACE}" type="presParOf" srcId="{B7540DC8-9A9F-47AB-B625-CB3717B3A456}" destId="{58CBB4E3-1370-46FA-BFEA-21009893ADB3}" srcOrd="4" destOrd="0" presId="urn:microsoft.com/office/officeart/2005/8/layout/target1"/>
    <dgm:cxn modelId="{FE38031C-E128-4E1A-9D3B-C010D93C1EC0}" type="presParOf" srcId="{B7540DC8-9A9F-47AB-B625-CB3717B3A456}" destId="{5CEDB00C-DC19-4E16-AFE4-4DFBAACB797B}" srcOrd="5" destOrd="0" presId="urn:microsoft.com/office/officeart/2005/8/layout/target1"/>
    <dgm:cxn modelId="{3167B995-70F4-45C0-95A8-F3FEF41CED28}" type="presParOf" srcId="{B7540DC8-9A9F-47AB-B625-CB3717B3A456}" destId="{F098D10A-46DC-4391-95EF-6AD9CD6928D3}" srcOrd="6" destOrd="0" presId="urn:microsoft.com/office/officeart/2005/8/layout/target1"/>
    <dgm:cxn modelId="{062762E7-E3DD-4D98-9A4E-07BFE6F10DE4}" type="presParOf" srcId="{B7540DC8-9A9F-47AB-B625-CB3717B3A456}" destId="{805EBE25-6AD0-4132-9ABA-8226AA7017AE}" srcOrd="7" destOrd="0" presId="urn:microsoft.com/office/officeart/2005/8/layout/target1"/>
    <dgm:cxn modelId="{0C340E33-A467-418A-A2AB-B17E9B533967}" type="presParOf" srcId="{B7540DC8-9A9F-47AB-B625-CB3717B3A456}" destId="{58575D2E-3752-49DB-B816-6CC12F9C92A0}" srcOrd="8" destOrd="0" presId="urn:microsoft.com/office/officeart/2005/8/layout/target1"/>
    <dgm:cxn modelId="{A9245DEC-8B6D-4639-A292-7DEC6C22B90B}" type="presParOf" srcId="{B7540DC8-9A9F-47AB-B625-CB3717B3A456}" destId="{586911C3-A199-469B-BEFB-8169638600C0}" srcOrd="9" destOrd="0" presId="urn:microsoft.com/office/officeart/2005/8/layout/target1"/>
    <dgm:cxn modelId="{E92B9AEE-1317-4719-BB91-8251CAFA1B19}" type="presParOf" srcId="{B7540DC8-9A9F-47AB-B625-CB3717B3A456}" destId="{DA063FA8-E70E-4725-9565-290B02F9B36E}" srcOrd="10" destOrd="0" presId="urn:microsoft.com/office/officeart/2005/8/layout/target1"/>
    <dgm:cxn modelId="{C0FEBC74-C8EE-4108-93C3-DFDFE8494D30}" type="presParOf" srcId="{B7540DC8-9A9F-47AB-B625-CB3717B3A456}" destId="{7FAB1AF2-4D96-4906-A201-3C277B1B28B5}" srcOrd="11" destOrd="0" presId="urn:microsoft.com/office/officeart/2005/8/layout/target1"/>
    <dgm:cxn modelId="{280B8369-D793-4B85-A054-A484E6EFC470}" type="presParOf" srcId="{B7540DC8-9A9F-47AB-B625-CB3717B3A456}" destId="{F882C79A-6716-44D9-82D0-18FF01E14C09}" srcOrd="12" destOrd="0" presId="urn:microsoft.com/office/officeart/2005/8/layout/target1"/>
    <dgm:cxn modelId="{C911D35E-10E7-43A8-8449-941AEF0C4C83}" type="presParOf" srcId="{B7540DC8-9A9F-47AB-B625-CB3717B3A456}" destId="{36BB0D8B-C345-4FD9-B102-2B64EBF84080}" srcOrd="13" destOrd="0" presId="urn:microsoft.com/office/officeart/2005/8/layout/target1"/>
    <dgm:cxn modelId="{1B88E517-CEC0-401F-9831-5C67FD284919}" type="presParOf" srcId="{B7540DC8-9A9F-47AB-B625-CB3717B3A456}" destId="{7968751F-0808-47AD-AB90-C31334EFCCBC}" srcOrd="14" destOrd="0" presId="urn:microsoft.com/office/officeart/2005/8/layout/target1"/>
    <dgm:cxn modelId="{E687F247-63E6-49EE-B0BC-F27BD788339B}" type="presParOf" srcId="{B7540DC8-9A9F-47AB-B625-CB3717B3A456}" destId="{DE0A1DD3-138E-48A2-980E-711E71636579}" srcOrd="15" destOrd="0" presId="urn:microsoft.com/office/officeart/2005/8/layout/target1"/>
    <dgm:cxn modelId="{EBA6FB77-FC0E-4C5F-8A94-2E52AC79B759}" type="presParOf" srcId="{B7540DC8-9A9F-47AB-B625-CB3717B3A456}" destId="{BAAF48F4-3584-4489-AB94-870F8420EDDD}" srcOrd="16" destOrd="0" presId="urn:microsoft.com/office/officeart/2005/8/layout/target1"/>
    <dgm:cxn modelId="{9A0BC713-DF91-4CA0-BB41-73C561763412}" type="presParOf" srcId="{B7540DC8-9A9F-47AB-B625-CB3717B3A456}" destId="{75E957A8-C11F-4563-BC14-A028D390D78B}" srcOrd="17" destOrd="0" presId="urn:microsoft.com/office/officeart/2005/8/layout/target1"/>
    <dgm:cxn modelId="{F8EF4977-FAC4-479D-BC17-68A8EC9001C3}" type="presParOf" srcId="{B7540DC8-9A9F-47AB-B625-CB3717B3A456}" destId="{074E53B7-2F9F-44CD-B773-4C7E07B5B2B4}" srcOrd="18" destOrd="0" presId="urn:microsoft.com/office/officeart/2005/8/layout/target1"/>
    <dgm:cxn modelId="{221AF8CC-382C-4C66-96F1-6FFD8F293ED1}" type="presParOf" srcId="{B7540DC8-9A9F-47AB-B625-CB3717B3A456}" destId="{33056B68-0BD8-4B46-B4DA-CD1F42294475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F228DB-1C86-479C-8C9A-152436020267}" type="doc">
      <dgm:prSet loTypeId="urn:microsoft.com/office/officeart/2008/layout/PictureStrips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DCAB799-816E-4796-8A9C-1958AA7E5589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900" dirty="0" smtClean="0"/>
        </a:p>
        <a:p>
          <a:r>
            <a:rPr lang="ru-RU" sz="1050" b="1" dirty="0" smtClean="0">
              <a:latin typeface="+mn-lt"/>
              <a:cs typeface="Times New Roman" pitchFamily="18" charset="0"/>
            </a:rPr>
            <a:t>МП «Развитие здравоохранения в Ейском районе» -176 559,3</a:t>
          </a:r>
        </a:p>
        <a:p>
          <a:endParaRPr lang="ru-RU" sz="900" dirty="0"/>
        </a:p>
      </dgm:t>
    </dgm:pt>
    <dgm:pt modelId="{FB3D8067-622E-4664-91A5-8A9CA9D31D91}" type="parTrans" cxnId="{697F0C99-9A0F-488B-9FD4-8F80446FA1A9}">
      <dgm:prSet/>
      <dgm:spPr/>
      <dgm:t>
        <a:bodyPr/>
        <a:lstStyle/>
        <a:p>
          <a:endParaRPr lang="ru-RU"/>
        </a:p>
      </dgm:t>
    </dgm:pt>
    <dgm:pt modelId="{477F28D1-B886-4BC1-91B1-F334BCF63097}" type="sibTrans" cxnId="{697F0C99-9A0F-488B-9FD4-8F80446FA1A9}">
      <dgm:prSet/>
      <dgm:spPr/>
      <dgm:t>
        <a:bodyPr/>
        <a:lstStyle/>
        <a:p>
          <a:endParaRPr lang="ru-RU"/>
        </a:p>
      </dgm:t>
    </dgm:pt>
    <dgm:pt modelId="{ED118700-669C-464D-9B6A-7394C08AB3AD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>
              <a:latin typeface="+mn-lt"/>
              <a:cs typeface="Times New Roman" pitchFamily="18" charset="0"/>
            </a:rPr>
            <a:t>МП «Развитие образования в Ейском районе» - 1 426 306,9</a:t>
          </a:r>
          <a:endParaRPr lang="ru-RU" sz="1000" b="1" dirty="0">
            <a:latin typeface="+mn-lt"/>
            <a:cs typeface="Times New Roman" pitchFamily="18" charset="0"/>
          </a:endParaRPr>
        </a:p>
      </dgm:t>
    </dgm:pt>
    <dgm:pt modelId="{D2C66ACB-C10C-4031-B99A-2F10669329E7}" type="parTrans" cxnId="{D3619CB5-C635-4B9C-8D1B-69CA2013599D}">
      <dgm:prSet/>
      <dgm:spPr/>
      <dgm:t>
        <a:bodyPr/>
        <a:lstStyle/>
        <a:p>
          <a:endParaRPr lang="ru-RU"/>
        </a:p>
      </dgm:t>
    </dgm:pt>
    <dgm:pt modelId="{F9D68885-5623-45CB-9B7A-11790DBAFB77}" type="sibTrans" cxnId="{D3619CB5-C635-4B9C-8D1B-69CA2013599D}">
      <dgm:prSet/>
      <dgm:spPr/>
      <dgm:t>
        <a:bodyPr/>
        <a:lstStyle/>
        <a:p>
          <a:endParaRPr lang="ru-RU"/>
        </a:p>
      </dgm:t>
    </dgm:pt>
    <dgm:pt modelId="{A997CC83-007C-497C-874F-138254AD362E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МП «Социальная поддержка граждан в Ейском районе» – </a:t>
          </a:r>
        </a:p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62 866,3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A1099F1A-A3BE-4C69-A978-C600B8500771}" type="parTrans" cxnId="{83AF42FE-4180-46B7-AEF1-0AF0E87F5E32}">
      <dgm:prSet/>
      <dgm:spPr/>
      <dgm:t>
        <a:bodyPr/>
        <a:lstStyle/>
        <a:p>
          <a:endParaRPr lang="ru-RU"/>
        </a:p>
      </dgm:t>
    </dgm:pt>
    <dgm:pt modelId="{6B2870AF-89C5-4AD6-8B6A-483BDEF484C2}" type="sibTrans" cxnId="{83AF42FE-4180-46B7-AEF1-0AF0E87F5E32}">
      <dgm:prSet/>
      <dgm:spPr/>
      <dgm:t>
        <a:bodyPr/>
        <a:lstStyle/>
        <a:p>
          <a:endParaRPr lang="ru-RU"/>
        </a:p>
      </dgm:t>
    </dgm:pt>
    <dgm:pt modelId="{6CD8DC15-1826-4E8D-B0FC-623B3B80E10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МП «Доступная среда в Ейском районе» – </a:t>
          </a:r>
        </a:p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6 063,6 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AD9D00D6-FC94-4A95-90F6-339854F00E49}" type="parTrans" cxnId="{00001A1B-F49B-428A-B127-53A6A2A8E600}">
      <dgm:prSet/>
      <dgm:spPr/>
      <dgm:t>
        <a:bodyPr/>
        <a:lstStyle/>
        <a:p>
          <a:endParaRPr lang="ru-RU"/>
        </a:p>
      </dgm:t>
    </dgm:pt>
    <dgm:pt modelId="{D3A3C096-62DB-4487-B059-6ADBD51233D7}" type="sibTrans" cxnId="{00001A1B-F49B-428A-B127-53A6A2A8E600}">
      <dgm:prSet/>
      <dgm:spPr/>
      <dgm:t>
        <a:bodyPr/>
        <a:lstStyle/>
        <a:p>
          <a:endParaRPr lang="ru-RU"/>
        </a:p>
      </dgm:t>
    </dgm:pt>
    <dgm:pt modelId="{68DB551B-0CAE-4747-8F55-2D9955315BC8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МП «Дети </a:t>
          </a:r>
          <a:r>
            <a:rPr lang="ru-RU" sz="1100" b="1" dirty="0" err="1" smtClean="0">
              <a:latin typeface="Times New Roman" pitchFamily="18" charset="0"/>
              <a:cs typeface="Times New Roman" pitchFamily="18" charset="0"/>
            </a:rPr>
            <a:t>Ейского</a:t>
          </a:r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 района» – 22 674,8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dgm:t>
    </dgm:pt>
    <dgm:pt modelId="{0F89B000-75F9-41E7-87B5-44863737EAB3}" type="parTrans" cxnId="{B5410301-2D39-40FC-BD55-665BA1D75625}">
      <dgm:prSet/>
      <dgm:spPr/>
      <dgm:t>
        <a:bodyPr/>
        <a:lstStyle/>
        <a:p>
          <a:endParaRPr lang="ru-RU"/>
        </a:p>
      </dgm:t>
    </dgm:pt>
    <dgm:pt modelId="{6B28BA26-4EE7-47BE-ADDF-EA48640F9C58}" type="sibTrans" cxnId="{B5410301-2D39-40FC-BD55-665BA1D75625}">
      <dgm:prSet/>
      <dgm:spPr/>
      <dgm:t>
        <a:bodyPr/>
        <a:lstStyle/>
        <a:p>
          <a:endParaRPr lang="ru-RU"/>
        </a:p>
      </dgm:t>
    </dgm:pt>
    <dgm:pt modelId="{4151CAE8-B88C-488B-B1FC-337264E3A1C9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МП «Инвестиционное развитие </a:t>
          </a:r>
          <a:r>
            <a:rPr lang="ru-RU" sz="1100" b="1" dirty="0" err="1" smtClean="0">
              <a:latin typeface="Times New Roman" pitchFamily="18" charset="0"/>
              <a:cs typeface="Times New Roman" pitchFamily="18" charset="0"/>
            </a:rPr>
            <a:t>Ейского</a:t>
          </a:r>
          <a:r>
            <a:rPr lang="ru-RU" sz="1100" b="1" dirty="0" smtClean="0">
              <a:latin typeface="Times New Roman" pitchFamily="18" charset="0"/>
              <a:cs typeface="Times New Roman" pitchFamily="18" charset="0"/>
            </a:rPr>
            <a:t> района» - 2 439,5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dgm:t>
    </dgm:pt>
    <dgm:pt modelId="{88724F3F-D7C9-4DC8-A892-24BCC43B0434}" type="parTrans" cxnId="{FA9508EF-7988-4904-9E8D-4066C091B4B7}">
      <dgm:prSet/>
      <dgm:spPr/>
      <dgm:t>
        <a:bodyPr/>
        <a:lstStyle/>
        <a:p>
          <a:endParaRPr lang="ru-RU"/>
        </a:p>
      </dgm:t>
    </dgm:pt>
    <dgm:pt modelId="{7ECF8341-5C3E-4246-B30F-95FED645B583}" type="sibTrans" cxnId="{FA9508EF-7988-4904-9E8D-4066C091B4B7}">
      <dgm:prSet/>
      <dgm:spPr/>
      <dgm:t>
        <a:bodyPr/>
        <a:lstStyle/>
        <a:p>
          <a:endParaRPr lang="ru-RU"/>
        </a:p>
      </dgm:t>
    </dgm:pt>
    <dgm:pt modelId="{54C5A67D-69BF-4F63-A2CC-737AEC78EA8B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МП «Комплексное и устойчивое развитие </a:t>
          </a:r>
          <a:r>
            <a:rPr lang="ru-RU" sz="1000" b="1" dirty="0" err="1" smtClean="0">
              <a:latin typeface="Times New Roman" pitchFamily="18" charset="0"/>
              <a:cs typeface="Times New Roman" pitchFamily="18" charset="0"/>
            </a:rPr>
            <a:t>Ейского</a:t>
          </a:r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 района в сфере строительства и архитектуры» -  4 500,7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450B1E5A-0E1D-4E3B-95AC-EAA776C7DD72}" type="parTrans" cxnId="{0727B28D-A39B-407E-8CD4-F25E9DC1FBD5}">
      <dgm:prSet/>
      <dgm:spPr/>
      <dgm:t>
        <a:bodyPr/>
        <a:lstStyle/>
        <a:p>
          <a:endParaRPr lang="ru-RU"/>
        </a:p>
      </dgm:t>
    </dgm:pt>
    <dgm:pt modelId="{BB1E8BEF-B2AE-4A22-8C79-B5B4A71BE87D}" type="sibTrans" cxnId="{0727B28D-A39B-407E-8CD4-F25E9DC1FBD5}">
      <dgm:prSet/>
      <dgm:spPr/>
      <dgm:t>
        <a:bodyPr/>
        <a:lstStyle/>
        <a:p>
          <a:endParaRPr lang="ru-RU"/>
        </a:p>
      </dgm:t>
    </dgm:pt>
    <dgm:pt modelId="{657A1EFD-7044-4DC6-AB1F-0FA01B09010F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>
              <a:latin typeface="+mn-lt"/>
              <a:cs typeface="Times New Roman" pitchFamily="18" charset="0"/>
            </a:rPr>
            <a:t>МП «Развитие жилищно-коммунального и дорожного хозяйства в Ейском районе» – 37 406,5</a:t>
          </a:r>
          <a:endParaRPr lang="ru-RU" sz="1000" b="1" dirty="0">
            <a:latin typeface="+mn-lt"/>
            <a:cs typeface="Times New Roman" pitchFamily="18" charset="0"/>
          </a:endParaRPr>
        </a:p>
      </dgm:t>
    </dgm:pt>
    <dgm:pt modelId="{0EE9D19A-4522-4BC0-BD45-7ECBF558683E}" type="parTrans" cxnId="{B6313E58-1619-48FD-94B4-FA39F91B6565}">
      <dgm:prSet/>
      <dgm:spPr/>
      <dgm:t>
        <a:bodyPr/>
        <a:lstStyle/>
        <a:p>
          <a:endParaRPr lang="ru-RU"/>
        </a:p>
      </dgm:t>
    </dgm:pt>
    <dgm:pt modelId="{0902B0D2-CFBC-4D47-9CF1-7508B0B4A6F8}" type="sibTrans" cxnId="{B6313E58-1619-48FD-94B4-FA39F91B6565}">
      <dgm:prSet/>
      <dgm:spPr/>
      <dgm:t>
        <a:bodyPr/>
        <a:lstStyle/>
        <a:p>
          <a:endParaRPr lang="ru-RU"/>
        </a:p>
      </dgm:t>
    </dgm:pt>
    <dgm:pt modelId="{34ABE19C-D71C-4855-BBED-2E23C227A868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МП «Развитие культуры в Ейском районе» – 119 146,8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6537732B-3414-40B8-88B6-8F5B0748C420}" type="parTrans" cxnId="{3E0838EB-382C-4DFA-8D32-00F36B4B7932}">
      <dgm:prSet/>
      <dgm:spPr/>
      <dgm:t>
        <a:bodyPr/>
        <a:lstStyle/>
        <a:p>
          <a:endParaRPr lang="ru-RU"/>
        </a:p>
      </dgm:t>
    </dgm:pt>
    <dgm:pt modelId="{4346254A-A7E3-425F-840B-8FB9EC0BF64C}" type="sibTrans" cxnId="{3E0838EB-382C-4DFA-8D32-00F36B4B7932}">
      <dgm:prSet/>
      <dgm:spPr/>
      <dgm:t>
        <a:bodyPr/>
        <a:lstStyle/>
        <a:p>
          <a:endParaRPr lang="ru-RU"/>
        </a:p>
      </dgm:t>
    </dgm:pt>
    <dgm:pt modelId="{BEBDC323-C2C3-4C59-8EC4-37343AE60B26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МП «Обеспечение безопасности населения </a:t>
          </a:r>
          <a:r>
            <a:rPr lang="ru-RU" sz="1000" b="1" dirty="0" err="1" smtClean="0">
              <a:latin typeface="Times New Roman" pitchFamily="18" charset="0"/>
              <a:cs typeface="Times New Roman" pitchFamily="18" charset="0"/>
            </a:rPr>
            <a:t>Ейского</a:t>
          </a:r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 района» – 20 694,1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91968BDB-6A08-4723-8B62-EF9106BF8E3D}" type="parTrans" cxnId="{07B8F84D-DA0B-42CD-890D-4C53642B7B62}">
      <dgm:prSet/>
      <dgm:spPr/>
      <dgm:t>
        <a:bodyPr/>
        <a:lstStyle/>
        <a:p>
          <a:endParaRPr lang="ru-RU"/>
        </a:p>
      </dgm:t>
    </dgm:pt>
    <dgm:pt modelId="{C3805A3D-0AAA-4364-A9E2-25A30E5A33A4}" type="sibTrans" cxnId="{07B8F84D-DA0B-42CD-890D-4C53642B7B62}">
      <dgm:prSet/>
      <dgm:spPr/>
      <dgm:t>
        <a:bodyPr/>
        <a:lstStyle/>
        <a:p>
          <a:endParaRPr lang="ru-RU"/>
        </a:p>
      </dgm:t>
    </dgm:pt>
    <dgm:pt modelId="{144DA4C8-D69D-48C2-8018-006F45AB19F3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МП поддержки малого и среднего предпринимательства в Ейском районе – 2458,5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10D643F7-FFED-4F43-8832-19365B704AA0}" type="parTrans" cxnId="{6461CBDA-A8E7-4F5C-8B92-8B12D7479029}">
      <dgm:prSet/>
      <dgm:spPr/>
      <dgm:t>
        <a:bodyPr/>
        <a:lstStyle/>
        <a:p>
          <a:endParaRPr lang="ru-RU"/>
        </a:p>
      </dgm:t>
    </dgm:pt>
    <dgm:pt modelId="{84CF6173-0A1B-4260-A3AC-2B7FC856CFDE}" type="sibTrans" cxnId="{6461CBDA-A8E7-4F5C-8B92-8B12D7479029}">
      <dgm:prSet/>
      <dgm:spPr/>
      <dgm:t>
        <a:bodyPr/>
        <a:lstStyle/>
        <a:p>
          <a:endParaRPr lang="ru-RU"/>
        </a:p>
      </dgm:t>
    </dgm:pt>
    <dgm:pt modelId="{5D3914C5-C84D-4177-8CA9-7C846885B107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МП «Развитие санаторно курортного и туристического комплекса в Ейском районе» – 473,4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7FC17BE6-6C68-42EE-A30A-AAD2D4F19C2E}" type="parTrans" cxnId="{6505BF13-4BCD-4B78-BADD-0F9D0D013EA4}">
      <dgm:prSet/>
      <dgm:spPr/>
      <dgm:t>
        <a:bodyPr/>
        <a:lstStyle/>
        <a:p>
          <a:endParaRPr lang="ru-RU"/>
        </a:p>
      </dgm:t>
    </dgm:pt>
    <dgm:pt modelId="{718ACFB6-AABA-46CA-B173-47CBE950F101}" type="sibTrans" cxnId="{6505BF13-4BCD-4B78-BADD-0F9D0D013EA4}">
      <dgm:prSet/>
      <dgm:spPr/>
      <dgm:t>
        <a:bodyPr/>
        <a:lstStyle/>
        <a:p>
          <a:endParaRPr lang="ru-RU"/>
        </a:p>
      </dgm:t>
    </dgm:pt>
    <dgm:pt modelId="{1B5F4FC3-E128-47AA-8ECA-29C020DFFA6C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МП «Развитие физической культуры и спорта в Ейском районе» - 94 964,7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62AD88C8-A574-4401-B9D2-968E1E24DFC4}" type="parTrans" cxnId="{DE49BFC1-092C-4345-BBAF-046AD4ECCB95}">
      <dgm:prSet/>
      <dgm:spPr/>
      <dgm:t>
        <a:bodyPr/>
        <a:lstStyle/>
        <a:p>
          <a:endParaRPr lang="ru-RU"/>
        </a:p>
      </dgm:t>
    </dgm:pt>
    <dgm:pt modelId="{FE98D7E3-32FE-4D74-8EA1-C40DBDD032C5}" type="sibTrans" cxnId="{DE49BFC1-092C-4345-BBAF-046AD4ECCB95}">
      <dgm:prSet/>
      <dgm:spPr/>
      <dgm:t>
        <a:bodyPr/>
        <a:lstStyle/>
        <a:p>
          <a:endParaRPr lang="ru-RU"/>
        </a:p>
      </dgm:t>
    </dgm:pt>
    <dgm:pt modelId="{577E7023-623B-4DB5-878C-72F0D4FBAB50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МП «Развитие топливно-энергетического комплекса в Ейском районе» – 1 622,9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7C56E79F-1D61-4121-A7E2-6CA39ADF5C22}" type="parTrans" cxnId="{E74BCCB9-9677-4E31-8771-1FB75683E93E}">
      <dgm:prSet/>
      <dgm:spPr/>
      <dgm:t>
        <a:bodyPr/>
        <a:lstStyle/>
        <a:p>
          <a:endParaRPr lang="ru-RU"/>
        </a:p>
      </dgm:t>
    </dgm:pt>
    <dgm:pt modelId="{63BBFEED-FFBA-42B6-B4D1-2426E8A9DACD}" type="sibTrans" cxnId="{E74BCCB9-9677-4E31-8771-1FB75683E93E}">
      <dgm:prSet/>
      <dgm:spPr/>
      <dgm:t>
        <a:bodyPr/>
        <a:lstStyle/>
        <a:p>
          <a:endParaRPr lang="ru-RU"/>
        </a:p>
      </dgm:t>
    </dgm:pt>
    <dgm:pt modelId="{3FC47327-3F60-4944-A4E9-CA9A995DAB9C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МП «Информационное общество </a:t>
          </a:r>
          <a:r>
            <a:rPr lang="ru-RU" sz="1000" b="1" dirty="0" err="1" smtClean="0">
              <a:latin typeface="Times New Roman" pitchFamily="18" charset="0"/>
              <a:cs typeface="Times New Roman" pitchFamily="18" charset="0"/>
            </a:rPr>
            <a:t>Ейского</a:t>
          </a:r>
          <a:r>
            <a:rPr lang="ru-RU" sz="1000" b="1" dirty="0" smtClean="0">
              <a:latin typeface="Times New Roman" pitchFamily="18" charset="0"/>
              <a:cs typeface="Times New Roman" pitchFamily="18" charset="0"/>
            </a:rPr>
            <a:t> района» – 26 470,2</a:t>
          </a:r>
          <a:endParaRPr lang="ru-RU" sz="1000" b="1" dirty="0">
            <a:latin typeface="Times New Roman" pitchFamily="18" charset="0"/>
            <a:cs typeface="Times New Roman" pitchFamily="18" charset="0"/>
          </a:endParaRPr>
        </a:p>
      </dgm:t>
    </dgm:pt>
    <dgm:pt modelId="{2FB03663-DE0F-4A4A-A3B7-7060E9D21292}" type="parTrans" cxnId="{6E38CE0A-9893-4515-8288-D02151E421BD}">
      <dgm:prSet/>
      <dgm:spPr/>
      <dgm:t>
        <a:bodyPr/>
        <a:lstStyle/>
        <a:p>
          <a:endParaRPr lang="ru-RU"/>
        </a:p>
      </dgm:t>
    </dgm:pt>
    <dgm:pt modelId="{80C08E60-AB1D-49EC-9A58-27311B34620F}" type="sibTrans" cxnId="{6E38CE0A-9893-4515-8288-D02151E421BD}">
      <dgm:prSet/>
      <dgm:spPr/>
      <dgm:t>
        <a:bodyPr/>
        <a:lstStyle/>
        <a:p>
          <a:endParaRPr lang="ru-RU"/>
        </a:p>
      </dgm:t>
    </dgm:pt>
    <dgm:pt modelId="{C7E1C866-F186-4D55-8EEB-DA96F6C3A58F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/>
            <a:t>МП «Поддержка </a:t>
          </a:r>
          <a:r>
            <a:rPr lang="ru-RU" sz="1000" b="1" dirty="0" err="1" smtClean="0"/>
            <a:t>Ейского</a:t>
          </a:r>
          <a:r>
            <a:rPr lang="ru-RU" sz="1000" b="1" dirty="0" smtClean="0"/>
            <a:t> районного казачьего общества» – 7 575,0</a:t>
          </a:r>
          <a:endParaRPr lang="ru-RU" sz="1000" b="1" dirty="0"/>
        </a:p>
      </dgm:t>
    </dgm:pt>
    <dgm:pt modelId="{974B478F-868B-448F-A983-189465A756C2}" type="parTrans" cxnId="{B2A46A0A-C5BA-432C-87C3-D8DD23D76C6A}">
      <dgm:prSet/>
      <dgm:spPr/>
      <dgm:t>
        <a:bodyPr/>
        <a:lstStyle/>
        <a:p>
          <a:endParaRPr lang="ru-RU"/>
        </a:p>
      </dgm:t>
    </dgm:pt>
    <dgm:pt modelId="{B80323E3-FD82-4748-8F2D-CEB84A1707C0}" type="sibTrans" cxnId="{B2A46A0A-C5BA-432C-87C3-D8DD23D76C6A}">
      <dgm:prSet/>
      <dgm:spPr/>
      <dgm:t>
        <a:bodyPr/>
        <a:lstStyle/>
        <a:p>
          <a:endParaRPr lang="ru-RU"/>
        </a:p>
      </dgm:t>
    </dgm:pt>
    <dgm:pt modelId="{D09C597D-20E2-4E9C-94C1-DB03B9C2EA8F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900" b="1" dirty="0" smtClean="0"/>
            <a:t>МП «Эффективное управление муниципальным имуществом и земельными ресурсами </a:t>
          </a:r>
          <a:r>
            <a:rPr lang="ru-RU" sz="900" b="1" dirty="0" err="1" smtClean="0"/>
            <a:t>Ейского</a:t>
          </a:r>
          <a:r>
            <a:rPr lang="ru-RU" sz="900" b="1" dirty="0" smtClean="0"/>
            <a:t> района» – 19079,7</a:t>
          </a:r>
          <a:endParaRPr lang="ru-RU" sz="900" b="1" dirty="0"/>
        </a:p>
      </dgm:t>
    </dgm:pt>
    <dgm:pt modelId="{DBC3FD0D-58AF-4D9A-9890-FA8DC72C383D}" type="parTrans" cxnId="{504A4E60-7AD3-4EBE-838B-C8C4CF8C3A17}">
      <dgm:prSet/>
      <dgm:spPr/>
      <dgm:t>
        <a:bodyPr/>
        <a:lstStyle/>
        <a:p>
          <a:endParaRPr lang="ru-RU"/>
        </a:p>
      </dgm:t>
    </dgm:pt>
    <dgm:pt modelId="{DF921E61-8D72-4627-AF52-CBF755B47548}" type="sibTrans" cxnId="{504A4E60-7AD3-4EBE-838B-C8C4CF8C3A17}">
      <dgm:prSet/>
      <dgm:spPr/>
      <dgm:t>
        <a:bodyPr/>
        <a:lstStyle/>
        <a:p>
          <a:endParaRPr lang="ru-RU"/>
        </a:p>
      </dgm:t>
    </dgm:pt>
    <dgm:pt modelId="{1A4EA5CD-3775-491B-9A3D-25E84AB48755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900" b="1" dirty="0" smtClean="0">
              <a:latin typeface="+mn-lt"/>
              <a:cs typeface="Times New Roman" pitchFamily="18" charset="0"/>
            </a:rPr>
            <a:t>МП </a:t>
          </a:r>
          <a:r>
            <a:rPr lang="ru-RU" sz="900" b="1" dirty="0" err="1" smtClean="0">
              <a:latin typeface="+mn-lt"/>
              <a:cs typeface="Times New Roman" pitchFamily="18" charset="0"/>
            </a:rPr>
            <a:t>Ейского</a:t>
          </a:r>
          <a:r>
            <a:rPr lang="ru-RU" sz="900" b="1" dirty="0" smtClean="0">
              <a:latin typeface="+mn-lt"/>
              <a:cs typeface="Times New Roman" pitchFamily="18" charset="0"/>
            </a:rPr>
            <a:t> района «Комплексные меры противодействия незаконному потреблению и обороту наркотических средств» – 216,2</a:t>
          </a:r>
          <a:endParaRPr lang="ru-RU" sz="900" b="1" dirty="0">
            <a:latin typeface="+mn-lt"/>
            <a:cs typeface="Times New Roman" pitchFamily="18" charset="0"/>
          </a:endParaRPr>
        </a:p>
      </dgm:t>
    </dgm:pt>
    <dgm:pt modelId="{4CC97631-06E7-4F16-8266-5882230EB676}" type="parTrans" cxnId="{9ED4704F-CE58-40F5-8E74-501FD4399211}">
      <dgm:prSet/>
      <dgm:spPr/>
      <dgm:t>
        <a:bodyPr/>
        <a:lstStyle/>
        <a:p>
          <a:endParaRPr lang="ru-RU"/>
        </a:p>
      </dgm:t>
    </dgm:pt>
    <dgm:pt modelId="{0CC26954-DB2E-4E52-BCA2-7DDDD88927DD}" type="sibTrans" cxnId="{9ED4704F-CE58-40F5-8E74-501FD4399211}">
      <dgm:prSet/>
      <dgm:spPr/>
      <dgm:t>
        <a:bodyPr/>
        <a:lstStyle/>
        <a:p>
          <a:endParaRPr lang="ru-RU"/>
        </a:p>
      </dgm:t>
    </dgm:pt>
    <dgm:pt modelId="{F5FED985-F003-4ECB-B4AF-5E91017C6A2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/>
            <a:t>МП «Поддержка деятельности социально-ориентированных общественных организаций </a:t>
          </a:r>
          <a:r>
            <a:rPr lang="ru-RU" sz="1000" b="1" dirty="0" err="1" smtClean="0"/>
            <a:t>Ейского</a:t>
          </a:r>
          <a:r>
            <a:rPr lang="ru-RU" sz="1000" b="1" dirty="0" smtClean="0"/>
            <a:t> района» – 1 100,0</a:t>
          </a:r>
          <a:endParaRPr lang="ru-RU" sz="1000" b="1" dirty="0"/>
        </a:p>
      </dgm:t>
    </dgm:pt>
    <dgm:pt modelId="{4C181317-C555-4298-8ABA-8D256A3C5408}" type="parTrans" cxnId="{A953CCA2-506D-43C9-99EB-0985B97EEB87}">
      <dgm:prSet/>
      <dgm:spPr/>
      <dgm:t>
        <a:bodyPr/>
        <a:lstStyle/>
        <a:p>
          <a:endParaRPr lang="ru-RU"/>
        </a:p>
      </dgm:t>
    </dgm:pt>
    <dgm:pt modelId="{2FB8DAAE-C732-4FE6-ACAA-14DAE7583F6B}" type="sibTrans" cxnId="{A953CCA2-506D-43C9-99EB-0985B97EEB87}">
      <dgm:prSet/>
      <dgm:spPr/>
      <dgm:t>
        <a:bodyPr/>
        <a:lstStyle/>
        <a:p>
          <a:endParaRPr lang="ru-RU"/>
        </a:p>
      </dgm:t>
    </dgm:pt>
    <dgm:pt modelId="{1DBF6A27-D237-4CF3-B119-C20C7FE03115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dirty="0" smtClean="0"/>
            <a:t>МП «Развитие с/х и регулирование рынков с/х продукции, сырья и продовольствия в Ейском районе» – 16 565,8</a:t>
          </a:r>
          <a:endParaRPr lang="ru-RU" sz="1000" dirty="0"/>
        </a:p>
      </dgm:t>
    </dgm:pt>
    <dgm:pt modelId="{639A772F-B803-402B-8C97-6FE0B7E18384}" type="parTrans" cxnId="{8D4D8005-4000-4FC8-B885-7C921EBD49C6}">
      <dgm:prSet/>
      <dgm:spPr/>
      <dgm:t>
        <a:bodyPr/>
        <a:lstStyle/>
        <a:p>
          <a:endParaRPr lang="ru-RU"/>
        </a:p>
      </dgm:t>
    </dgm:pt>
    <dgm:pt modelId="{55F9D115-61E1-4BAD-B52C-EA148B80E336}" type="sibTrans" cxnId="{8D4D8005-4000-4FC8-B885-7C921EBD49C6}">
      <dgm:prSet/>
      <dgm:spPr/>
      <dgm:t>
        <a:bodyPr/>
        <a:lstStyle/>
        <a:p>
          <a:endParaRPr lang="ru-RU"/>
        </a:p>
      </dgm:t>
    </dgm:pt>
    <dgm:pt modelId="{A03C1C1D-6218-47F3-972D-37E78ACA1F6C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00" b="1" dirty="0" smtClean="0"/>
            <a:t>МП «Молодежь </a:t>
          </a:r>
          <a:r>
            <a:rPr lang="ru-RU" sz="1000" b="1" dirty="0" err="1" smtClean="0"/>
            <a:t>Ейского</a:t>
          </a:r>
          <a:r>
            <a:rPr lang="ru-RU" sz="1000" b="1" dirty="0" smtClean="0"/>
            <a:t> района» – 4923,2</a:t>
          </a:r>
          <a:endParaRPr lang="ru-RU" sz="1000" b="1" dirty="0"/>
        </a:p>
      </dgm:t>
    </dgm:pt>
    <dgm:pt modelId="{AC6D4FD3-C12F-41ED-8C58-8999E8FB6FD9}" type="parTrans" cxnId="{A277C824-AD58-4ACF-81AE-D54DD11093D8}">
      <dgm:prSet/>
      <dgm:spPr/>
      <dgm:t>
        <a:bodyPr/>
        <a:lstStyle/>
        <a:p>
          <a:endParaRPr lang="ru-RU"/>
        </a:p>
      </dgm:t>
    </dgm:pt>
    <dgm:pt modelId="{0D7E8162-149B-4823-8A20-E6EB35610739}" type="sibTrans" cxnId="{A277C824-AD58-4ACF-81AE-D54DD11093D8}">
      <dgm:prSet/>
      <dgm:spPr/>
      <dgm:t>
        <a:bodyPr/>
        <a:lstStyle/>
        <a:p>
          <a:endParaRPr lang="ru-RU"/>
        </a:p>
      </dgm:t>
    </dgm:pt>
    <dgm:pt modelId="{CF3EA847-4369-4E53-83EB-FA252F2A131D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900" b="1" dirty="0" smtClean="0"/>
            <a:t>МП по укреплению правопорядка, профилактике правонарушений, усилению борьбы с преступностью и противодействию коррупции в Ейском районе – 708,2</a:t>
          </a:r>
          <a:endParaRPr lang="ru-RU" sz="900" b="1" dirty="0"/>
        </a:p>
      </dgm:t>
    </dgm:pt>
    <dgm:pt modelId="{A2465FD4-3691-46F2-9BD3-F596A1A6213F}" type="parTrans" cxnId="{A828036E-2BB3-4CC6-9191-64C70B49D76E}">
      <dgm:prSet/>
      <dgm:spPr/>
      <dgm:t>
        <a:bodyPr/>
        <a:lstStyle/>
        <a:p>
          <a:endParaRPr lang="ru-RU"/>
        </a:p>
      </dgm:t>
    </dgm:pt>
    <dgm:pt modelId="{52DC6BB3-EAA0-4880-A3DD-DBE24619C44E}" type="sibTrans" cxnId="{A828036E-2BB3-4CC6-9191-64C70B49D76E}">
      <dgm:prSet/>
      <dgm:spPr/>
      <dgm:t>
        <a:bodyPr/>
        <a:lstStyle/>
        <a:p>
          <a:endParaRPr lang="ru-RU"/>
        </a:p>
      </dgm:t>
    </dgm:pt>
    <dgm:pt modelId="{4D9C6919-8976-4A67-A2BE-D1DAB41A96BC}" type="pres">
      <dgm:prSet presAssocID="{3AF228DB-1C86-479C-8C9A-15243602026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16200D-48B2-473C-99C8-3182308EB19C}" type="pres">
      <dgm:prSet presAssocID="{8DCAB799-816E-4796-8A9C-1958AA7E5589}" presName="composite" presStyleCnt="0"/>
      <dgm:spPr/>
      <dgm:t>
        <a:bodyPr/>
        <a:lstStyle/>
        <a:p>
          <a:endParaRPr lang="ru-RU"/>
        </a:p>
      </dgm:t>
    </dgm:pt>
    <dgm:pt modelId="{CA0132B7-A90A-4E4F-B48F-9C7757CACAD4}" type="pres">
      <dgm:prSet presAssocID="{8DCAB799-816E-4796-8A9C-1958AA7E5589}" presName="rect1" presStyleLbl="trAlignAcc1" presStyleIdx="0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79CAB2-65FD-40A6-A751-2E098C441AD7}" type="pres">
      <dgm:prSet presAssocID="{8DCAB799-816E-4796-8A9C-1958AA7E5589}" presName="rect2" presStyleLbl="fgImgPlace1" presStyleIdx="0" presStyleCnt="22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3E23D67-A5CB-4890-869C-443CE3F28141}" type="pres">
      <dgm:prSet presAssocID="{477F28D1-B886-4BC1-91B1-F334BCF63097}" presName="sibTrans" presStyleCnt="0"/>
      <dgm:spPr/>
      <dgm:t>
        <a:bodyPr/>
        <a:lstStyle/>
        <a:p>
          <a:endParaRPr lang="ru-RU"/>
        </a:p>
      </dgm:t>
    </dgm:pt>
    <dgm:pt modelId="{50009BE4-C3F9-4C8A-93D6-75E370526F28}" type="pres">
      <dgm:prSet presAssocID="{ED118700-669C-464D-9B6A-7394C08AB3AD}" presName="composite" presStyleCnt="0"/>
      <dgm:spPr/>
      <dgm:t>
        <a:bodyPr/>
        <a:lstStyle/>
        <a:p>
          <a:endParaRPr lang="ru-RU"/>
        </a:p>
      </dgm:t>
    </dgm:pt>
    <dgm:pt modelId="{8DB7E94B-CE89-4776-91EB-C978713B2554}" type="pres">
      <dgm:prSet presAssocID="{ED118700-669C-464D-9B6A-7394C08AB3AD}" presName="rect1" presStyleLbl="trAlignAcc1" presStyleIdx="1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540BE9-14D4-4E18-92D2-DF820262B230}" type="pres">
      <dgm:prSet presAssocID="{ED118700-669C-464D-9B6A-7394C08AB3AD}" presName="rect2" presStyleLbl="fgImgPlace1" presStyleIdx="1" presStyleCnt="22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126EBA0-9728-4E2D-89D0-85EBCD3ED676}" type="pres">
      <dgm:prSet presAssocID="{F9D68885-5623-45CB-9B7A-11790DBAFB77}" presName="sibTrans" presStyleCnt="0"/>
      <dgm:spPr/>
      <dgm:t>
        <a:bodyPr/>
        <a:lstStyle/>
        <a:p>
          <a:endParaRPr lang="ru-RU"/>
        </a:p>
      </dgm:t>
    </dgm:pt>
    <dgm:pt modelId="{87295F6A-A1FB-460B-9696-DBA1E56BF3FF}" type="pres">
      <dgm:prSet presAssocID="{A997CC83-007C-497C-874F-138254AD362E}" presName="composite" presStyleCnt="0"/>
      <dgm:spPr/>
      <dgm:t>
        <a:bodyPr/>
        <a:lstStyle/>
        <a:p>
          <a:endParaRPr lang="ru-RU"/>
        </a:p>
      </dgm:t>
    </dgm:pt>
    <dgm:pt modelId="{4E11425F-5E81-420C-BE34-6E3EF4A63665}" type="pres">
      <dgm:prSet presAssocID="{A997CC83-007C-497C-874F-138254AD362E}" presName="rect1" presStyleLbl="trAlignAcc1" presStyleIdx="2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C92C54-6801-4156-A218-36B11CEE61C2}" type="pres">
      <dgm:prSet presAssocID="{A997CC83-007C-497C-874F-138254AD362E}" presName="rect2" presStyleLbl="fgImgPlace1" presStyleIdx="2" presStyleCnt="22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1330758-1FCC-42A7-9FF2-32DDEACFF6DE}" type="pres">
      <dgm:prSet presAssocID="{6B2870AF-89C5-4AD6-8B6A-483BDEF484C2}" presName="sibTrans" presStyleCnt="0"/>
      <dgm:spPr/>
      <dgm:t>
        <a:bodyPr/>
        <a:lstStyle/>
        <a:p>
          <a:endParaRPr lang="ru-RU"/>
        </a:p>
      </dgm:t>
    </dgm:pt>
    <dgm:pt modelId="{6F760CBA-B963-4656-A1E7-509F1B9B1291}" type="pres">
      <dgm:prSet presAssocID="{6CD8DC15-1826-4E8D-B0FC-623B3B80E105}" presName="composite" presStyleCnt="0"/>
      <dgm:spPr/>
      <dgm:t>
        <a:bodyPr/>
        <a:lstStyle/>
        <a:p>
          <a:endParaRPr lang="ru-RU"/>
        </a:p>
      </dgm:t>
    </dgm:pt>
    <dgm:pt modelId="{337AC407-2D76-4B4E-95D2-217CA0352DC3}" type="pres">
      <dgm:prSet presAssocID="{6CD8DC15-1826-4E8D-B0FC-623B3B80E105}" presName="rect1" presStyleLbl="trAlignAcc1" presStyleIdx="3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097D5F-5118-4D4C-B57C-223946444C40}" type="pres">
      <dgm:prSet presAssocID="{6CD8DC15-1826-4E8D-B0FC-623B3B80E105}" presName="rect2" presStyleLbl="fgImgPlace1" presStyleIdx="3" presStyleCnt="22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846024C-8B3A-4477-B9A7-6891DAD27A35}" type="pres">
      <dgm:prSet presAssocID="{D3A3C096-62DB-4487-B059-6ADBD51233D7}" presName="sibTrans" presStyleCnt="0"/>
      <dgm:spPr/>
      <dgm:t>
        <a:bodyPr/>
        <a:lstStyle/>
        <a:p>
          <a:endParaRPr lang="ru-RU"/>
        </a:p>
      </dgm:t>
    </dgm:pt>
    <dgm:pt modelId="{012AA18B-5BD5-44B3-949E-054C9C043285}" type="pres">
      <dgm:prSet presAssocID="{68DB551B-0CAE-4747-8F55-2D9955315BC8}" presName="composite" presStyleCnt="0"/>
      <dgm:spPr/>
      <dgm:t>
        <a:bodyPr/>
        <a:lstStyle/>
        <a:p>
          <a:endParaRPr lang="ru-RU"/>
        </a:p>
      </dgm:t>
    </dgm:pt>
    <dgm:pt modelId="{1483DF54-2081-4102-A9A5-DB868E01DBEF}" type="pres">
      <dgm:prSet presAssocID="{68DB551B-0CAE-4747-8F55-2D9955315BC8}" presName="rect1" presStyleLbl="trAlignAcc1" presStyleIdx="4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2CB90-91A9-4638-8A6B-D4EBACA2A760}" type="pres">
      <dgm:prSet presAssocID="{68DB551B-0CAE-4747-8F55-2D9955315BC8}" presName="rect2" presStyleLbl="fgImgPlace1" presStyleIdx="4" presStyleCnt="22"/>
      <dgm:spPr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41AF2D1-831C-427A-9979-375851E71343}" type="pres">
      <dgm:prSet presAssocID="{6B28BA26-4EE7-47BE-ADDF-EA48640F9C58}" presName="sibTrans" presStyleCnt="0"/>
      <dgm:spPr/>
      <dgm:t>
        <a:bodyPr/>
        <a:lstStyle/>
        <a:p>
          <a:endParaRPr lang="ru-RU"/>
        </a:p>
      </dgm:t>
    </dgm:pt>
    <dgm:pt modelId="{B1E5C008-AFB1-484C-8810-34E06A6BD6F2}" type="pres">
      <dgm:prSet presAssocID="{54C5A67D-69BF-4F63-A2CC-737AEC78EA8B}" presName="composite" presStyleCnt="0"/>
      <dgm:spPr/>
      <dgm:t>
        <a:bodyPr/>
        <a:lstStyle/>
        <a:p>
          <a:endParaRPr lang="ru-RU"/>
        </a:p>
      </dgm:t>
    </dgm:pt>
    <dgm:pt modelId="{E71896F0-07AC-4298-88E5-B726E4416993}" type="pres">
      <dgm:prSet presAssocID="{54C5A67D-69BF-4F63-A2CC-737AEC78EA8B}" presName="rect1" presStyleLbl="trAlignAcc1" presStyleIdx="5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F541D3-390A-4ED3-BB61-B78D06B53367}" type="pres">
      <dgm:prSet presAssocID="{54C5A67D-69BF-4F63-A2CC-737AEC78EA8B}" presName="rect2" presStyleLbl="fgImgPlace1" presStyleIdx="5" presStyleCnt="22"/>
      <dgm:spPr>
        <a:blipFill rotWithShape="1"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A37E497-8D18-40C5-9F11-7B607C7F8D56}" type="pres">
      <dgm:prSet presAssocID="{BB1E8BEF-B2AE-4A22-8C79-B5B4A71BE87D}" presName="sibTrans" presStyleCnt="0"/>
      <dgm:spPr/>
      <dgm:t>
        <a:bodyPr/>
        <a:lstStyle/>
        <a:p>
          <a:endParaRPr lang="ru-RU"/>
        </a:p>
      </dgm:t>
    </dgm:pt>
    <dgm:pt modelId="{4FE813B7-6E85-467D-A5DF-25D36137CE44}" type="pres">
      <dgm:prSet presAssocID="{4151CAE8-B88C-488B-B1FC-337264E3A1C9}" presName="composite" presStyleCnt="0"/>
      <dgm:spPr/>
      <dgm:t>
        <a:bodyPr/>
        <a:lstStyle/>
        <a:p>
          <a:endParaRPr lang="ru-RU"/>
        </a:p>
      </dgm:t>
    </dgm:pt>
    <dgm:pt modelId="{FFB3975C-231A-405F-938F-198294478422}" type="pres">
      <dgm:prSet presAssocID="{4151CAE8-B88C-488B-B1FC-337264E3A1C9}" presName="rect1" presStyleLbl="trAlignAcc1" presStyleIdx="6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DBF952-7ADD-4421-978A-FD36E6B75D0C}" type="pres">
      <dgm:prSet presAssocID="{4151CAE8-B88C-488B-B1FC-337264E3A1C9}" presName="rect2" presStyleLbl="fgImgPlace1" presStyleIdx="6" presStyleCnt="22"/>
      <dgm:spPr>
        <a:blipFill rotWithShape="1"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C605FB5-DEAF-41DF-956B-9197750DF0E7}" type="pres">
      <dgm:prSet presAssocID="{7ECF8341-5C3E-4246-B30F-95FED645B583}" presName="sibTrans" presStyleCnt="0"/>
      <dgm:spPr/>
      <dgm:t>
        <a:bodyPr/>
        <a:lstStyle/>
        <a:p>
          <a:endParaRPr lang="ru-RU"/>
        </a:p>
      </dgm:t>
    </dgm:pt>
    <dgm:pt modelId="{C174D05D-3A45-486D-8979-5C64032E31EC}" type="pres">
      <dgm:prSet presAssocID="{144DA4C8-D69D-48C2-8018-006F45AB19F3}" presName="composite" presStyleCnt="0"/>
      <dgm:spPr/>
      <dgm:t>
        <a:bodyPr/>
        <a:lstStyle/>
        <a:p>
          <a:endParaRPr lang="ru-RU"/>
        </a:p>
      </dgm:t>
    </dgm:pt>
    <dgm:pt modelId="{17E34A34-0E56-478F-A258-17E26C5EE2B3}" type="pres">
      <dgm:prSet presAssocID="{144DA4C8-D69D-48C2-8018-006F45AB19F3}" presName="rect1" presStyleLbl="trAlignAcc1" presStyleIdx="7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1777B3-8A67-454C-8BF8-12D6E9CF4410}" type="pres">
      <dgm:prSet presAssocID="{144DA4C8-D69D-48C2-8018-006F45AB19F3}" presName="rect2" presStyleLbl="fgImgPlace1" presStyleIdx="7" presStyleCnt="22"/>
      <dgm:spPr>
        <a:blipFill rotWithShape="1">
          <a:blip xmlns:r="http://schemas.openxmlformats.org/officeDocument/2006/relationships"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7219CA5-C3E5-4446-8A24-4A55D89E9EAC}" type="pres">
      <dgm:prSet presAssocID="{84CF6173-0A1B-4260-A3AC-2B7FC856CFDE}" presName="sibTrans" presStyleCnt="0"/>
      <dgm:spPr/>
      <dgm:t>
        <a:bodyPr/>
        <a:lstStyle/>
        <a:p>
          <a:endParaRPr lang="ru-RU"/>
        </a:p>
      </dgm:t>
    </dgm:pt>
    <dgm:pt modelId="{30C5BEA1-6EE7-43BA-8B4B-EBB809CA594E}" type="pres">
      <dgm:prSet presAssocID="{BEBDC323-C2C3-4C59-8EC4-37343AE60B26}" presName="composite" presStyleCnt="0"/>
      <dgm:spPr/>
      <dgm:t>
        <a:bodyPr/>
        <a:lstStyle/>
        <a:p>
          <a:endParaRPr lang="ru-RU"/>
        </a:p>
      </dgm:t>
    </dgm:pt>
    <dgm:pt modelId="{C0329050-C6E5-4FEC-8A55-320D0F6F8DEC}" type="pres">
      <dgm:prSet presAssocID="{BEBDC323-C2C3-4C59-8EC4-37343AE60B26}" presName="rect1" presStyleLbl="trAlignAcc1" presStyleIdx="8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D5CF77-8193-4112-A43C-9D999BCFB566}" type="pres">
      <dgm:prSet presAssocID="{BEBDC323-C2C3-4C59-8EC4-37343AE60B26}" presName="rect2" presStyleLbl="fgImgPlace1" presStyleIdx="8" presStyleCnt="22"/>
      <dgm:spPr>
        <a:blipFill rotWithShape="1"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FFCA649-625D-460B-BB89-AB3F70633FFE}" type="pres">
      <dgm:prSet presAssocID="{C3805A3D-0AAA-4364-A9E2-25A30E5A33A4}" presName="sibTrans" presStyleCnt="0"/>
      <dgm:spPr/>
      <dgm:t>
        <a:bodyPr/>
        <a:lstStyle/>
        <a:p>
          <a:endParaRPr lang="ru-RU"/>
        </a:p>
      </dgm:t>
    </dgm:pt>
    <dgm:pt modelId="{DB8D01DC-5D83-4CE7-8EC7-78C389EFFE08}" type="pres">
      <dgm:prSet presAssocID="{34ABE19C-D71C-4855-BBED-2E23C227A868}" presName="composite" presStyleCnt="0"/>
      <dgm:spPr/>
      <dgm:t>
        <a:bodyPr/>
        <a:lstStyle/>
        <a:p>
          <a:endParaRPr lang="ru-RU"/>
        </a:p>
      </dgm:t>
    </dgm:pt>
    <dgm:pt modelId="{EB4F8400-7AA4-441C-AAB8-6A0C6B2D2F75}" type="pres">
      <dgm:prSet presAssocID="{34ABE19C-D71C-4855-BBED-2E23C227A868}" presName="rect1" presStyleLbl="trAlignAcc1" presStyleIdx="9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853620-C876-4057-A881-763DF80877AC}" type="pres">
      <dgm:prSet presAssocID="{34ABE19C-D71C-4855-BBED-2E23C227A868}" presName="rect2" presStyleLbl="fgImgPlace1" presStyleIdx="9" presStyleCnt="22"/>
      <dgm:spPr>
        <a:blipFill rotWithShape="1">
          <a:blip xmlns:r="http://schemas.openxmlformats.org/officeDocument/2006/relationships" r:embed="rId10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29C5AE8-83FF-478C-A9E5-261E609E0969}" type="pres">
      <dgm:prSet presAssocID="{4346254A-A7E3-425F-840B-8FB9EC0BF64C}" presName="sibTrans" presStyleCnt="0"/>
      <dgm:spPr/>
      <dgm:t>
        <a:bodyPr/>
        <a:lstStyle/>
        <a:p>
          <a:endParaRPr lang="ru-RU"/>
        </a:p>
      </dgm:t>
    </dgm:pt>
    <dgm:pt modelId="{AE87EB25-6AB0-4A3D-8F1D-88C8BB326FF8}" type="pres">
      <dgm:prSet presAssocID="{5D3914C5-C84D-4177-8CA9-7C846885B107}" presName="composite" presStyleCnt="0"/>
      <dgm:spPr/>
      <dgm:t>
        <a:bodyPr/>
        <a:lstStyle/>
        <a:p>
          <a:endParaRPr lang="ru-RU"/>
        </a:p>
      </dgm:t>
    </dgm:pt>
    <dgm:pt modelId="{91E8C19D-248F-4F90-9E17-8D895790FE93}" type="pres">
      <dgm:prSet presAssocID="{5D3914C5-C84D-4177-8CA9-7C846885B107}" presName="rect1" presStyleLbl="trAlignAcc1" presStyleIdx="10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7DA1C8-5ECF-4462-9DEA-C0A726E987E6}" type="pres">
      <dgm:prSet presAssocID="{5D3914C5-C84D-4177-8CA9-7C846885B107}" presName="rect2" presStyleLbl="fgImgPlace1" presStyleIdx="10" presStyleCnt="22"/>
      <dgm:spPr>
        <a:blipFill rotWithShape="1">
          <a:blip xmlns:r="http://schemas.openxmlformats.org/officeDocument/2006/relationships"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0FFCC11-6F27-40AC-8677-22D575A2FA3B}" type="pres">
      <dgm:prSet presAssocID="{718ACFB6-AABA-46CA-B173-47CBE950F101}" presName="sibTrans" presStyleCnt="0"/>
      <dgm:spPr/>
      <dgm:t>
        <a:bodyPr/>
        <a:lstStyle/>
        <a:p>
          <a:endParaRPr lang="ru-RU"/>
        </a:p>
      </dgm:t>
    </dgm:pt>
    <dgm:pt modelId="{2F4433A4-E698-4B3A-BCC7-5F775957DE66}" type="pres">
      <dgm:prSet presAssocID="{1B5F4FC3-E128-47AA-8ECA-29C020DFFA6C}" presName="composite" presStyleCnt="0"/>
      <dgm:spPr/>
      <dgm:t>
        <a:bodyPr/>
        <a:lstStyle/>
        <a:p>
          <a:endParaRPr lang="ru-RU"/>
        </a:p>
      </dgm:t>
    </dgm:pt>
    <dgm:pt modelId="{B7B4A213-4EC7-4F48-A400-24019DAF7B56}" type="pres">
      <dgm:prSet presAssocID="{1B5F4FC3-E128-47AA-8ECA-29C020DFFA6C}" presName="rect1" presStyleLbl="trAlignAcc1" presStyleIdx="11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A8E19B-C452-43B2-8EA1-116F193598D8}" type="pres">
      <dgm:prSet presAssocID="{1B5F4FC3-E128-47AA-8ECA-29C020DFFA6C}" presName="rect2" presStyleLbl="fgImgPlace1" presStyleIdx="11" presStyleCnt="22"/>
      <dgm:spPr>
        <a:blipFill rotWithShape="1">
          <a:blip xmlns:r="http://schemas.openxmlformats.org/officeDocument/2006/relationships" r:embed="rId1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3AC52CE-956E-482D-B2C0-74297569531E}" type="pres">
      <dgm:prSet presAssocID="{FE98D7E3-32FE-4D74-8EA1-C40DBDD032C5}" presName="sibTrans" presStyleCnt="0"/>
      <dgm:spPr/>
      <dgm:t>
        <a:bodyPr/>
        <a:lstStyle/>
        <a:p>
          <a:endParaRPr lang="ru-RU"/>
        </a:p>
      </dgm:t>
    </dgm:pt>
    <dgm:pt modelId="{7D370673-85E3-419A-89D3-624581F0B3E8}" type="pres">
      <dgm:prSet presAssocID="{657A1EFD-7044-4DC6-AB1F-0FA01B09010F}" presName="composite" presStyleCnt="0"/>
      <dgm:spPr/>
      <dgm:t>
        <a:bodyPr/>
        <a:lstStyle/>
        <a:p>
          <a:endParaRPr lang="ru-RU"/>
        </a:p>
      </dgm:t>
    </dgm:pt>
    <dgm:pt modelId="{3A783397-18CE-4059-8089-4354D4FAA458}" type="pres">
      <dgm:prSet presAssocID="{657A1EFD-7044-4DC6-AB1F-0FA01B09010F}" presName="rect1" presStyleLbl="trAlignAcc1" presStyleIdx="12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BF3021-5D21-42C8-AB32-FF1FE2D9378C}" type="pres">
      <dgm:prSet presAssocID="{657A1EFD-7044-4DC6-AB1F-0FA01B09010F}" presName="rect2" presStyleLbl="fgImgPlace1" presStyleIdx="12" presStyleCnt="22"/>
      <dgm:spPr>
        <a:blipFill rotWithShape="1">
          <a:blip xmlns:r="http://schemas.openxmlformats.org/officeDocument/2006/relationships"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84B2B17-8B69-46F5-B40E-53C735D073EB}" type="pres">
      <dgm:prSet presAssocID="{0902B0D2-CFBC-4D47-9CF1-7508B0B4A6F8}" presName="sibTrans" presStyleCnt="0"/>
      <dgm:spPr/>
      <dgm:t>
        <a:bodyPr/>
        <a:lstStyle/>
        <a:p>
          <a:endParaRPr lang="ru-RU"/>
        </a:p>
      </dgm:t>
    </dgm:pt>
    <dgm:pt modelId="{AA3A1005-9D06-4607-9B82-D8405C4253D5}" type="pres">
      <dgm:prSet presAssocID="{577E7023-623B-4DB5-878C-72F0D4FBAB50}" presName="composite" presStyleCnt="0"/>
      <dgm:spPr/>
      <dgm:t>
        <a:bodyPr/>
        <a:lstStyle/>
        <a:p>
          <a:endParaRPr lang="ru-RU"/>
        </a:p>
      </dgm:t>
    </dgm:pt>
    <dgm:pt modelId="{12031F05-0B94-4E3A-8ED7-4A0CB3A6864D}" type="pres">
      <dgm:prSet presAssocID="{577E7023-623B-4DB5-878C-72F0D4FBAB50}" presName="rect1" presStyleLbl="trAlignAcc1" presStyleIdx="13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5D611-223D-4D57-B001-C8CC16E56A99}" type="pres">
      <dgm:prSet presAssocID="{577E7023-623B-4DB5-878C-72F0D4FBAB50}" presName="rect2" presStyleLbl="fgImgPlace1" presStyleIdx="13" presStyleCnt="22"/>
      <dgm:spPr>
        <a:blipFill rotWithShape="1">
          <a:blip xmlns:r="http://schemas.openxmlformats.org/officeDocument/2006/relationships"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C406329-EC11-4E8C-B4DB-5765BF9DFE36}" type="pres">
      <dgm:prSet presAssocID="{63BBFEED-FFBA-42B6-B4D1-2426E8A9DACD}" presName="sibTrans" presStyleCnt="0"/>
      <dgm:spPr/>
      <dgm:t>
        <a:bodyPr/>
        <a:lstStyle/>
        <a:p>
          <a:endParaRPr lang="ru-RU"/>
        </a:p>
      </dgm:t>
    </dgm:pt>
    <dgm:pt modelId="{9E1D1D25-0F3B-41F9-B458-316B3DED9D4D}" type="pres">
      <dgm:prSet presAssocID="{3FC47327-3F60-4944-A4E9-CA9A995DAB9C}" presName="composite" presStyleCnt="0"/>
      <dgm:spPr/>
      <dgm:t>
        <a:bodyPr/>
        <a:lstStyle/>
        <a:p>
          <a:endParaRPr lang="ru-RU"/>
        </a:p>
      </dgm:t>
    </dgm:pt>
    <dgm:pt modelId="{9191E951-3923-405F-AD5E-C333B06D3EF7}" type="pres">
      <dgm:prSet presAssocID="{3FC47327-3F60-4944-A4E9-CA9A995DAB9C}" presName="rect1" presStyleLbl="trAlignAcc1" presStyleIdx="14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73A8E1-44CF-4BC3-A362-C45F75F24256}" type="pres">
      <dgm:prSet presAssocID="{3FC47327-3F60-4944-A4E9-CA9A995DAB9C}" presName="rect2" presStyleLbl="fgImgPlace1" presStyleIdx="14" presStyleCnt="22"/>
      <dgm:spPr>
        <a:blipFill rotWithShape="1">
          <a:blip xmlns:r="http://schemas.openxmlformats.org/officeDocument/2006/relationships"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914A636-F6DD-4A80-B932-995606849E23}" type="pres">
      <dgm:prSet presAssocID="{80C08E60-AB1D-49EC-9A58-27311B34620F}" presName="sibTrans" presStyleCnt="0"/>
      <dgm:spPr/>
      <dgm:t>
        <a:bodyPr/>
        <a:lstStyle/>
        <a:p>
          <a:endParaRPr lang="ru-RU"/>
        </a:p>
      </dgm:t>
    </dgm:pt>
    <dgm:pt modelId="{92EAFC1F-8B56-4A62-8AFA-997DBAB653ED}" type="pres">
      <dgm:prSet presAssocID="{1A4EA5CD-3775-491B-9A3D-25E84AB48755}" presName="composite" presStyleCnt="0"/>
      <dgm:spPr/>
      <dgm:t>
        <a:bodyPr/>
        <a:lstStyle/>
        <a:p>
          <a:endParaRPr lang="ru-RU"/>
        </a:p>
      </dgm:t>
    </dgm:pt>
    <dgm:pt modelId="{12E9D4CA-7F54-4F9C-9A60-19D93E25F321}" type="pres">
      <dgm:prSet presAssocID="{1A4EA5CD-3775-491B-9A3D-25E84AB48755}" presName="rect1" presStyleLbl="trAlignAcc1" presStyleIdx="15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CBBB2D-BB20-45B4-A691-4DD8A11D1D50}" type="pres">
      <dgm:prSet presAssocID="{1A4EA5CD-3775-491B-9A3D-25E84AB48755}" presName="rect2" presStyleLbl="fgImgPlace1" presStyleIdx="15" presStyleCnt="22"/>
      <dgm:spPr>
        <a:blipFill rotWithShape="1">
          <a:blip xmlns:r="http://schemas.openxmlformats.org/officeDocument/2006/relationships"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E1C8AFA-D921-4312-A5B9-FEBAC56744B9}" type="pres">
      <dgm:prSet presAssocID="{0CC26954-DB2E-4E52-BCA2-7DDDD88927DD}" presName="sibTrans" presStyleCnt="0"/>
      <dgm:spPr/>
      <dgm:t>
        <a:bodyPr/>
        <a:lstStyle/>
        <a:p>
          <a:endParaRPr lang="ru-RU"/>
        </a:p>
      </dgm:t>
    </dgm:pt>
    <dgm:pt modelId="{0F96032B-A0CB-4839-A366-C29A59EA1D46}" type="pres">
      <dgm:prSet presAssocID="{C7E1C866-F186-4D55-8EEB-DA96F6C3A58F}" presName="composite" presStyleCnt="0"/>
      <dgm:spPr/>
      <dgm:t>
        <a:bodyPr/>
        <a:lstStyle/>
        <a:p>
          <a:endParaRPr lang="ru-RU"/>
        </a:p>
      </dgm:t>
    </dgm:pt>
    <dgm:pt modelId="{DE9B4E84-0400-43FD-9572-56AD58188017}" type="pres">
      <dgm:prSet presAssocID="{C7E1C866-F186-4D55-8EEB-DA96F6C3A58F}" presName="rect1" presStyleLbl="trAlignAcc1" presStyleIdx="16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67F4E8-8A80-4200-8C69-9FABB50CF103}" type="pres">
      <dgm:prSet presAssocID="{C7E1C866-F186-4D55-8EEB-DA96F6C3A58F}" presName="rect2" presStyleLbl="fgImgPlace1" presStyleIdx="16" presStyleCnt="22"/>
      <dgm:spPr>
        <a:blipFill rotWithShape="1">
          <a:blip xmlns:r="http://schemas.openxmlformats.org/officeDocument/2006/relationships"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A82F968-6FA3-4586-BC8A-EB9E544A3276}" type="pres">
      <dgm:prSet presAssocID="{B80323E3-FD82-4748-8F2D-CEB84A1707C0}" presName="sibTrans" presStyleCnt="0"/>
      <dgm:spPr/>
      <dgm:t>
        <a:bodyPr/>
        <a:lstStyle/>
        <a:p>
          <a:endParaRPr lang="ru-RU"/>
        </a:p>
      </dgm:t>
    </dgm:pt>
    <dgm:pt modelId="{A04D6B57-8BEF-4E6D-A998-87D87DFC52F1}" type="pres">
      <dgm:prSet presAssocID="{D09C597D-20E2-4E9C-94C1-DB03B9C2EA8F}" presName="composite" presStyleCnt="0"/>
      <dgm:spPr/>
      <dgm:t>
        <a:bodyPr/>
        <a:lstStyle/>
        <a:p>
          <a:endParaRPr lang="ru-RU"/>
        </a:p>
      </dgm:t>
    </dgm:pt>
    <dgm:pt modelId="{3F454F47-9988-4948-A7CD-998094B80577}" type="pres">
      <dgm:prSet presAssocID="{D09C597D-20E2-4E9C-94C1-DB03B9C2EA8F}" presName="rect1" presStyleLbl="trAlignAcc1" presStyleIdx="17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E3372B-5F15-4499-9FB5-853DA93FCF21}" type="pres">
      <dgm:prSet presAssocID="{D09C597D-20E2-4E9C-94C1-DB03B9C2EA8F}" presName="rect2" presStyleLbl="fgImgPlace1" presStyleIdx="17" presStyleCnt="22"/>
      <dgm:spPr>
        <a:blipFill rotWithShape="1">
          <a:blip xmlns:r="http://schemas.openxmlformats.org/officeDocument/2006/relationships"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F53CB10-4237-4221-BC1F-958880214519}" type="pres">
      <dgm:prSet presAssocID="{DF921E61-8D72-4627-AF52-CBF755B47548}" presName="sibTrans" presStyleCnt="0"/>
      <dgm:spPr/>
      <dgm:t>
        <a:bodyPr/>
        <a:lstStyle/>
        <a:p>
          <a:endParaRPr lang="ru-RU"/>
        </a:p>
      </dgm:t>
    </dgm:pt>
    <dgm:pt modelId="{E16A611C-99A5-4345-B665-E774231CC3E3}" type="pres">
      <dgm:prSet presAssocID="{F5FED985-F003-4ECB-B4AF-5E91017C6A2F}" presName="composite" presStyleCnt="0"/>
      <dgm:spPr/>
      <dgm:t>
        <a:bodyPr/>
        <a:lstStyle/>
        <a:p>
          <a:endParaRPr lang="ru-RU"/>
        </a:p>
      </dgm:t>
    </dgm:pt>
    <dgm:pt modelId="{304BAC9B-4E4B-4F0D-918F-379A9E652E04}" type="pres">
      <dgm:prSet presAssocID="{F5FED985-F003-4ECB-B4AF-5E91017C6A2F}" presName="rect1" presStyleLbl="trAlignAcc1" presStyleIdx="18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64A0A5-CD9F-43D7-8CCB-A1D8D9786C4E}" type="pres">
      <dgm:prSet presAssocID="{F5FED985-F003-4ECB-B4AF-5E91017C6A2F}" presName="rect2" presStyleLbl="fgImgPlace1" presStyleIdx="18" presStyleCnt="22"/>
      <dgm:spPr>
        <a:blipFill rotWithShape="1">
          <a:blip xmlns:r="http://schemas.openxmlformats.org/officeDocument/2006/relationships"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4A2DE13-0DF9-4F21-8D6F-1260B07F23E0}" type="pres">
      <dgm:prSet presAssocID="{2FB8DAAE-C732-4FE6-ACAA-14DAE7583F6B}" presName="sibTrans" presStyleCnt="0"/>
      <dgm:spPr/>
      <dgm:t>
        <a:bodyPr/>
        <a:lstStyle/>
        <a:p>
          <a:endParaRPr lang="ru-RU"/>
        </a:p>
      </dgm:t>
    </dgm:pt>
    <dgm:pt modelId="{BFC2C770-E56A-46AC-82EC-5A58FD40F00A}" type="pres">
      <dgm:prSet presAssocID="{1DBF6A27-D237-4CF3-B119-C20C7FE03115}" presName="composite" presStyleCnt="0"/>
      <dgm:spPr/>
      <dgm:t>
        <a:bodyPr/>
        <a:lstStyle/>
        <a:p>
          <a:endParaRPr lang="ru-RU"/>
        </a:p>
      </dgm:t>
    </dgm:pt>
    <dgm:pt modelId="{189645CB-EFD4-460B-9076-32A49282568D}" type="pres">
      <dgm:prSet presAssocID="{1DBF6A27-D237-4CF3-B119-C20C7FE03115}" presName="rect1" presStyleLbl="trAlignAcc1" presStyleIdx="19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34D5EB-9990-4352-A3A7-15973321A7AA}" type="pres">
      <dgm:prSet presAssocID="{1DBF6A27-D237-4CF3-B119-C20C7FE03115}" presName="rect2" presStyleLbl="fgImgPlace1" presStyleIdx="19" presStyleCnt="22"/>
      <dgm:spPr>
        <a:blipFill rotWithShape="1">
          <a:blip xmlns:r="http://schemas.openxmlformats.org/officeDocument/2006/relationships"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E11534F-14BE-4D72-9C4E-1B5AEA56AA3E}" type="pres">
      <dgm:prSet presAssocID="{55F9D115-61E1-4BAD-B52C-EA148B80E336}" presName="sibTrans" presStyleCnt="0"/>
      <dgm:spPr/>
      <dgm:t>
        <a:bodyPr/>
        <a:lstStyle/>
        <a:p>
          <a:endParaRPr lang="ru-RU"/>
        </a:p>
      </dgm:t>
    </dgm:pt>
    <dgm:pt modelId="{7BFAB07F-F06C-4BE4-9664-FB494A139962}" type="pres">
      <dgm:prSet presAssocID="{A03C1C1D-6218-47F3-972D-37E78ACA1F6C}" presName="composite" presStyleCnt="0"/>
      <dgm:spPr/>
      <dgm:t>
        <a:bodyPr/>
        <a:lstStyle/>
        <a:p>
          <a:endParaRPr lang="ru-RU"/>
        </a:p>
      </dgm:t>
    </dgm:pt>
    <dgm:pt modelId="{AA04D4E4-29CE-4879-9A7D-5880B8577EF7}" type="pres">
      <dgm:prSet presAssocID="{A03C1C1D-6218-47F3-972D-37E78ACA1F6C}" presName="rect1" presStyleLbl="trAlignAcc1" presStyleIdx="20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82993A-A2A2-4275-9C96-FE28E8A7D0FE}" type="pres">
      <dgm:prSet presAssocID="{A03C1C1D-6218-47F3-972D-37E78ACA1F6C}" presName="rect2" presStyleLbl="fgImgPlace1" presStyleIdx="20" presStyleCnt="22"/>
      <dgm:spPr>
        <a:blipFill rotWithShape="1">
          <a:blip xmlns:r="http://schemas.openxmlformats.org/officeDocument/2006/relationships"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095F7CF-1377-488F-B088-E0135CF71CF2}" type="pres">
      <dgm:prSet presAssocID="{0D7E8162-149B-4823-8A20-E6EB35610739}" presName="sibTrans" presStyleCnt="0"/>
      <dgm:spPr/>
      <dgm:t>
        <a:bodyPr/>
        <a:lstStyle/>
        <a:p>
          <a:endParaRPr lang="ru-RU"/>
        </a:p>
      </dgm:t>
    </dgm:pt>
    <dgm:pt modelId="{A18A758A-3ACE-4098-A69B-FC37E66903F6}" type="pres">
      <dgm:prSet presAssocID="{CF3EA847-4369-4E53-83EB-FA252F2A131D}" presName="composite" presStyleCnt="0"/>
      <dgm:spPr/>
      <dgm:t>
        <a:bodyPr/>
        <a:lstStyle/>
        <a:p>
          <a:endParaRPr lang="ru-RU"/>
        </a:p>
      </dgm:t>
    </dgm:pt>
    <dgm:pt modelId="{3E54E3AB-D7B1-411B-A19A-F0B5F5D93791}" type="pres">
      <dgm:prSet presAssocID="{CF3EA847-4369-4E53-83EB-FA252F2A131D}" presName="rect1" presStyleLbl="trAlignAcc1" presStyleIdx="21" presStyleCnt="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60493A-DEE8-4BB8-87F5-61EBDD18DFE6}" type="pres">
      <dgm:prSet presAssocID="{CF3EA847-4369-4E53-83EB-FA252F2A131D}" presName="rect2" presStyleLbl="fgImgPlace1" presStyleIdx="21" presStyleCnt="22"/>
      <dgm:spPr>
        <a:blipFill rotWithShape="1">
          <a:blip xmlns:r="http://schemas.openxmlformats.org/officeDocument/2006/relationships"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1230D6E7-0CA6-4EE5-9174-9087855107DF}" type="presOf" srcId="{BEBDC323-C2C3-4C59-8EC4-37343AE60B26}" destId="{C0329050-C6E5-4FEC-8A55-320D0F6F8DEC}" srcOrd="0" destOrd="0" presId="urn:microsoft.com/office/officeart/2008/layout/PictureStrips"/>
    <dgm:cxn modelId="{8238088C-44B6-430A-A789-4C7DB6560A13}" type="presOf" srcId="{ED118700-669C-464D-9B6A-7394C08AB3AD}" destId="{8DB7E94B-CE89-4776-91EB-C978713B2554}" srcOrd="0" destOrd="0" presId="urn:microsoft.com/office/officeart/2008/layout/PictureStrips"/>
    <dgm:cxn modelId="{6E38CE0A-9893-4515-8288-D02151E421BD}" srcId="{3AF228DB-1C86-479C-8C9A-152436020267}" destId="{3FC47327-3F60-4944-A4E9-CA9A995DAB9C}" srcOrd="14" destOrd="0" parTransId="{2FB03663-DE0F-4A4A-A3B7-7060E9D21292}" sibTransId="{80C08E60-AB1D-49EC-9A58-27311B34620F}"/>
    <dgm:cxn modelId="{A953CCA2-506D-43C9-99EB-0985B97EEB87}" srcId="{3AF228DB-1C86-479C-8C9A-152436020267}" destId="{F5FED985-F003-4ECB-B4AF-5E91017C6A2F}" srcOrd="18" destOrd="0" parTransId="{4C181317-C555-4298-8ABA-8D256A3C5408}" sibTransId="{2FB8DAAE-C732-4FE6-ACAA-14DAE7583F6B}"/>
    <dgm:cxn modelId="{697F0C99-9A0F-488B-9FD4-8F80446FA1A9}" srcId="{3AF228DB-1C86-479C-8C9A-152436020267}" destId="{8DCAB799-816E-4796-8A9C-1958AA7E5589}" srcOrd="0" destOrd="0" parTransId="{FB3D8067-622E-4664-91A5-8A9CA9D31D91}" sibTransId="{477F28D1-B886-4BC1-91B1-F334BCF63097}"/>
    <dgm:cxn modelId="{83AF42FE-4180-46B7-AEF1-0AF0E87F5E32}" srcId="{3AF228DB-1C86-479C-8C9A-152436020267}" destId="{A997CC83-007C-497C-874F-138254AD362E}" srcOrd="2" destOrd="0" parTransId="{A1099F1A-A3BE-4C69-A978-C600B8500771}" sibTransId="{6B2870AF-89C5-4AD6-8B6A-483BDEF484C2}"/>
    <dgm:cxn modelId="{E0ACF6BC-FCDA-48F2-99E6-1BCAB7BE6AB7}" type="presOf" srcId="{D09C597D-20E2-4E9C-94C1-DB03B9C2EA8F}" destId="{3F454F47-9988-4948-A7CD-998094B80577}" srcOrd="0" destOrd="0" presId="urn:microsoft.com/office/officeart/2008/layout/PictureStrips"/>
    <dgm:cxn modelId="{DC943C46-7F08-48A4-8830-0DA086105C4D}" type="presOf" srcId="{A997CC83-007C-497C-874F-138254AD362E}" destId="{4E11425F-5E81-420C-BE34-6E3EF4A63665}" srcOrd="0" destOrd="0" presId="urn:microsoft.com/office/officeart/2008/layout/PictureStrips"/>
    <dgm:cxn modelId="{504A4E60-7AD3-4EBE-838B-C8C4CF8C3A17}" srcId="{3AF228DB-1C86-479C-8C9A-152436020267}" destId="{D09C597D-20E2-4E9C-94C1-DB03B9C2EA8F}" srcOrd="17" destOrd="0" parTransId="{DBC3FD0D-58AF-4D9A-9890-FA8DC72C383D}" sibTransId="{DF921E61-8D72-4627-AF52-CBF755B47548}"/>
    <dgm:cxn modelId="{07B8F84D-DA0B-42CD-890D-4C53642B7B62}" srcId="{3AF228DB-1C86-479C-8C9A-152436020267}" destId="{BEBDC323-C2C3-4C59-8EC4-37343AE60B26}" srcOrd="8" destOrd="0" parTransId="{91968BDB-6A08-4723-8B62-EF9106BF8E3D}" sibTransId="{C3805A3D-0AAA-4364-A9E2-25A30E5A33A4}"/>
    <dgm:cxn modelId="{8D4D8005-4000-4FC8-B885-7C921EBD49C6}" srcId="{3AF228DB-1C86-479C-8C9A-152436020267}" destId="{1DBF6A27-D237-4CF3-B119-C20C7FE03115}" srcOrd="19" destOrd="0" parTransId="{639A772F-B803-402B-8C97-6FE0B7E18384}" sibTransId="{55F9D115-61E1-4BAD-B52C-EA148B80E336}"/>
    <dgm:cxn modelId="{30A490A8-09C1-41A8-832D-930EEF5337BC}" type="presOf" srcId="{3FC47327-3F60-4944-A4E9-CA9A995DAB9C}" destId="{9191E951-3923-405F-AD5E-C333B06D3EF7}" srcOrd="0" destOrd="0" presId="urn:microsoft.com/office/officeart/2008/layout/PictureStrips"/>
    <dgm:cxn modelId="{A277C824-AD58-4ACF-81AE-D54DD11093D8}" srcId="{3AF228DB-1C86-479C-8C9A-152436020267}" destId="{A03C1C1D-6218-47F3-972D-37E78ACA1F6C}" srcOrd="20" destOrd="0" parTransId="{AC6D4FD3-C12F-41ED-8C58-8999E8FB6FD9}" sibTransId="{0D7E8162-149B-4823-8A20-E6EB35610739}"/>
    <dgm:cxn modelId="{00001A1B-F49B-428A-B127-53A6A2A8E600}" srcId="{3AF228DB-1C86-479C-8C9A-152436020267}" destId="{6CD8DC15-1826-4E8D-B0FC-623B3B80E105}" srcOrd="3" destOrd="0" parTransId="{AD9D00D6-FC94-4A95-90F6-339854F00E49}" sibTransId="{D3A3C096-62DB-4487-B059-6ADBD51233D7}"/>
    <dgm:cxn modelId="{D7460A3F-F245-45BC-B85D-85C2FAA2D48B}" type="presOf" srcId="{C7E1C866-F186-4D55-8EEB-DA96F6C3A58F}" destId="{DE9B4E84-0400-43FD-9572-56AD58188017}" srcOrd="0" destOrd="0" presId="urn:microsoft.com/office/officeart/2008/layout/PictureStrips"/>
    <dgm:cxn modelId="{E74BCCB9-9677-4E31-8771-1FB75683E93E}" srcId="{3AF228DB-1C86-479C-8C9A-152436020267}" destId="{577E7023-623B-4DB5-878C-72F0D4FBAB50}" srcOrd="13" destOrd="0" parTransId="{7C56E79F-1D61-4121-A7E2-6CA39ADF5C22}" sibTransId="{63BBFEED-FFBA-42B6-B4D1-2426E8A9DACD}"/>
    <dgm:cxn modelId="{4F094084-752B-402C-845A-5F2BF1482BA6}" type="presOf" srcId="{54C5A67D-69BF-4F63-A2CC-737AEC78EA8B}" destId="{E71896F0-07AC-4298-88E5-B726E4416993}" srcOrd="0" destOrd="0" presId="urn:microsoft.com/office/officeart/2008/layout/PictureStrips"/>
    <dgm:cxn modelId="{D3619CB5-C635-4B9C-8D1B-69CA2013599D}" srcId="{3AF228DB-1C86-479C-8C9A-152436020267}" destId="{ED118700-669C-464D-9B6A-7394C08AB3AD}" srcOrd="1" destOrd="0" parTransId="{D2C66ACB-C10C-4031-B99A-2F10669329E7}" sibTransId="{F9D68885-5623-45CB-9B7A-11790DBAFB77}"/>
    <dgm:cxn modelId="{D05D531D-218A-4905-B61D-440E69BB7C74}" type="presOf" srcId="{68DB551B-0CAE-4747-8F55-2D9955315BC8}" destId="{1483DF54-2081-4102-A9A5-DB868E01DBEF}" srcOrd="0" destOrd="0" presId="urn:microsoft.com/office/officeart/2008/layout/PictureStrips"/>
    <dgm:cxn modelId="{AEF9CAFF-07A3-48A3-96E3-919CA361FE25}" type="presOf" srcId="{8DCAB799-816E-4796-8A9C-1958AA7E5589}" destId="{CA0132B7-A90A-4E4F-B48F-9C7757CACAD4}" srcOrd="0" destOrd="0" presId="urn:microsoft.com/office/officeart/2008/layout/PictureStrips"/>
    <dgm:cxn modelId="{0600EEF1-876A-4259-9279-D7255ABF7E0C}" type="presOf" srcId="{3AF228DB-1C86-479C-8C9A-152436020267}" destId="{4D9C6919-8976-4A67-A2BE-D1DAB41A96BC}" srcOrd="0" destOrd="0" presId="urn:microsoft.com/office/officeart/2008/layout/PictureStrips"/>
    <dgm:cxn modelId="{9304627A-79B2-48CE-A888-9A47B378582F}" type="presOf" srcId="{34ABE19C-D71C-4855-BBED-2E23C227A868}" destId="{EB4F8400-7AA4-441C-AAB8-6A0C6B2D2F75}" srcOrd="0" destOrd="0" presId="urn:microsoft.com/office/officeart/2008/layout/PictureStrips"/>
    <dgm:cxn modelId="{F8D6683C-FDDA-4D1C-ADAD-56FAAA8B4024}" type="presOf" srcId="{4151CAE8-B88C-488B-B1FC-337264E3A1C9}" destId="{FFB3975C-231A-405F-938F-198294478422}" srcOrd="0" destOrd="0" presId="urn:microsoft.com/office/officeart/2008/layout/PictureStrips"/>
    <dgm:cxn modelId="{B6313E58-1619-48FD-94B4-FA39F91B6565}" srcId="{3AF228DB-1C86-479C-8C9A-152436020267}" destId="{657A1EFD-7044-4DC6-AB1F-0FA01B09010F}" srcOrd="12" destOrd="0" parTransId="{0EE9D19A-4522-4BC0-BD45-7ECBF558683E}" sibTransId="{0902B0D2-CFBC-4D47-9CF1-7508B0B4A6F8}"/>
    <dgm:cxn modelId="{6505BF13-4BCD-4B78-BADD-0F9D0D013EA4}" srcId="{3AF228DB-1C86-479C-8C9A-152436020267}" destId="{5D3914C5-C84D-4177-8CA9-7C846885B107}" srcOrd="10" destOrd="0" parTransId="{7FC17BE6-6C68-42EE-A30A-AAD2D4F19C2E}" sibTransId="{718ACFB6-AABA-46CA-B173-47CBE950F101}"/>
    <dgm:cxn modelId="{74A571D3-9C78-45A3-8D79-171514183AF6}" type="presOf" srcId="{F5FED985-F003-4ECB-B4AF-5E91017C6A2F}" destId="{304BAC9B-4E4B-4F0D-918F-379A9E652E04}" srcOrd="0" destOrd="0" presId="urn:microsoft.com/office/officeart/2008/layout/PictureStrips"/>
    <dgm:cxn modelId="{B2A46A0A-C5BA-432C-87C3-D8DD23D76C6A}" srcId="{3AF228DB-1C86-479C-8C9A-152436020267}" destId="{C7E1C866-F186-4D55-8EEB-DA96F6C3A58F}" srcOrd="16" destOrd="0" parTransId="{974B478F-868B-448F-A983-189465A756C2}" sibTransId="{B80323E3-FD82-4748-8F2D-CEB84A1707C0}"/>
    <dgm:cxn modelId="{EA6AB99C-4160-4BE1-94C5-D2DD062B6EB4}" type="presOf" srcId="{1DBF6A27-D237-4CF3-B119-C20C7FE03115}" destId="{189645CB-EFD4-460B-9076-32A49282568D}" srcOrd="0" destOrd="0" presId="urn:microsoft.com/office/officeart/2008/layout/PictureStrips"/>
    <dgm:cxn modelId="{B51AC70C-6243-49C3-A711-9C5D206EDC63}" type="presOf" srcId="{144DA4C8-D69D-48C2-8018-006F45AB19F3}" destId="{17E34A34-0E56-478F-A258-17E26C5EE2B3}" srcOrd="0" destOrd="0" presId="urn:microsoft.com/office/officeart/2008/layout/PictureStrips"/>
    <dgm:cxn modelId="{5512E0D8-7C79-4CF9-A02F-14B913D84A16}" type="presOf" srcId="{1A4EA5CD-3775-491B-9A3D-25E84AB48755}" destId="{12E9D4CA-7F54-4F9C-9A60-19D93E25F321}" srcOrd="0" destOrd="0" presId="urn:microsoft.com/office/officeart/2008/layout/PictureStrips"/>
    <dgm:cxn modelId="{B5410301-2D39-40FC-BD55-665BA1D75625}" srcId="{3AF228DB-1C86-479C-8C9A-152436020267}" destId="{68DB551B-0CAE-4747-8F55-2D9955315BC8}" srcOrd="4" destOrd="0" parTransId="{0F89B000-75F9-41E7-87B5-44863737EAB3}" sibTransId="{6B28BA26-4EE7-47BE-ADDF-EA48640F9C58}"/>
    <dgm:cxn modelId="{5691279F-2722-4853-AF15-734900ED7B95}" type="presOf" srcId="{CF3EA847-4369-4E53-83EB-FA252F2A131D}" destId="{3E54E3AB-D7B1-411B-A19A-F0B5F5D93791}" srcOrd="0" destOrd="0" presId="urn:microsoft.com/office/officeart/2008/layout/PictureStrips"/>
    <dgm:cxn modelId="{2CAAA423-F23A-40D3-8DB9-96C0B5E55BBC}" type="presOf" srcId="{A03C1C1D-6218-47F3-972D-37E78ACA1F6C}" destId="{AA04D4E4-29CE-4879-9A7D-5880B8577EF7}" srcOrd="0" destOrd="0" presId="urn:microsoft.com/office/officeart/2008/layout/PictureStrips"/>
    <dgm:cxn modelId="{6C569C8A-BF46-4430-9185-2A86D43CE9C0}" type="presOf" srcId="{1B5F4FC3-E128-47AA-8ECA-29C020DFFA6C}" destId="{B7B4A213-4EC7-4F48-A400-24019DAF7B56}" srcOrd="0" destOrd="0" presId="urn:microsoft.com/office/officeart/2008/layout/PictureStrips"/>
    <dgm:cxn modelId="{DE49BFC1-092C-4345-BBAF-046AD4ECCB95}" srcId="{3AF228DB-1C86-479C-8C9A-152436020267}" destId="{1B5F4FC3-E128-47AA-8ECA-29C020DFFA6C}" srcOrd="11" destOrd="0" parTransId="{62AD88C8-A574-4401-B9D2-968E1E24DFC4}" sibTransId="{FE98D7E3-32FE-4D74-8EA1-C40DBDD032C5}"/>
    <dgm:cxn modelId="{FA9508EF-7988-4904-9E8D-4066C091B4B7}" srcId="{3AF228DB-1C86-479C-8C9A-152436020267}" destId="{4151CAE8-B88C-488B-B1FC-337264E3A1C9}" srcOrd="6" destOrd="0" parTransId="{88724F3F-D7C9-4DC8-A892-24BCC43B0434}" sibTransId="{7ECF8341-5C3E-4246-B30F-95FED645B583}"/>
    <dgm:cxn modelId="{3E0838EB-382C-4DFA-8D32-00F36B4B7932}" srcId="{3AF228DB-1C86-479C-8C9A-152436020267}" destId="{34ABE19C-D71C-4855-BBED-2E23C227A868}" srcOrd="9" destOrd="0" parTransId="{6537732B-3414-40B8-88B6-8F5B0748C420}" sibTransId="{4346254A-A7E3-425F-840B-8FB9EC0BF64C}"/>
    <dgm:cxn modelId="{EB4870BB-579E-44D3-9563-D236065E0119}" type="presOf" srcId="{6CD8DC15-1826-4E8D-B0FC-623B3B80E105}" destId="{337AC407-2D76-4B4E-95D2-217CA0352DC3}" srcOrd="0" destOrd="0" presId="urn:microsoft.com/office/officeart/2008/layout/PictureStrips"/>
    <dgm:cxn modelId="{8E1D73A1-B433-4597-8252-42FABEBC10F2}" type="presOf" srcId="{5D3914C5-C84D-4177-8CA9-7C846885B107}" destId="{91E8C19D-248F-4F90-9E17-8D895790FE93}" srcOrd="0" destOrd="0" presId="urn:microsoft.com/office/officeart/2008/layout/PictureStrips"/>
    <dgm:cxn modelId="{AFBCB356-1027-4632-892C-CF8E51CC0C24}" type="presOf" srcId="{657A1EFD-7044-4DC6-AB1F-0FA01B09010F}" destId="{3A783397-18CE-4059-8089-4354D4FAA458}" srcOrd="0" destOrd="0" presId="urn:microsoft.com/office/officeart/2008/layout/PictureStrips"/>
    <dgm:cxn modelId="{8BB2DFB4-6BB0-4178-8F25-D1F3F7B22B42}" type="presOf" srcId="{577E7023-623B-4DB5-878C-72F0D4FBAB50}" destId="{12031F05-0B94-4E3A-8ED7-4A0CB3A6864D}" srcOrd="0" destOrd="0" presId="urn:microsoft.com/office/officeart/2008/layout/PictureStrips"/>
    <dgm:cxn modelId="{9ED4704F-CE58-40F5-8E74-501FD4399211}" srcId="{3AF228DB-1C86-479C-8C9A-152436020267}" destId="{1A4EA5CD-3775-491B-9A3D-25E84AB48755}" srcOrd="15" destOrd="0" parTransId="{4CC97631-06E7-4F16-8266-5882230EB676}" sibTransId="{0CC26954-DB2E-4E52-BCA2-7DDDD88927DD}"/>
    <dgm:cxn modelId="{0727B28D-A39B-407E-8CD4-F25E9DC1FBD5}" srcId="{3AF228DB-1C86-479C-8C9A-152436020267}" destId="{54C5A67D-69BF-4F63-A2CC-737AEC78EA8B}" srcOrd="5" destOrd="0" parTransId="{450B1E5A-0E1D-4E3B-95AC-EAA776C7DD72}" sibTransId="{BB1E8BEF-B2AE-4A22-8C79-B5B4A71BE87D}"/>
    <dgm:cxn modelId="{6461CBDA-A8E7-4F5C-8B92-8B12D7479029}" srcId="{3AF228DB-1C86-479C-8C9A-152436020267}" destId="{144DA4C8-D69D-48C2-8018-006F45AB19F3}" srcOrd="7" destOrd="0" parTransId="{10D643F7-FFED-4F43-8832-19365B704AA0}" sibTransId="{84CF6173-0A1B-4260-A3AC-2B7FC856CFDE}"/>
    <dgm:cxn modelId="{A828036E-2BB3-4CC6-9191-64C70B49D76E}" srcId="{3AF228DB-1C86-479C-8C9A-152436020267}" destId="{CF3EA847-4369-4E53-83EB-FA252F2A131D}" srcOrd="21" destOrd="0" parTransId="{A2465FD4-3691-46F2-9BD3-F596A1A6213F}" sibTransId="{52DC6BB3-EAA0-4880-A3DD-DBE24619C44E}"/>
    <dgm:cxn modelId="{DD831588-C5A9-4CA7-B5F2-68AD5FC72A73}" type="presParOf" srcId="{4D9C6919-8976-4A67-A2BE-D1DAB41A96BC}" destId="{B916200D-48B2-473C-99C8-3182308EB19C}" srcOrd="0" destOrd="0" presId="urn:microsoft.com/office/officeart/2008/layout/PictureStrips"/>
    <dgm:cxn modelId="{65956E42-C58D-4D4C-96A0-46092E8D40D4}" type="presParOf" srcId="{B916200D-48B2-473C-99C8-3182308EB19C}" destId="{CA0132B7-A90A-4E4F-B48F-9C7757CACAD4}" srcOrd="0" destOrd="0" presId="urn:microsoft.com/office/officeart/2008/layout/PictureStrips"/>
    <dgm:cxn modelId="{F819DD1F-7052-4991-A6C1-84F96E81A0D7}" type="presParOf" srcId="{B916200D-48B2-473C-99C8-3182308EB19C}" destId="{AD79CAB2-65FD-40A6-A751-2E098C441AD7}" srcOrd="1" destOrd="0" presId="urn:microsoft.com/office/officeart/2008/layout/PictureStrips"/>
    <dgm:cxn modelId="{39506448-B3BD-4EF8-B5DD-9120B8A9DDA4}" type="presParOf" srcId="{4D9C6919-8976-4A67-A2BE-D1DAB41A96BC}" destId="{43E23D67-A5CB-4890-869C-443CE3F28141}" srcOrd="1" destOrd="0" presId="urn:microsoft.com/office/officeart/2008/layout/PictureStrips"/>
    <dgm:cxn modelId="{11452C3B-E9D0-4532-B33B-52E7ECD41105}" type="presParOf" srcId="{4D9C6919-8976-4A67-A2BE-D1DAB41A96BC}" destId="{50009BE4-C3F9-4C8A-93D6-75E370526F28}" srcOrd="2" destOrd="0" presId="urn:microsoft.com/office/officeart/2008/layout/PictureStrips"/>
    <dgm:cxn modelId="{8D269D22-DB14-4848-B0EE-382816F13634}" type="presParOf" srcId="{50009BE4-C3F9-4C8A-93D6-75E370526F28}" destId="{8DB7E94B-CE89-4776-91EB-C978713B2554}" srcOrd="0" destOrd="0" presId="urn:microsoft.com/office/officeart/2008/layout/PictureStrips"/>
    <dgm:cxn modelId="{169C7FB5-49D1-4054-A5D6-2F9051E7D072}" type="presParOf" srcId="{50009BE4-C3F9-4C8A-93D6-75E370526F28}" destId="{03540BE9-14D4-4E18-92D2-DF820262B230}" srcOrd="1" destOrd="0" presId="urn:microsoft.com/office/officeart/2008/layout/PictureStrips"/>
    <dgm:cxn modelId="{576CCFE3-7008-4602-9260-4E094351F11B}" type="presParOf" srcId="{4D9C6919-8976-4A67-A2BE-D1DAB41A96BC}" destId="{A126EBA0-9728-4E2D-89D0-85EBCD3ED676}" srcOrd="3" destOrd="0" presId="urn:microsoft.com/office/officeart/2008/layout/PictureStrips"/>
    <dgm:cxn modelId="{EDD9C2A2-9636-4C22-8352-BD592E555003}" type="presParOf" srcId="{4D9C6919-8976-4A67-A2BE-D1DAB41A96BC}" destId="{87295F6A-A1FB-460B-9696-DBA1E56BF3FF}" srcOrd="4" destOrd="0" presId="urn:microsoft.com/office/officeart/2008/layout/PictureStrips"/>
    <dgm:cxn modelId="{4914B34D-301F-463A-8663-BE1812BE10DB}" type="presParOf" srcId="{87295F6A-A1FB-460B-9696-DBA1E56BF3FF}" destId="{4E11425F-5E81-420C-BE34-6E3EF4A63665}" srcOrd="0" destOrd="0" presId="urn:microsoft.com/office/officeart/2008/layout/PictureStrips"/>
    <dgm:cxn modelId="{8923D65F-F121-4C88-91ED-EA090AD85C82}" type="presParOf" srcId="{87295F6A-A1FB-460B-9696-DBA1E56BF3FF}" destId="{03C92C54-6801-4156-A218-36B11CEE61C2}" srcOrd="1" destOrd="0" presId="urn:microsoft.com/office/officeart/2008/layout/PictureStrips"/>
    <dgm:cxn modelId="{2279DB68-6DFA-412A-B796-A7CBE00125EB}" type="presParOf" srcId="{4D9C6919-8976-4A67-A2BE-D1DAB41A96BC}" destId="{11330758-1FCC-42A7-9FF2-32DDEACFF6DE}" srcOrd="5" destOrd="0" presId="urn:microsoft.com/office/officeart/2008/layout/PictureStrips"/>
    <dgm:cxn modelId="{A73E4094-15A0-43CE-935E-3E895D1D3A3D}" type="presParOf" srcId="{4D9C6919-8976-4A67-A2BE-D1DAB41A96BC}" destId="{6F760CBA-B963-4656-A1E7-509F1B9B1291}" srcOrd="6" destOrd="0" presId="urn:microsoft.com/office/officeart/2008/layout/PictureStrips"/>
    <dgm:cxn modelId="{7BD395D1-A75C-408A-A36B-E73F6716934B}" type="presParOf" srcId="{6F760CBA-B963-4656-A1E7-509F1B9B1291}" destId="{337AC407-2D76-4B4E-95D2-217CA0352DC3}" srcOrd="0" destOrd="0" presId="urn:microsoft.com/office/officeart/2008/layout/PictureStrips"/>
    <dgm:cxn modelId="{B26C1D2D-D136-4E77-AF3C-2A13EFE384F2}" type="presParOf" srcId="{6F760CBA-B963-4656-A1E7-509F1B9B1291}" destId="{3D097D5F-5118-4D4C-B57C-223946444C40}" srcOrd="1" destOrd="0" presId="urn:microsoft.com/office/officeart/2008/layout/PictureStrips"/>
    <dgm:cxn modelId="{5FA03DFA-FA82-40DB-928B-37B330AE994E}" type="presParOf" srcId="{4D9C6919-8976-4A67-A2BE-D1DAB41A96BC}" destId="{8846024C-8B3A-4477-B9A7-6891DAD27A35}" srcOrd="7" destOrd="0" presId="urn:microsoft.com/office/officeart/2008/layout/PictureStrips"/>
    <dgm:cxn modelId="{9F208BA8-52E7-4F57-B442-57ED46844219}" type="presParOf" srcId="{4D9C6919-8976-4A67-A2BE-D1DAB41A96BC}" destId="{012AA18B-5BD5-44B3-949E-054C9C043285}" srcOrd="8" destOrd="0" presId="urn:microsoft.com/office/officeart/2008/layout/PictureStrips"/>
    <dgm:cxn modelId="{2654C1D1-62F0-4EFE-9060-1E98670ED10E}" type="presParOf" srcId="{012AA18B-5BD5-44B3-949E-054C9C043285}" destId="{1483DF54-2081-4102-A9A5-DB868E01DBEF}" srcOrd="0" destOrd="0" presId="urn:microsoft.com/office/officeart/2008/layout/PictureStrips"/>
    <dgm:cxn modelId="{CCFE8BA5-9D8F-4EF3-96A3-709CD1170D10}" type="presParOf" srcId="{012AA18B-5BD5-44B3-949E-054C9C043285}" destId="{0922CB90-91A9-4638-8A6B-D4EBACA2A760}" srcOrd="1" destOrd="0" presId="urn:microsoft.com/office/officeart/2008/layout/PictureStrips"/>
    <dgm:cxn modelId="{FB423E6F-7062-40D0-A845-5C32E1FFB53A}" type="presParOf" srcId="{4D9C6919-8976-4A67-A2BE-D1DAB41A96BC}" destId="{741AF2D1-831C-427A-9979-375851E71343}" srcOrd="9" destOrd="0" presId="urn:microsoft.com/office/officeart/2008/layout/PictureStrips"/>
    <dgm:cxn modelId="{8CC04254-9EF2-40C5-8308-1F04D27CC209}" type="presParOf" srcId="{4D9C6919-8976-4A67-A2BE-D1DAB41A96BC}" destId="{B1E5C008-AFB1-484C-8810-34E06A6BD6F2}" srcOrd="10" destOrd="0" presId="urn:microsoft.com/office/officeart/2008/layout/PictureStrips"/>
    <dgm:cxn modelId="{FA640A86-EBE3-4BBF-A1B7-B697277FC351}" type="presParOf" srcId="{B1E5C008-AFB1-484C-8810-34E06A6BD6F2}" destId="{E71896F0-07AC-4298-88E5-B726E4416993}" srcOrd="0" destOrd="0" presId="urn:microsoft.com/office/officeart/2008/layout/PictureStrips"/>
    <dgm:cxn modelId="{37165F7D-82D7-4975-89CA-5EA501273977}" type="presParOf" srcId="{B1E5C008-AFB1-484C-8810-34E06A6BD6F2}" destId="{30F541D3-390A-4ED3-BB61-B78D06B53367}" srcOrd="1" destOrd="0" presId="urn:microsoft.com/office/officeart/2008/layout/PictureStrips"/>
    <dgm:cxn modelId="{9D5003F2-C7BE-4E5A-BB0E-9EFF3CDFE08E}" type="presParOf" srcId="{4D9C6919-8976-4A67-A2BE-D1DAB41A96BC}" destId="{2A37E497-8D18-40C5-9F11-7B607C7F8D56}" srcOrd="11" destOrd="0" presId="urn:microsoft.com/office/officeart/2008/layout/PictureStrips"/>
    <dgm:cxn modelId="{039E067C-87DC-41C5-AFEA-81EA88EB6A6A}" type="presParOf" srcId="{4D9C6919-8976-4A67-A2BE-D1DAB41A96BC}" destId="{4FE813B7-6E85-467D-A5DF-25D36137CE44}" srcOrd="12" destOrd="0" presId="urn:microsoft.com/office/officeart/2008/layout/PictureStrips"/>
    <dgm:cxn modelId="{C36BF5D2-B0A3-4B37-ACFF-4535456E5B9F}" type="presParOf" srcId="{4FE813B7-6E85-467D-A5DF-25D36137CE44}" destId="{FFB3975C-231A-405F-938F-198294478422}" srcOrd="0" destOrd="0" presId="urn:microsoft.com/office/officeart/2008/layout/PictureStrips"/>
    <dgm:cxn modelId="{22047F8A-21B5-48E8-9CC7-7EA34223279F}" type="presParOf" srcId="{4FE813B7-6E85-467D-A5DF-25D36137CE44}" destId="{3ADBF952-7ADD-4421-978A-FD36E6B75D0C}" srcOrd="1" destOrd="0" presId="urn:microsoft.com/office/officeart/2008/layout/PictureStrips"/>
    <dgm:cxn modelId="{7660B817-7C74-490A-8F64-4435333F5401}" type="presParOf" srcId="{4D9C6919-8976-4A67-A2BE-D1DAB41A96BC}" destId="{BC605FB5-DEAF-41DF-956B-9197750DF0E7}" srcOrd="13" destOrd="0" presId="urn:microsoft.com/office/officeart/2008/layout/PictureStrips"/>
    <dgm:cxn modelId="{187E4E69-1754-43B5-9C6C-2149C9453160}" type="presParOf" srcId="{4D9C6919-8976-4A67-A2BE-D1DAB41A96BC}" destId="{C174D05D-3A45-486D-8979-5C64032E31EC}" srcOrd="14" destOrd="0" presId="urn:microsoft.com/office/officeart/2008/layout/PictureStrips"/>
    <dgm:cxn modelId="{44DFC0ED-73ED-4E7D-8295-EEB1B7304B7C}" type="presParOf" srcId="{C174D05D-3A45-486D-8979-5C64032E31EC}" destId="{17E34A34-0E56-478F-A258-17E26C5EE2B3}" srcOrd="0" destOrd="0" presId="urn:microsoft.com/office/officeart/2008/layout/PictureStrips"/>
    <dgm:cxn modelId="{2D05D100-2A66-4A7E-8AC0-FBAD3A37BA9F}" type="presParOf" srcId="{C174D05D-3A45-486D-8979-5C64032E31EC}" destId="{7C1777B3-8A67-454C-8BF8-12D6E9CF4410}" srcOrd="1" destOrd="0" presId="urn:microsoft.com/office/officeart/2008/layout/PictureStrips"/>
    <dgm:cxn modelId="{07A383E8-4174-403E-9CB8-1FC0407F8D07}" type="presParOf" srcId="{4D9C6919-8976-4A67-A2BE-D1DAB41A96BC}" destId="{97219CA5-C3E5-4446-8A24-4A55D89E9EAC}" srcOrd="15" destOrd="0" presId="urn:microsoft.com/office/officeart/2008/layout/PictureStrips"/>
    <dgm:cxn modelId="{1ED6AB59-99C2-4400-9D3C-31593F1FF87C}" type="presParOf" srcId="{4D9C6919-8976-4A67-A2BE-D1DAB41A96BC}" destId="{30C5BEA1-6EE7-43BA-8B4B-EBB809CA594E}" srcOrd="16" destOrd="0" presId="urn:microsoft.com/office/officeart/2008/layout/PictureStrips"/>
    <dgm:cxn modelId="{9A63A1E4-E3D0-4E8C-B008-1308392F3318}" type="presParOf" srcId="{30C5BEA1-6EE7-43BA-8B4B-EBB809CA594E}" destId="{C0329050-C6E5-4FEC-8A55-320D0F6F8DEC}" srcOrd="0" destOrd="0" presId="urn:microsoft.com/office/officeart/2008/layout/PictureStrips"/>
    <dgm:cxn modelId="{18B55D08-926A-40E3-A254-B8CD309EC7D9}" type="presParOf" srcId="{30C5BEA1-6EE7-43BA-8B4B-EBB809CA594E}" destId="{A8D5CF77-8193-4112-A43C-9D999BCFB566}" srcOrd="1" destOrd="0" presId="urn:microsoft.com/office/officeart/2008/layout/PictureStrips"/>
    <dgm:cxn modelId="{AAD4E84D-3D84-4E31-8383-4BE0E9A40F64}" type="presParOf" srcId="{4D9C6919-8976-4A67-A2BE-D1DAB41A96BC}" destId="{CFFCA649-625D-460B-BB89-AB3F70633FFE}" srcOrd="17" destOrd="0" presId="urn:microsoft.com/office/officeart/2008/layout/PictureStrips"/>
    <dgm:cxn modelId="{A5A95B48-1EC1-4912-9779-55A41C4FECFD}" type="presParOf" srcId="{4D9C6919-8976-4A67-A2BE-D1DAB41A96BC}" destId="{DB8D01DC-5D83-4CE7-8EC7-78C389EFFE08}" srcOrd="18" destOrd="0" presId="urn:microsoft.com/office/officeart/2008/layout/PictureStrips"/>
    <dgm:cxn modelId="{B6A976D7-203B-454B-A468-3B15C4E44511}" type="presParOf" srcId="{DB8D01DC-5D83-4CE7-8EC7-78C389EFFE08}" destId="{EB4F8400-7AA4-441C-AAB8-6A0C6B2D2F75}" srcOrd="0" destOrd="0" presId="urn:microsoft.com/office/officeart/2008/layout/PictureStrips"/>
    <dgm:cxn modelId="{72909279-52D5-4216-8EA5-DD1B80F7002C}" type="presParOf" srcId="{DB8D01DC-5D83-4CE7-8EC7-78C389EFFE08}" destId="{E8853620-C876-4057-A881-763DF80877AC}" srcOrd="1" destOrd="0" presId="urn:microsoft.com/office/officeart/2008/layout/PictureStrips"/>
    <dgm:cxn modelId="{787FBCAF-02B0-4915-9CF8-67B3D6AAD2FD}" type="presParOf" srcId="{4D9C6919-8976-4A67-A2BE-D1DAB41A96BC}" destId="{029C5AE8-83FF-478C-A9E5-261E609E0969}" srcOrd="19" destOrd="0" presId="urn:microsoft.com/office/officeart/2008/layout/PictureStrips"/>
    <dgm:cxn modelId="{2CC590AB-A224-48F9-9BC7-FFB2962EF42F}" type="presParOf" srcId="{4D9C6919-8976-4A67-A2BE-D1DAB41A96BC}" destId="{AE87EB25-6AB0-4A3D-8F1D-88C8BB326FF8}" srcOrd="20" destOrd="0" presId="urn:microsoft.com/office/officeart/2008/layout/PictureStrips"/>
    <dgm:cxn modelId="{20940A03-509D-47C2-BA7D-508ED0AD5000}" type="presParOf" srcId="{AE87EB25-6AB0-4A3D-8F1D-88C8BB326FF8}" destId="{91E8C19D-248F-4F90-9E17-8D895790FE93}" srcOrd="0" destOrd="0" presId="urn:microsoft.com/office/officeart/2008/layout/PictureStrips"/>
    <dgm:cxn modelId="{D8D7FC90-C9C0-4A14-A3AA-16F24F680255}" type="presParOf" srcId="{AE87EB25-6AB0-4A3D-8F1D-88C8BB326FF8}" destId="{4A7DA1C8-5ECF-4462-9DEA-C0A726E987E6}" srcOrd="1" destOrd="0" presId="urn:microsoft.com/office/officeart/2008/layout/PictureStrips"/>
    <dgm:cxn modelId="{E23FD228-EFA7-4052-A1AB-832640202844}" type="presParOf" srcId="{4D9C6919-8976-4A67-A2BE-D1DAB41A96BC}" destId="{40FFCC11-6F27-40AC-8677-22D575A2FA3B}" srcOrd="21" destOrd="0" presId="urn:microsoft.com/office/officeart/2008/layout/PictureStrips"/>
    <dgm:cxn modelId="{A74E8B70-4E0C-4549-8D3C-13965035C4FC}" type="presParOf" srcId="{4D9C6919-8976-4A67-A2BE-D1DAB41A96BC}" destId="{2F4433A4-E698-4B3A-BCC7-5F775957DE66}" srcOrd="22" destOrd="0" presId="urn:microsoft.com/office/officeart/2008/layout/PictureStrips"/>
    <dgm:cxn modelId="{8A7F2236-D6FB-4B6A-A870-C528EAF1926D}" type="presParOf" srcId="{2F4433A4-E698-4B3A-BCC7-5F775957DE66}" destId="{B7B4A213-4EC7-4F48-A400-24019DAF7B56}" srcOrd="0" destOrd="0" presId="urn:microsoft.com/office/officeart/2008/layout/PictureStrips"/>
    <dgm:cxn modelId="{4DBEE91C-566E-45D5-8E49-D9DF970B0942}" type="presParOf" srcId="{2F4433A4-E698-4B3A-BCC7-5F775957DE66}" destId="{F1A8E19B-C452-43B2-8EA1-116F193598D8}" srcOrd="1" destOrd="0" presId="urn:microsoft.com/office/officeart/2008/layout/PictureStrips"/>
    <dgm:cxn modelId="{12E620E7-8C3D-4C09-827F-76237183E6D2}" type="presParOf" srcId="{4D9C6919-8976-4A67-A2BE-D1DAB41A96BC}" destId="{C3AC52CE-956E-482D-B2C0-74297569531E}" srcOrd="23" destOrd="0" presId="urn:microsoft.com/office/officeart/2008/layout/PictureStrips"/>
    <dgm:cxn modelId="{2DA72B14-00C5-4B66-80AF-03D165B748F9}" type="presParOf" srcId="{4D9C6919-8976-4A67-A2BE-D1DAB41A96BC}" destId="{7D370673-85E3-419A-89D3-624581F0B3E8}" srcOrd="24" destOrd="0" presId="urn:microsoft.com/office/officeart/2008/layout/PictureStrips"/>
    <dgm:cxn modelId="{4E772D1F-F990-4F6C-968E-D2992F362821}" type="presParOf" srcId="{7D370673-85E3-419A-89D3-624581F0B3E8}" destId="{3A783397-18CE-4059-8089-4354D4FAA458}" srcOrd="0" destOrd="0" presId="urn:microsoft.com/office/officeart/2008/layout/PictureStrips"/>
    <dgm:cxn modelId="{818ADCB0-B28B-4892-806B-7406104A0BFE}" type="presParOf" srcId="{7D370673-85E3-419A-89D3-624581F0B3E8}" destId="{90BF3021-5D21-42C8-AB32-FF1FE2D9378C}" srcOrd="1" destOrd="0" presId="urn:microsoft.com/office/officeart/2008/layout/PictureStrips"/>
    <dgm:cxn modelId="{DF0F6F26-0D58-4F5B-B39A-C5CFFB778FCF}" type="presParOf" srcId="{4D9C6919-8976-4A67-A2BE-D1DAB41A96BC}" destId="{584B2B17-8B69-46F5-B40E-53C735D073EB}" srcOrd="25" destOrd="0" presId="urn:microsoft.com/office/officeart/2008/layout/PictureStrips"/>
    <dgm:cxn modelId="{93013225-4A94-4C98-88F6-421E867FE556}" type="presParOf" srcId="{4D9C6919-8976-4A67-A2BE-D1DAB41A96BC}" destId="{AA3A1005-9D06-4607-9B82-D8405C4253D5}" srcOrd="26" destOrd="0" presId="urn:microsoft.com/office/officeart/2008/layout/PictureStrips"/>
    <dgm:cxn modelId="{7017BE94-CB6D-473E-A267-7C60A78409B9}" type="presParOf" srcId="{AA3A1005-9D06-4607-9B82-D8405C4253D5}" destId="{12031F05-0B94-4E3A-8ED7-4A0CB3A6864D}" srcOrd="0" destOrd="0" presId="urn:microsoft.com/office/officeart/2008/layout/PictureStrips"/>
    <dgm:cxn modelId="{D5611955-F606-4189-9797-F6593824D815}" type="presParOf" srcId="{AA3A1005-9D06-4607-9B82-D8405C4253D5}" destId="{5025D611-223D-4D57-B001-C8CC16E56A99}" srcOrd="1" destOrd="0" presId="urn:microsoft.com/office/officeart/2008/layout/PictureStrips"/>
    <dgm:cxn modelId="{43879330-1732-4FE7-B4D6-C9594A5CF4EA}" type="presParOf" srcId="{4D9C6919-8976-4A67-A2BE-D1DAB41A96BC}" destId="{EC406329-EC11-4E8C-B4DB-5765BF9DFE36}" srcOrd="27" destOrd="0" presId="urn:microsoft.com/office/officeart/2008/layout/PictureStrips"/>
    <dgm:cxn modelId="{F56CAB36-2D9C-423F-92DE-50B5986FDA61}" type="presParOf" srcId="{4D9C6919-8976-4A67-A2BE-D1DAB41A96BC}" destId="{9E1D1D25-0F3B-41F9-B458-316B3DED9D4D}" srcOrd="28" destOrd="0" presId="urn:microsoft.com/office/officeart/2008/layout/PictureStrips"/>
    <dgm:cxn modelId="{D525C7F3-6C37-46B2-B30B-68DD01B0FF9F}" type="presParOf" srcId="{9E1D1D25-0F3B-41F9-B458-316B3DED9D4D}" destId="{9191E951-3923-405F-AD5E-C333B06D3EF7}" srcOrd="0" destOrd="0" presId="urn:microsoft.com/office/officeart/2008/layout/PictureStrips"/>
    <dgm:cxn modelId="{F6A6441B-0564-42B9-8CAB-1D6E8BF1B18E}" type="presParOf" srcId="{9E1D1D25-0F3B-41F9-B458-316B3DED9D4D}" destId="{3473A8E1-44CF-4BC3-A362-C45F75F24256}" srcOrd="1" destOrd="0" presId="urn:microsoft.com/office/officeart/2008/layout/PictureStrips"/>
    <dgm:cxn modelId="{5BE4F66E-1017-4FED-879C-7276D76AA36B}" type="presParOf" srcId="{4D9C6919-8976-4A67-A2BE-D1DAB41A96BC}" destId="{4914A636-F6DD-4A80-B932-995606849E23}" srcOrd="29" destOrd="0" presId="urn:microsoft.com/office/officeart/2008/layout/PictureStrips"/>
    <dgm:cxn modelId="{12624BAB-C4A5-49C9-A2ED-5560FF56F28F}" type="presParOf" srcId="{4D9C6919-8976-4A67-A2BE-D1DAB41A96BC}" destId="{92EAFC1F-8B56-4A62-8AFA-997DBAB653ED}" srcOrd="30" destOrd="0" presId="urn:microsoft.com/office/officeart/2008/layout/PictureStrips"/>
    <dgm:cxn modelId="{7E8E1ADF-8926-4210-9BA3-258731A67A0C}" type="presParOf" srcId="{92EAFC1F-8B56-4A62-8AFA-997DBAB653ED}" destId="{12E9D4CA-7F54-4F9C-9A60-19D93E25F321}" srcOrd="0" destOrd="0" presId="urn:microsoft.com/office/officeart/2008/layout/PictureStrips"/>
    <dgm:cxn modelId="{89172E38-D001-4C87-99C7-3C7B5F1AE957}" type="presParOf" srcId="{92EAFC1F-8B56-4A62-8AFA-997DBAB653ED}" destId="{99CBBB2D-BB20-45B4-A691-4DD8A11D1D50}" srcOrd="1" destOrd="0" presId="urn:microsoft.com/office/officeart/2008/layout/PictureStrips"/>
    <dgm:cxn modelId="{37CE7BA5-38C2-4F23-905B-EBE0305138A8}" type="presParOf" srcId="{4D9C6919-8976-4A67-A2BE-D1DAB41A96BC}" destId="{4E1C8AFA-D921-4312-A5B9-FEBAC56744B9}" srcOrd="31" destOrd="0" presId="urn:microsoft.com/office/officeart/2008/layout/PictureStrips"/>
    <dgm:cxn modelId="{8494AD61-F609-4564-BE42-808FCEDB4997}" type="presParOf" srcId="{4D9C6919-8976-4A67-A2BE-D1DAB41A96BC}" destId="{0F96032B-A0CB-4839-A366-C29A59EA1D46}" srcOrd="32" destOrd="0" presId="urn:microsoft.com/office/officeart/2008/layout/PictureStrips"/>
    <dgm:cxn modelId="{11480C4C-8E7F-4DCC-9C55-3545B4AE852D}" type="presParOf" srcId="{0F96032B-A0CB-4839-A366-C29A59EA1D46}" destId="{DE9B4E84-0400-43FD-9572-56AD58188017}" srcOrd="0" destOrd="0" presId="urn:microsoft.com/office/officeart/2008/layout/PictureStrips"/>
    <dgm:cxn modelId="{E3BD9B0D-5490-4015-AA25-0E86D14A309D}" type="presParOf" srcId="{0F96032B-A0CB-4839-A366-C29A59EA1D46}" destId="{AD67F4E8-8A80-4200-8C69-9FABB50CF103}" srcOrd="1" destOrd="0" presId="urn:microsoft.com/office/officeart/2008/layout/PictureStrips"/>
    <dgm:cxn modelId="{79184E64-528A-44E3-9FEE-FEB05F374673}" type="presParOf" srcId="{4D9C6919-8976-4A67-A2BE-D1DAB41A96BC}" destId="{1A82F968-6FA3-4586-BC8A-EB9E544A3276}" srcOrd="33" destOrd="0" presId="urn:microsoft.com/office/officeart/2008/layout/PictureStrips"/>
    <dgm:cxn modelId="{D83F096B-99D8-4E89-B237-4CD54E1B383A}" type="presParOf" srcId="{4D9C6919-8976-4A67-A2BE-D1DAB41A96BC}" destId="{A04D6B57-8BEF-4E6D-A998-87D87DFC52F1}" srcOrd="34" destOrd="0" presId="urn:microsoft.com/office/officeart/2008/layout/PictureStrips"/>
    <dgm:cxn modelId="{1C091FB0-06C5-4110-9763-9530580C1721}" type="presParOf" srcId="{A04D6B57-8BEF-4E6D-A998-87D87DFC52F1}" destId="{3F454F47-9988-4948-A7CD-998094B80577}" srcOrd="0" destOrd="0" presId="urn:microsoft.com/office/officeart/2008/layout/PictureStrips"/>
    <dgm:cxn modelId="{652D52A5-97F5-4053-9F8E-8D6A9AD18B97}" type="presParOf" srcId="{A04D6B57-8BEF-4E6D-A998-87D87DFC52F1}" destId="{F6E3372B-5F15-4499-9FB5-853DA93FCF21}" srcOrd="1" destOrd="0" presId="urn:microsoft.com/office/officeart/2008/layout/PictureStrips"/>
    <dgm:cxn modelId="{6B71D3EB-ED20-4008-9621-98A4786A7B96}" type="presParOf" srcId="{4D9C6919-8976-4A67-A2BE-D1DAB41A96BC}" destId="{FF53CB10-4237-4221-BC1F-958880214519}" srcOrd="35" destOrd="0" presId="urn:microsoft.com/office/officeart/2008/layout/PictureStrips"/>
    <dgm:cxn modelId="{B1961A07-BF1C-4699-998B-1668C36ABFCB}" type="presParOf" srcId="{4D9C6919-8976-4A67-A2BE-D1DAB41A96BC}" destId="{E16A611C-99A5-4345-B665-E774231CC3E3}" srcOrd="36" destOrd="0" presId="urn:microsoft.com/office/officeart/2008/layout/PictureStrips"/>
    <dgm:cxn modelId="{6C72FF5A-004D-4D52-97EB-66F62295935B}" type="presParOf" srcId="{E16A611C-99A5-4345-B665-E774231CC3E3}" destId="{304BAC9B-4E4B-4F0D-918F-379A9E652E04}" srcOrd="0" destOrd="0" presId="urn:microsoft.com/office/officeart/2008/layout/PictureStrips"/>
    <dgm:cxn modelId="{A9CC8B0E-6E00-47F2-A49A-E5CB0E88A863}" type="presParOf" srcId="{E16A611C-99A5-4345-B665-E774231CC3E3}" destId="{A464A0A5-CD9F-43D7-8CCB-A1D8D9786C4E}" srcOrd="1" destOrd="0" presId="urn:microsoft.com/office/officeart/2008/layout/PictureStrips"/>
    <dgm:cxn modelId="{95665B42-5A87-458E-A448-AC340643849F}" type="presParOf" srcId="{4D9C6919-8976-4A67-A2BE-D1DAB41A96BC}" destId="{64A2DE13-0DF9-4F21-8D6F-1260B07F23E0}" srcOrd="37" destOrd="0" presId="urn:microsoft.com/office/officeart/2008/layout/PictureStrips"/>
    <dgm:cxn modelId="{254FA3BE-D409-4A6F-AC4B-0742878770A5}" type="presParOf" srcId="{4D9C6919-8976-4A67-A2BE-D1DAB41A96BC}" destId="{BFC2C770-E56A-46AC-82EC-5A58FD40F00A}" srcOrd="38" destOrd="0" presId="urn:microsoft.com/office/officeart/2008/layout/PictureStrips"/>
    <dgm:cxn modelId="{688D85CD-BD82-4A44-B96A-8E7FD647A7F8}" type="presParOf" srcId="{BFC2C770-E56A-46AC-82EC-5A58FD40F00A}" destId="{189645CB-EFD4-460B-9076-32A49282568D}" srcOrd="0" destOrd="0" presId="urn:microsoft.com/office/officeart/2008/layout/PictureStrips"/>
    <dgm:cxn modelId="{B9EC398F-DD77-40D7-8DC9-4EF37880F313}" type="presParOf" srcId="{BFC2C770-E56A-46AC-82EC-5A58FD40F00A}" destId="{F234D5EB-9990-4352-A3A7-15973321A7AA}" srcOrd="1" destOrd="0" presId="urn:microsoft.com/office/officeart/2008/layout/PictureStrips"/>
    <dgm:cxn modelId="{D25F244F-40BE-4A3C-906E-1F72D1CC0437}" type="presParOf" srcId="{4D9C6919-8976-4A67-A2BE-D1DAB41A96BC}" destId="{3E11534F-14BE-4D72-9C4E-1B5AEA56AA3E}" srcOrd="39" destOrd="0" presId="urn:microsoft.com/office/officeart/2008/layout/PictureStrips"/>
    <dgm:cxn modelId="{44803193-4D00-4F8A-97FE-588642D2700C}" type="presParOf" srcId="{4D9C6919-8976-4A67-A2BE-D1DAB41A96BC}" destId="{7BFAB07F-F06C-4BE4-9664-FB494A139962}" srcOrd="40" destOrd="0" presId="urn:microsoft.com/office/officeart/2008/layout/PictureStrips"/>
    <dgm:cxn modelId="{A2E733A9-8606-4FFE-86F7-45EB8BE473B2}" type="presParOf" srcId="{7BFAB07F-F06C-4BE4-9664-FB494A139962}" destId="{AA04D4E4-29CE-4879-9A7D-5880B8577EF7}" srcOrd="0" destOrd="0" presId="urn:microsoft.com/office/officeart/2008/layout/PictureStrips"/>
    <dgm:cxn modelId="{B5547C55-37A0-430F-8919-DB9D849EFE3F}" type="presParOf" srcId="{7BFAB07F-F06C-4BE4-9664-FB494A139962}" destId="{1F82993A-A2A2-4275-9C96-FE28E8A7D0FE}" srcOrd="1" destOrd="0" presId="urn:microsoft.com/office/officeart/2008/layout/PictureStrips"/>
    <dgm:cxn modelId="{43A92B19-A4E4-4AD0-87EB-0D4E04A1416C}" type="presParOf" srcId="{4D9C6919-8976-4A67-A2BE-D1DAB41A96BC}" destId="{8095F7CF-1377-488F-B088-E0135CF71CF2}" srcOrd="41" destOrd="0" presId="urn:microsoft.com/office/officeart/2008/layout/PictureStrips"/>
    <dgm:cxn modelId="{B0B83E4F-A135-49DE-B52B-31331A412B8D}" type="presParOf" srcId="{4D9C6919-8976-4A67-A2BE-D1DAB41A96BC}" destId="{A18A758A-3ACE-4098-A69B-FC37E66903F6}" srcOrd="42" destOrd="0" presId="urn:microsoft.com/office/officeart/2008/layout/PictureStrips"/>
    <dgm:cxn modelId="{FD0BA966-A9F4-4BA4-B1C7-B28D09110102}" type="presParOf" srcId="{A18A758A-3ACE-4098-A69B-FC37E66903F6}" destId="{3E54E3AB-D7B1-411B-A19A-F0B5F5D93791}" srcOrd="0" destOrd="0" presId="urn:microsoft.com/office/officeart/2008/layout/PictureStrips"/>
    <dgm:cxn modelId="{66F42C3E-2FB2-41BD-AA78-380EFAC91441}" type="presParOf" srcId="{A18A758A-3ACE-4098-A69B-FC37E66903F6}" destId="{B560493A-DEE8-4BB8-87F5-61EBDD18DFE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B0AC6C-43CA-4B48-A8AF-F7F3D04DE8E9}" type="doc">
      <dgm:prSet loTypeId="urn:microsoft.com/office/officeart/2005/8/layout/vList4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4920657-0477-4DA8-B059-1BAF48D24482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</a:rPr>
            <a:t>Доля детей в возрасте 1-6 лет, состоящих на учете для определения в МДОУ, в общей численности детей 1-6 лет </a:t>
          </a:r>
        </a:p>
        <a:p>
          <a:pPr algn="ctr"/>
          <a:r>
            <a:rPr lang="ru-RU" sz="1400" b="1" dirty="0" smtClean="0">
              <a:solidFill>
                <a:schemeClr val="tx1"/>
              </a:solidFill>
            </a:rPr>
            <a:t>12,1 %</a:t>
          </a:r>
          <a:endParaRPr lang="ru-RU" sz="1400" b="1" dirty="0">
            <a:solidFill>
              <a:schemeClr val="tx1"/>
            </a:solidFill>
          </a:endParaRPr>
        </a:p>
      </dgm:t>
    </dgm:pt>
    <dgm:pt modelId="{BDE7F0BD-AF75-40ED-87BD-85C34C414735}" type="parTrans" cxnId="{D87C0D4D-A9A3-413D-A5A8-FEFF613F07D4}">
      <dgm:prSet/>
      <dgm:spPr/>
      <dgm:t>
        <a:bodyPr/>
        <a:lstStyle/>
        <a:p>
          <a:endParaRPr lang="ru-RU"/>
        </a:p>
      </dgm:t>
    </dgm:pt>
    <dgm:pt modelId="{241AD712-0D35-460E-8628-3507DCC61F28}" type="sibTrans" cxnId="{D87C0D4D-A9A3-413D-A5A8-FEFF613F07D4}">
      <dgm:prSet/>
      <dgm:spPr/>
      <dgm:t>
        <a:bodyPr/>
        <a:lstStyle/>
        <a:p>
          <a:endParaRPr lang="ru-RU"/>
        </a:p>
      </dgm:t>
    </dgm:pt>
    <dgm:pt modelId="{B1A58E59-DE69-47F2-9367-E9BCAB7D2DCC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</a:rPr>
            <a:t>Доля выпускников МОУ, сдавших ЕГЭ по русскому языку и математике, в общей численности выпускников МОУ сдававших ЕГЭ по данным предметам - 99,8 %</a:t>
          </a:r>
        </a:p>
      </dgm:t>
    </dgm:pt>
    <dgm:pt modelId="{06A7E9D6-49C5-4A07-A140-736E7FB2D2D8}" type="parTrans" cxnId="{6E13F8E6-D4B5-4322-A57D-11C772384C3A}">
      <dgm:prSet/>
      <dgm:spPr/>
      <dgm:t>
        <a:bodyPr/>
        <a:lstStyle/>
        <a:p>
          <a:endParaRPr lang="ru-RU"/>
        </a:p>
      </dgm:t>
    </dgm:pt>
    <dgm:pt modelId="{C388A108-2A96-422E-BEE5-0DA852541650}" type="sibTrans" cxnId="{6E13F8E6-D4B5-4322-A57D-11C772384C3A}">
      <dgm:prSet/>
      <dgm:spPr/>
      <dgm:t>
        <a:bodyPr/>
        <a:lstStyle/>
        <a:p>
          <a:endParaRPr lang="ru-RU"/>
        </a:p>
      </dgm:t>
    </dgm:pt>
    <dgm:pt modelId="{D208F840-7302-45D6-8099-C663F78C8C3B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</a:rPr>
            <a:t>Доля детей в возрасте 1-6 лет, получающих дошкольную образовательную услугу и (или) услугу по их содержанию в МОУ, в общей численности детей в возрасте 1-6 лет</a:t>
          </a:r>
        </a:p>
        <a:p>
          <a:pPr algn="ctr"/>
          <a:r>
            <a:rPr lang="ru-RU" sz="1400" b="1" dirty="0" smtClean="0">
              <a:solidFill>
                <a:schemeClr val="tx1"/>
              </a:solidFill>
            </a:rPr>
            <a:t>77,3 %</a:t>
          </a:r>
          <a:endParaRPr lang="ru-RU" sz="1400" b="1" dirty="0">
            <a:solidFill>
              <a:schemeClr val="tx1"/>
            </a:solidFill>
          </a:endParaRPr>
        </a:p>
      </dgm:t>
    </dgm:pt>
    <dgm:pt modelId="{411913CE-1874-4586-A272-93551755CF36}" type="parTrans" cxnId="{148D31AE-C495-442C-B7DB-1A4A51CE847A}">
      <dgm:prSet/>
      <dgm:spPr/>
      <dgm:t>
        <a:bodyPr/>
        <a:lstStyle/>
        <a:p>
          <a:endParaRPr lang="ru-RU"/>
        </a:p>
      </dgm:t>
    </dgm:pt>
    <dgm:pt modelId="{667329FE-1488-43B2-B9C6-5E0618B26DD2}" type="sibTrans" cxnId="{148D31AE-C495-442C-B7DB-1A4A51CE847A}">
      <dgm:prSet/>
      <dgm:spPr/>
      <dgm:t>
        <a:bodyPr/>
        <a:lstStyle/>
        <a:p>
          <a:endParaRPr lang="ru-RU"/>
        </a:p>
      </dgm:t>
    </dgm:pt>
    <dgm:pt modelId="{C12BF1FB-6AEF-450D-90B5-BCB3126EC261}">
      <dgm:prSet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</a:rPr>
            <a:t>Доля детей в возрасте 5-18 лет, получающих услуги по дополнительному образованию в общей численности детей этой возрастной группы – 97,5%</a:t>
          </a:r>
          <a:endParaRPr lang="ru-RU" sz="1400" b="1" dirty="0">
            <a:solidFill>
              <a:schemeClr val="tx1"/>
            </a:solidFill>
          </a:endParaRPr>
        </a:p>
      </dgm:t>
    </dgm:pt>
    <dgm:pt modelId="{B8A3F8EA-434F-42D8-B066-579D1BD67E77}" type="parTrans" cxnId="{DC9321EA-0017-4DC8-A67D-8D09F506C358}">
      <dgm:prSet/>
      <dgm:spPr/>
      <dgm:t>
        <a:bodyPr/>
        <a:lstStyle/>
        <a:p>
          <a:endParaRPr lang="ru-RU"/>
        </a:p>
      </dgm:t>
    </dgm:pt>
    <dgm:pt modelId="{1B37C965-6517-49D2-BF22-98F362337FCC}" type="sibTrans" cxnId="{DC9321EA-0017-4DC8-A67D-8D09F506C358}">
      <dgm:prSet/>
      <dgm:spPr/>
      <dgm:t>
        <a:bodyPr/>
        <a:lstStyle/>
        <a:p>
          <a:endParaRPr lang="ru-RU"/>
        </a:p>
      </dgm:t>
    </dgm:pt>
    <dgm:pt modelId="{67879030-5B8A-40A9-B6C5-A62DA376EED5}" type="pres">
      <dgm:prSet presAssocID="{B1B0AC6C-43CA-4B48-A8AF-F7F3D04DE8E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004E3F-638E-46EA-86FE-F03BE9DB7BAC}" type="pres">
      <dgm:prSet presAssocID="{84920657-0477-4DA8-B059-1BAF48D24482}" presName="comp" presStyleCnt="0"/>
      <dgm:spPr/>
    </dgm:pt>
    <dgm:pt modelId="{2D73BD43-3007-45DE-B1B9-31E0F287A4A6}" type="pres">
      <dgm:prSet presAssocID="{84920657-0477-4DA8-B059-1BAF48D24482}" presName="box" presStyleLbl="node1" presStyleIdx="0" presStyleCnt="4"/>
      <dgm:spPr/>
      <dgm:t>
        <a:bodyPr/>
        <a:lstStyle/>
        <a:p>
          <a:endParaRPr lang="ru-RU"/>
        </a:p>
      </dgm:t>
    </dgm:pt>
    <dgm:pt modelId="{E890ABDD-EF79-402A-8B81-31A4BD0081A7}" type="pres">
      <dgm:prSet presAssocID="{84920657-0477-4DA8-B059-1BAF48D24482}" presName="img" presStyleLbl="fgImgPlace1" presStyleIdx="0" presStyleCnt="4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A7D2F5E-40A2-44D9-A896-ABFC7427C3B2}" type="pres">
      <dgm:prSet presAssocID="{84920657-0477-4DA8-B059-1BAF48D24482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B206B1-4C63-47C5-9EF1-7CC4151AC49C}" type="pres">
      <dgm:prSet presAssocID="{241AD712-0D35-460E-8628-3507DCC61F28}" presName="spacer" presStyleCnt="0"/>
      <dgm:spPr/>
    </dgm:pt>
    <dgm:pt modelId="{D7E73119-3887-4128-B7C7-25B4E5F8BEB6}" type="pres">
      <dgm:prSet presAssocID="{B1A58E59-DE69-47F2-9367-E9BCAB7D2DCC}" presName="comp" presStyleCnt="0"/>
      <dgm:spPr/>
    </dgm:pt>
    <dgm:pt modelId="{508EF081-F9B2-4660-B44D-37F5799B5EF0}" type="pres">
      <dgm:prSet presAssocID="{B1A58E59-DE69-47F2-9367-E9BCAB7D2DCC}" presName="box" presStyleLbl="node1" presStyleIdx="1" presStyleCnt="4"/>
      <dgm:spPr/>
      <dgm:t>
        <a:bodyPr/>
        <a:lstStyle/>
        <a:p>
          <a:endParaRPr lang="ru-RU"/>
        </a:p>
      </dgm:t>
    </dgm:pt>
    <dgm:pt modelId="{7A48FDAC-7AE3-4721-80D0-3A277B222E61}" type="pres">
      <dgm:prSet presAssocID="{B1A58E59-DE69-47F2-9367-E9BCAB7D2DCC}" presName="img" presStyleLbl="fgImgPlace1" presStyleIdx="1" presStyleCnt="4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88642B6-510B-4B11-A989-BBB0836F35D0}" type="pres">
      <dgm:prSet presAssocID="{B1A58E59-DE69-47F2-9367-E9BCAB7D2DCC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72F384-3534-4E23-8FE1-11E362A10C7C}" type="pres">
      <dgm:prSet presAssocID="{C388A108-2A96-422E-BEE5-0DA852541650}" presName="spacer" presStyleCnt="0"/>
      <dgm:spPr/>
    </dgm:pt>
    <dgm:pt modelId="{1DEC1FEC-7AF4-470A-BB00-B44F1DCAD0D4}" type="pres">
      <dgm:prSet presAssocID="{D208F840-7302-45D6-8099-C663F78C8C3B}" presName="comp" presStyleCnt="0"/>
      <dgm:spPr/>
    </dgm:pt>
    <dgm:pt modelId="{CD78A8DF-66AA-484D-A0D3-49CF54A34251}" type="pres">
      <dgm:prSet presAssocID="{D208F840-7302-45D6-8099-C663F78C8C3B}" presName="box" presStyleLbl="node1" presStyleIdx="2" presStyleCnt="4"/>
      <dgm:spPr/>
      <dgm:t>
        <a:bodyPr/>
        <a:lstStyle/>
        <a:p>
          <a:endParaRPr lang="ru-RU"/>
        </a:p>
      </dgm:t>
    </dgm:pt>
    <dgm:pt modelId="{8FE4BC25-4AE0-49A8-8809-D439076FB701}" type="pres">
      <dgm:prSet presAssocID="{D208F840-7302-45D6-8099-C663F78C8C3B}" presName="img" presStyleLbl="fgImgPlace1" presStyleIdx="2" presStyleCnt="4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0FC0C86-09DE-4ED1-BD58-3E7AF254B1E7}" type="pres">
      <dgm:prSet presAssocID="{D208F840-7302-45D6-8099-C663F78C8C3B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99A0F7-C878-4438-9E79-AA0208981AAC}" type="pres">
      <dgm:prSet presAssocID="{667329FE-1488-43B2-B9C6-5E0618B26DD2}" presName="spacer" presStyleCnt="0"/>
      <dgm:spPr/>
    </dgm:pt>
    <dgm:pt modelId="{E515B3DC-A2CC-4013-BDB0-7CA27CD06BB3}" type="pres">
      <dgm:prSet presAssocID="{C12BF1FB-6AEF-450D-90B5-BCB3126EC261}" presName="comp" presStyleCnt="0"/>
      <dgm:spPr/>
    </dgm:pt>
    <dgm:pt modelId="{F287E55B-FC24-4ADB-91DF-487F5F18E415}" type="pres">
      <dgm:prSet presAssocID="{C12BF1FB-6AEF-450D-90B5-BCB3126EC261}" presName="box" presStyleLbl="node1" presStyleIdx="3" presStyleCnt="4"/>
      <dgm:spPr/>
      <dgm:t>
        <a:bodyPr/>
        <a:lstStyle/>
        <a:p>
          <a:endParaRPr lang="ru-RU"/>
        </a:p>
      </dgm:t>
    </dgm:pt>
    <dgm:pt modelId="{518DE1D2-70F2-44D6-8930-EDD070E19BAD}" type="pres">
      <dgm:prSet presAssocID="{C12BF1FB-6AEF-450D-90B5-BCB3126EC261}" presName="img" presStyleLbl="fgImgPlace1" presStyleIdx="3" presStyleCnt="4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6FB9CA0-F9FC-4E97-9951-2AA6AA7628DB}" type="pres">
      <dgm:prSet presAssocID="{C12BF1FB-6AEF-450D-90B5-BCB3126EC261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DF0886-15F3-4DCC-9659-0AD4E596EB75}" type="presOf" srcId="{D208F840-7302-45D6-8099-C663F78C8C3B}" destId="{80FC0C86-09DE-4ED1-BD58-3E7AF254B1E7}" srcOrd="1" destOrd="0" presId="urn:microsoft.com/office/officeart/2005/8/layout/vList4"/>
    <dgm:cxn modelId="{AAF4F844-9906-491F-945A-EF6F40EF29DA}" type="presOf" srcId="{84920657-0477-4DA8-B059-1BAF48D24482}" destId="{1A7D2F5E-40A2-44D9-A896-ABFC7427C3B2}" srcOrd="1" destOrd="0" presId="urn:microsoft.com/office/officeart/2005/8/layout/vList4"/>
    <dgm:cxn modelId="{6E13F8E6-D4B5-4322-A57D-11C772384C3A}" srcId="{B1B0AC6C-43CA-4B48-A8AF-F7F3D04DE8E9}" destId="{B1A58E59-DE69-47F2-9367-E9BCAB7D2DCC}" srcOrd="1" destOrd="0" parTransId="{06A7E9D6-49C5-4A07-A140-736E7FB2D2D8}" sibTransId="{C388A108-2A96-422E-BEE5-0DA852541650}"/>
    <dgm:cxn modelId="{F3C09512-815F-4744-BAB9-ABD7EF421DCF}" type="presOf" srcId="{B1A58E59-DE69-47F2-9367-E9BCAB7D2DCC}" destId="{508EF081-F9B2-4660-B44D-37F5799B5EF0}" srcOrd="0" destOrd="0" presId="urn:microsoft.com/office/officeart/2005/8/layout/vList4"/>
    <dgm:cxn modelId="{148D31AE-C495-442C-B7DB-1A4A51CE847A}" srcId="{B1B0AC6C-43CA-4B48-A8AF-F7F3D04DE8E9}" destId="{D208F840-7302-45D6-8099-C663F78C8C3B}" srcOrd="2" destOrd="0" parTransId="{411913CE-1874-4586-A272-93551755CF36}" sibTransId="{667329FE-1488-43B2-B9C6-5E0618B26DD2}"/>
    <dgm:cxn modelId="{6199349A-642A-4C16-8807-A0B644CEA3B4}" type="presOf" srcId="{B1B0AC6C-43CA-4B48-A8AF-F7F3D04DE8E9}" destId="{67879030-5B8A-40A9-B6C5-A62DA376EED5}" srcOrd="0" destOrd="0" presId="urn:microsoft.com/office/officeart/2005/8/layout/vList4"/>
    <dgm:cxn modelId="{FFF8CE68-6235-4333-B9F0-633427172107}" type="presOf" srcId="{C12BF1FB-6AEF-450D-90B5-BCB3126EC261}" destId="{96FB9CA0-F9FC-4E97-9951-2AA6AA7628DB}" srcOrd="1" destOrd="0" presId="urn:microsoft.com/office/officeart/2005/8/layout/vList4"/>
    <dgm:cxn modelId="{216FB621-B647-4AA3-9DD4-C4CA81961096}" type="presOf" srcId="{84920657-0477-4DA8-B059-1BAF48D24482}" destId="{2D73BD43-3007-45DE-B1B9-31E0F287A4A6}" srcOrd="0" destOrd="0" presId="urn:microsoft.com/office/officeart/2005/8/layout/vList4"/>
    <dgm:cxn modelId="{D87C0D4D-A9A3-413D-A5A8-FEFF613F07D4}" srcId="{B1B0AC6C-43CA-4B48-A8AF-F7F3D04DE8E9}" destId="{84920657-0477-4DA8-B059-1BAF48D24482}" srcOrd="0" destOrd="0" parTransId="{BDE7F0BD-AF75-40ED-87BD-85C34C414735}" sibTransId="{241AD712-0D35-460E-8628-3507DCC61F28}"/>
    <dgm:cxn modelId="{DC9321EA-0017-4DC8-A67D-8D09F506C358}" srcId="{B1B0AC6C-43CA-4B48-A8AF-F7F3D04DE8E9}" destId="{C12BF1FB-6AEF-450D-90B5-BCB3126EC261}" srcOrd="3" destOrd="0" parTransId="{B8A3F8EA-434F-42D8-B066-579D1BD67E77}" sibTransId="{1B37C965-6517-49D2-BF22-98F362337FCC}"/>
    <dgm:cxn modelId="{17F4E656-0D0F-4717-9806-FD9AEC9F2A4A}" type="presOf" srcId="{D208F840-7302-45D6-8099-C663F78C8C3B}" destId="{CD78A8DF-66AA-484D-A0D3-49CF54A34251}" srcOrd="0" destOrd="0" presId="urn:microsoft.com/office/officeart/2005/8/layout/vList4"/>
    <dgm:cxn modelId="{EE1AC39F-C971-406A-875C-2F2E879A2B6A}" type="presOf" srcId="{B1A58E59-DE69-47F2-9367-E9BCAB7D2DCC}" destId="{888642B6-510B-4B11-A989-BBB0836F35D0}" srcOrd="1" destOrd="0" presId="urn:microsoft.com/office/officeart/2005/8/layout/vList4"/>
    <dgm:cxn modelId="{EA4D7E2F-DEB4-4638-ACC7-F21FD670B38E}" type="presOf" srcId="{C12BF1FB-6AEF-450D-90B5-BCB3126EC261}" destId="{F287E55B-FC24-4ADB-91DF-487F5F18E415}" srcOrd="0" destOrd="0" presId="urn:microsoft.com/office/officeart/2005/8/layout/vList4"/>
    <dgm:cxn modelId="{AD816EC2-6778-47EF-9DFF-F451C9F99210}" type="presParOf" srcId="{67879030-5B8A-40A9-B6C5-A62DA376EED5}" destId="{1B004E3F-638E-46EA-86FE-F03BE9DB7BAC}" srcOrd="0" destOrd="0" presId="urn:microsoft.com/office/officeart/2005/8/layout/vList4"/>
    <dgm:cxn modelId="{75E60126-6469-406A-89DE-F973A6512FF4}" type="presParOf" srcId="{1B004E3F-638E-46EA-86FE-F03BE9DB7BAC}" destId="{2D73BD43-3007-45DE-B1B9-31E0F287A4A6}" srcOrd="0" destOrd="0" presId="urn:microsoft.com/office/officeart/2005/8/layout/vList4"/>
    <dgm:cxn modelId="{03797F81-F762-4C95-9516-6CA0BFD962C9}" type="presParOf" srcId="{1B004E3F-638E-46EA-86FE-F03BE9DB7BAC}" destId="{E890ABDD-EF79-402A-8B81-31A4BD0081A7}" srcOrd="1" destOrd="0" presId="urn:microsoft.com/office/officeart/2005/8/layout/vList4"/>
    <dgm:cxn modelId="{8BA46DC5-B9FF-44BF-B0C6-76708E47D457}" type="presParOf" srcId="{1B004E3F-638E-46EA-86FE-F03BE9DB7BAC}" destId="{1A7D2F5E-40A2-44D9-A896-ABFC7427C3B2}" srcOrd="2" destOrd="0" presId="urn:microsoft.com/office/officeart/2005/8/layout/vList4"/>
    <dgm:cxn modelId="{52D06AA9-E5A1-4D31-A180-2C983B1A1700}" type="presParOf" srcId="{67879030-5B8A-40A9-B6C5-A62DA376EED5}" destId="{A4B206B1-4C63-47C5-9EF1-7CC4151AC49C}" srcOrd="1" destOrd="0" presId="urn:microsoft.com/office/officeart/2005/8/layout/vList4"/>
    <dgm:cxn modelId="{186EB870-BA1C-4FD3-8334-768896EE70AA}" type="presParOf" srcId="{67879030-5B8A-40A9-B6C5-A62DA376EED5}" destId="{D7E73119-3887-4128-B7C7-25B4E5F8BEB6}" srcOrd="2" destOrd="0" presId="urn:microsoft.com/office/officeart/2005/8/layout/vList4"/>
    <dgm:cxn modelId="{B4A6DB68-A577-42A8-80B5-786630FD97D9}" type="presParOf" srcId="{D7E73119-3887-4128-B7C7-25B4E5F8BEB6}" destId="{508EF081-F9B2-4660-B44D-37F5799B5EF0}" srcOrd="0" destOrd="0" presId="urn:microsoft.com/office/officeart/2005/8/layout/vList4"/>
    <dgm:cxn modelId="{D6C5AB9E-E736-43AE-AF27-74D51695F20D}" type="presParOf" srcId="{D7E73119-3887-4128-B7C7-25B4E5F8BEB6}" destId="{7A48FDAC-7AE3-4721-80D0-3A277B222E61}" srcOrd="1" destOrd="0" presId="urn:microsoft.com/office/officeart/2005/8/layout/vList4"/>
    <dgm:cxn modelId="{19CADC2A-BC68-4EB9-B4A9-EF7AB90888A5}" type="presParOf" srcId="{D7E73119-3887-4128-B7C7-25B4E5F8BEB6}" destId="{888642B6-510B-4B11-A989-BBB0836F35D0}" srcOrd="2" destOrd="0" presId="urn:microsoft.com/office/officeart/2005/8/layout/vList4"/>
    <dgm:cxn modelId="{F34A003B-3E44-4C26-B0DD-8DEE5C8B54DF}" type="presParOf" srcId="{67879030-5B8A-40A9-B6C5-A62DA376EED5}" destId="{A472F384-3534-4E23-8FE1-11E362A10C7C}" srcOrd="3" destOrd="0" presId="urn:microsoft.com/office/officeart/2005/8/layout/vList4"/>
    <dgm:cxn modelId="{AE1FDB5B-ACDE-4F48-8173-768057FF6740}" type="presParOf" srcId="{67879030-5B8A-40A9-B6C5-A62DA376EED5}" destId="{1DEC1FEC-7AF4-470A-BB00-B44F1DCAD0D4}" srcOrd="4" destOrd="0" presId="urn:microsoft.com/office/officeart/2005/8/layout/vList4"/>
    <dgm:cxn modelId="{456E8F89-6702-4158-B0F4-71E2782F3D59}" type="presParOf" srcId="{1DEC1FEC-7AF4-470A-BB00-B44F1DCAD0D4}" destId="{CD78A8DF-66AA-484D-A0D3-49CF54A34251}" srcOrd="0" destOrd="0" presId="urn:microsoft.com/office/officeart/2005/8/layout/vList4"/>
    <dgm:cxn modelId="{D05942F2-ADD6-4B4D-A6F8-7BED07009406}" type="presParOf" srcId="{1DEC1FEC-7AF4-470A-BB00-B44F1DCAD0D4}" destId="{8FE4BC25-4AE0-49A8-8809-D439076FB701}" srcOrd="1" destOrd="0" presId="urn:microsoft.com/office/officeart/2005/8/layout/vList4"/>
    <dgm:cxn modelId="{FFDA243E-2880-468D-914D-2A23EB6977BF}" type="presParOf" srcId="{1DEC1FEC-7AF4-470A-BB00-B44F1DCAD0D4}" destId="{80FC0C86-09DE-4ED1-BD58-3E7AF254B1E7}" srcOrd="2" destOrd="0" presId="urn:microsoft.com/office/officeart/2005/8/layout/vList4"/>
    <dgm:cxn modelId="{019617D5-BF77-4544-A3C9-5F7A360B8791}" type="presParOf" srcId="{67879030-5B8A-40A9-B6C5-A62DA376EED5}" destId="{A899A0F7-C878-4438-9E79-AA0208981AAC}" srcOrd="5" destOrd="0" presId="urn:microsoft.com/office/officeart/2005/8/layout/vList4"/>
    <dgm:cxn modelId="{3C942BDB-DE76-4D55-A152-753F5BEA7ACF}" type="presParOf" srcId="{67879030-5B8A-40A9-B6C5-A62DA376EED5}" destId="{E515B3DC-A2CC-4013-BDB0-7CA27CD06BB3}" srcOrd="6" destOrd="0" presId="urn:microsoft.com/office/officeart/2005/8/layout/vList4"/>
    <dgm:cxn modelId="{9240906E-384E-47A2-8643-F601676D9D73}" type="presParOf" srcId="{E515B3DC-A2CC-4013-BDB0-7CA27CD06BB3}" destId="{F287E55B-FC24-4ADB-91DF-487F5F18E415}" srcOrd="0" destOrd="0" presId="urn:microsoft.com/office/officeart/2005/8/layout/vList4"/>
    <dgm:cxn modelId="{3E75618D-9A3E-4F94-8920-4C540157279A}" type="presParOf" srcId="{E515B3DC-A2CC-4013-BDB0-7CA27CD06BB3}" destId="{518DE1D2-70F2-44D6-8930-EDD070E19BAD}" srcOrd="1" destOrd="0" presId="urn:microsoft.com/office/officeart/2005/8/layout/vList4"/>
    <dgm:cxn modelId="{2BC53B34-9F4B-4721-89DF-7E908871AA98}" type="presParOf" srcId="{E515B3DC-A2CC-4013-BDB0-7CA27CD06BB3}" destId="{96FB9CA0-F9FC-4E97-9951-2AA6AA7628D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6FAAD8-A173-481A-A01C-09C0D025FDC3}" type="doc">
      <dgm:prSet loTypeId="urn:microsoft.com/office/officeart/2005/8/layout/vList4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A5DC9D3-83F8-4798-A89F-48ED07F1EFE1}">
      <dgm:prSet phldrT="[Текст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b="1" dirty="0" smtClean="0">
              <a:solidFill>
                <a:schemeClr val="tx1"/>
              </a:solidFill>
            </a:rPr>
            <a:t>Доля выпускников МОУ, не получивших аттестат о среднем (полном) образовании, в общей численности выпускников МОУ </a:t>
          </a:r>
        </a:p>
        <a:p>
          <a:pPr algn="ctr"/>
          <a:r>
            <a:rPr lang="ru-RU" b="1" dirty="0" smtClean="0">
              <a:solidFill>
                <a:schemeClr val="tx1"/>
              </a:solidFill>
            </a:rPr>
            <a:t> 1,1 %</a:t>
          </a:r>
          <a:endParaRPr lang="ru-RU" b="1" dirty="0">
            <a:solidFill>
              <a:schemeClr val="tx1"/>
            </a:solidFill>
          </a:endParaRPr>
        </a:p>
      </dgm:t>
    </dgm:pt>
    <dgm:pt modelId="{F18B87EA-9473-44E1-9A7A-19131BD2FBA3}" type="parTrans" cxnId="{E8459B39-3F07-447A-9CA3-2D53E5812C0E}">
      <dgm:prSet/>
      <dgm:spPr/>
      <dgm:t>
        <a:bodyPr/>
        <a:lstStyle/>
        <a:p>
          <a:endParaRPr lang="ru-RU"/>
        </a:p>
      </dgm:t>
    </dgm:pt>
    <dgm:pt modelId="{D62DEBA7-4474-4FB9-A321-6C81C80D2E11}" type="sibTrans" cxnId="{E8459B39-3F07-447A-9CA3-2D53E5812C0E}">
      <dgm:prSet/>
      <dgm:spPr/>
      <dgm:t>
        <a:bodyPr/>
        <a:lstStyle/>
        <a:p>
          <a:endParaRPr lang="ru-RU"/>
        </a:p>
      </dgm:t>
    </dgm:pt>
    <dgm:pt modelId="{9E042572-844B-4336-9B8E-366E25428CE8}">
      <dgm:prSet phldrT="[Текст]"/>
      <dgm:spPr/>
      <dgm:t>
        <a:bodyPr/>
        <a:lstStyle/>
        <a:p>
          <a:pPr algn="ctr"/>
          <a:r>
            <a:rPr lang="ru-RU" b="1" dirty="0" smtClean="0">
              <a:solidFill>
                <a:schemeClr val="tx1"/>
              </a:solidFill>
            </a:rPr>
            <a:t>Доля МОУ, здания которых находятся в аварийном состоянии или требуют капитального ремонта, в общем количестве МОУ – 28,6%</a:t>
          </a:r>
          <a:endParaRPr lang="ru-RU" b="1" dirty="0">
            <a:solidFill>
              <a:schemeClr val="tx1"/>
            </a:solidFill>
          </a:endParaRPr>
        </a:p>
      </dgm:t>
    </dgm:pt>
    <dgm:pt modelId="{FD768A1B-6A4D-40C6-9F3F-B1A3B8F17E39}" type="parTrans" cxnId="{8F9B32CC-90BE-42A6-96D9-60977FB9895B}">
      <dgm:prSet/>
      <dgm:spPr/>
      <dgm:t>
        <a:bodyPr/>
        <a:lstStyle/>
        <a:p>
          <a:endParaRPr lang="ru-RU"/>
        </a:p>
      </dgm:t>
    </dgm:pt>
    <dgm:pt modelId="{4CAD16A6-3FA8-4AD9-A082-C3C5818D8157}" type="sibTrans" cxnId="{8F9B32CC-90BE-42A6-96D9-60977FB9895B}">
      <dgm:prSet/>
      <dgm:spPr/>
      <dgm:t>
        <a:bodyPr/>
        <a:lstStyle/>
        <a:p>
          <a:endParaRPr lang="ru-RU"/>
        </a:p>
      </dgm:t>
    </dgm:pt>
    <dgm:pt modelId="{8724F9C9-02E3-4B3D-BFA2-5CD52815A4A0}">
      <dgm:prSet phldrT="[Текст]"/>
      <dgm:spPr/>
      <dgm:t>
        <a:bodyPr/>
        <a:lstStyle/>
        <a:p>
          <a:pPr algn="ctr"/>
          <a:r>
            <a:rPr lang="ru-RU" b="1" dirty="0" smtClean="0">
              <a:solidFill>
                <a:schemeClr val="tx1"/>
              </a:solidFill>
            </a:rPr>
            <a:t>Расходы районного бюджета на общее образование в расчете на 1 обучающегося в муниципальных общеобразовательных учреждениях</a:t>
          </a:r>
        </a:p>
        <a:p>
          <a:pPr algn="ctr"/>
          <a:r>
            <a:rPr lang="ru-RU" b="1" dirty="0" smtClean="0">
              <a:solidFill>
                <a:schemeClr val="tx1"/>
              </a:solidFill>
            </a:rPr>
            <a:t>47,5 тыс. руб.</a:t>
          </a:r>
          <a:endParaRPr lang="ru-RU" b="1" dirty="0">
            <a:solidFill>
              <a:schemeClr val="tx1"/>
            </a:solidFill>
          </a:endParaRPr>
        </a:p>
      </dgm:t>
    </dgm:pt>
    <dgm:pt modelId="{BE7FD038-3E62-44D3-B23F-E0ECBA26F03E}" type="parTrans" cxnId="{1DC1CBF7-904F-4C2D-A121-E1B4ECCBF3AF}">
      <dgm:prSet/>
      <dgm:spPr/>
      <dgm:t>
        <a:bodyPr/>
        <a:lstStyle/>
        <a:p>
          <a:endParaRPr lang="ru-RU"/>
        </a:p>
      </dgm:t>
    </dgm:pt>
    <dgm:pt modelId="{14E33607-FD6E-4DEA-AC10-68D9F01052BB}" type="sibTrans" cxnId="{1DC1CBF7-904F-4C2D-A121-E1B4ECCBF3AF}">
      <dgm:prSet/>
      <dgm:spPr/>
      <dgm:t>
        <a:bodyPr/>
        <a:lstStyle/>
        <a:p>
          <a:endParaRPr lang="ru-RU"/>
        </a:p>
      </dgm:t>
    </dgm:pt>
    <dgm:pt modelId="{A242B7B8-223E-4E1C-9D0C-15992DFF0D94}">
      <dgm:prSet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C4E7BFE3-C2DB-4939-82D0-6A1BEABC41A0}" type="parTrans" cxnId="{03B73D3D-4794-4698-99FB-8301403D7071}">
      <dgm:prSet/>
      <dgm:spPr/>
      <dgm:t>
        <a:bodyPr/>
        <a:lstStyle/>
        <a:p>
          <a:endParaRPr lang="ru-RU"/>
        </a:p>
      </dgm:t>
    </dgm:pt>
    <dgm:pt modelId="{FFFB49B3-0BDB-48A5-B882-904CB940F591}" type="sibTrans" cxnId="{03B73D3D-4794-4698-99FB-8301403D7071}">
      <dgm:prSet/>
      <dgm:spPr/>
      <dgm:t>
        <a:bodyPr/>
        <a:lstStyle/>
        <a:p>
          <a:endParaRPr lang="ru-RU"/>
        </a:p>
      </dgm:t>
    </dgm:pt>
    <dgm:pt modelId="{4EBAF359-C82F-4C93-A1F0-3648C3FAD842}" type="pres">
      <dgm:prSet presAssocID="{856FAAD8-A173-481A-A01C-09C0D025FDC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9130B6-E3F1-4955-AF4B-EB81DC9A055B}" type="pres">
      <dgm:prSet presAssocID="{4A5DC9D3-83F8-4798-A89F-48ED07F1EFE1}" presName="comp" presStyleCnt="0"/>
      <dgm:spPr/>
    </dgm:pt>
    <dgm:pt modelId="{B0597967-9D1A-43E6-941B-0C0BEBAC747F}" type="pres">
      <dgm:prSet presAssocID="{4A5DC9D3-83F8-4798-A89F-48ED07F1EFE1}" presName="box" presStyleLbl="node1" presStyleIdx="0" presStyleCnt="4"/>
      <dgm:spPr/>
      <dgm:t>
        <a:bodyPr/>
        <a:lstStyle/>
        <a:p>
          <a:endParaRPr lang="ru-RU"/>
        </a:p>
      </dgm:t>
    </dgm:pt>
    <dgm:pt modelId="{3836E421-6356-45BB-A612-8635E2669DCB}" type="pres">
      <dgm:prSet presAssocID="{4A5DC9D3-83F8-4798-A89F-48ED07F1EFE1}" presName="img" presStyleLbl="fgImgPlace1" presStyleIdx="0" presStyleCnt="4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0ACBE98-A89F-4FE0-8470-5323EF40B703}" type="pres">
      <dgm:prSet presAssocID="{4A5DC9D3-83F8-4798-A89F-48ED07F1EFE1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A50E9C-E719-409F-865B-E76CA29860EF}" type="pres">
      <dgm:prSet presAssocID="{D62DEBA7-4474-4FB9-A321-6C81C80D2E11}" presName="spacer" presStyleCnt="0"/>
      <dgm:spPr/>
    </dgm:pt>
    <dgm:pt modelId="{8F5BB60E-91AD-4D41-B45A-873BCA483614}" type="pres">
      <dgm:prSet presAssocID="{9E042572-844B-4336-9B8E-366E25428CE8}" presName="comp" presStyleCnt="0"/>
      <dgm:spPr/>
    </dgm:pt>
    <dgm:pt modelId="{B7ABC9DE-2173-4FBF-98D9-854A3EFF8F81}" type="pres">
      <dgm:prSet presAssocID="{9E042572-844B-4336-9B8E-366E25428CE8}" presName="box" presStyleLbl="node1" presStyleIdx="1" presStyleCnt="4"/>
      <dgm:spPr/>
      <dgm:t>
        <a:bodyPr/>
        <a:lstStyle/>
        <a:p>
          <a:endParaRPr lang="ru-RU"/>
        </a:p>
      </dgm:t>
    </dgm:pt>
    <dgm:pt modelId="{2C42D2EE-C6FD-44C2-996A-24A35588AD08}" type="pres">
      <dgm:prSet presAssocID="{9E042572-844B-4336-9B8E-366E25428CE8}" presName="img" presStyleLbl="fgImgPlace1" presStyleIdx="1" presStyleCnt="4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34C9A75-E6EA-4432-AB05-027A70797D9A}" type="pres">
      <dgm:prSet presAssocID="{9E042572-844B-4336-9B8E-366E25428CE8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9D0B58-CA0E-440C-B69C-EB067AEBE16C}" type="pres">
      <dgm:prSet presAssocID="{4CAD16A6-3FA8-4AD9-A082-C3C5818D8157}" presName="spacer" presStyleCnt="0"/>
      <dgm:spPr/>
    </dgm:pt>
    <dgm:pt modelId="{053F21B5-0137-4669-A9BA-891E4D8C9E5F}" type="pres">
      <dgm:prSet presAssocID="{8724F9C9-02E3-4B3D-BFA2-5CD52815A4A0}" presName="comp" presStyleCnt="0"/>
      <dgm:spPr/>
    </dgm:pt>
    <dgm:pt modelId="{A1AD378B-714E-49B1-954E-493DB3567230}" type="pres">
      <dgm:prSet presAssocID="{8724F9C9-02E3-4B3D-BFA2-5CD52815A4A0}" presName="box" presStyleLbl="node1" presStyleIdx="2" presStyleCnt="4"/>
      <dgm:spPr/>
      <dgm:t>
        <a:bodyPr/>
        <a:lstStyle/>
        <a:p>
          <a:endParaRPr lang="ru-RU"/>
        </a:p>
      </dgm:t>
    </dgm:pt>
    <dgm:pt modelId="{9A0BF1CA-5DCB-4292-9D6C-ADC7CCC82297}" type="pres">
      <dgm:prSet presAssocID="{8724F9C9-02E3-4B3D-BFA2-5CD52815A4A0}" presName="img" presStyleLbl="fgImgPlace1" presStyleIdx="2" presStyleCnt="4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1574B80-5B4E-42A2-AA84-02535ED0B3BE}" type="pres">
      <dgm:prSet presAssocID="{8724F9C9-02E3-4B3D-BFA2-5CD52815A4A0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237DB2-B8C1-47E0-AF5D-BECDFE5CB76E}" type="pres">
      <dgm:prSet presAssocID="{14E33607-FD6E-4DEA-AC10-68D9F01052BB}" presName="spacer" presStyleCnt="0"/>
      <dgm:spPr/>
    </dgm:pt>
    <dgm:pt modelId="{15B8EF3F-EDEB-46BB-8755-6F39B81241AE}" type="pres">
      <dgm:prSet presAssocID="{A242B7B8-223E-4E1C-9D0C-15992DFF0D94}" presName="comp" presStyleCnt="0"/>
      <dgm:spPr/>
    </dgm:pt>
    <dgm:pt modelId="{FA580BCA-E1DF-4A7A-9CDA-13B8B7FA3FA8}" type="pres">
      <dgm:prSet presAssocID="{A242B7B8-223E-4E1C-9D0C-15992DFF0D94}" presName="box" presStyleLbl="node1" presStyleIdx="3" presStyleCnt="4"/>
      <dgm:spPr/>
      <dgm:t>
        <a:bodyPr/>
        <a:lstStyle/>
        <a:p>
          <a:endParaRPr lang="ru-RU"/>
        </a:p>
      </dgm:t>
    </dgm:pt>
    <dgm:pt modelId="{93DE43DE-4938-4566-83EF-9EB9092FDF79}" type="pres">
      <dgm:prSet presAssocID="{A242B7B8-223E-4E1C-9D0C-15992DFF0D94}" presName="img" presStyleLbl="fgImgPlace1" presStyleIdx="3" presStyleCnt="4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939C378-5149-4602-B304-6454E3D17746}" type="pres">
      <dgm:prSet presAssocID="{A242B7B8-223E-4E1C-9D0C-15992DFF0D94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B73D3D-4794-4698-99FB-8301403D7071}" srcId="{856FAAD8-A173-481A-A01C-09C0D025FDC3}" destId="{A242B7B8-223E-4E1C-9D0C-15992DFF0D94}" srcOrd="3" destOrd="0" parTransId="{C4E7BFE3-C2DB-4939-82D0-6A1BEABC41A0}" sibTransId="{FFFB49B3-0BDB-48A5-B882-904CB940F591}"/>
    <dgm:cxn modelId="{5EB6F025-58C0-4597-9EAA-E0BDD99E8379}" type="presOf" srcId="{4A5DC9D3-83F8-4798-A89F-48ED07F1EFE1}" destId="{40ACBE98-A89F-4FE0-8470-5323EF40B703}" srcOrd="1" destOrd="0" presId="urn:microsoft.com/office/officeart/2005/8/layout/vList4"/>
    <dgm:cxn modelId="{6E672752-881B-43E5-B4A4-14A47D6933A4}" type="presOf" srcId="{8724F9C9-02E3-4B3D-BFA2-5CD52815A4A0}" destId="{A1AD378B-714E-49B1-954E-493DB3567230}" srcOrd="0" destOrd="0" presId="urn:microsoft.com/office/officeart/2005/8/layout/vList4"/>
    <dgm:cxn modelId="{8F9B32CC-90BE-42A6-96D9-60977FB9895B}" srcId="{856FAAD8-A173-481A-A01C-09C0D025FDC3}" destId="{9E042572-844B-4336-9B8E-366E25428CE8}" srcOrd="1" destOrd="0" parTransId="{FD768A1B-6A4D-40C6-9F3F-B1A3B8F17E39}" sibTransId="{4CAD16A6-3FA8-4AD9-A082-C3C5818D8157}"/>
    <dgm:cxn modelId="{E8459B39-3F07-447A-9CA3-2D53E5812C0E}" srcId="{856FAAD8-A173-481A-A01C-09C0D025FDC3}" destId="{4A5DC9D3-83F8-4798-A89F-48ED07F1EFE1}" srcOrd="0" destOrd="0" parTransId="{F18B87EA-9473-44E1-9A7A-19131BD2FBA3}" sibTransId="{D62DEBA7-4474-4FB9-A321-6C81C80D2E11}"/>
    <dgm:cxn modelId="{2B773276-3BDF-4B7E-BC6C-AA3B5EA4548F}" type="presOf" srcId="{9E042572-844B-4336-9B8E-366E25428CE8}" destId="{B7ABC9DE-2173-4FBF-98D9-854A3EFF8F81}" srcOrd="0" destOrd="0" presId="urn:microsoft.com/office/officeart/2005/8/layout/vList4"/>
    <dgm:cxn modelId="{4E75AE63-8784-4A8D-B61A-8B17C97DCE7F}" type="presOf" srcId="{4A5DC9D3-83F8-4798-A89F-48ED07F1EFE1}" destId="{B0597967-9D1A-43E6-941B-0C0BEBAC747F}" srcOrd="0" destOrd="0" presId="urn:microsoft.com/office/officeart/2005/8/layout/vList4"/>
    <dgm:cxn modelId="{BFBE9696-3BCF-4F9C-AFF3-1FBEC1AD540B}" type="presOf" srcId="{A242B7B8-223E-4E1C-9D0C-15992DFF0D94}" destId="{7939C378-5149-4602-B304-6454E3D17746}" srcOrd="1" destOrd="0" presId="urn:microsoft.com/office/officeart/2005/8/layout/vList4"/>
    <dgm:cxn modelId="{ED3D31E7-9452-420B-AC2F-2FEFBB397403}" type="presOf" srcId="{A242B7B8-223E-4E1C-9D0C-15992DFF0D94}" destId="{FA580BCA-E1DF-4A7A-9CDA-13B8B7FA3FA8}" srcOrd="0" destOrd="0" presId="urn:microsoft.com/office/officeart/2005/8/layout/vList4"/>
    <dgm:cxn modelId="{759A1357-DCC3-4107-9024-A9B59C8CBCF5}" type="presOf" srcId="{856FAAD8-A173-481A-A01C-09C0D025FDC3}" destId="{4EBAF359-C82F-4C93-A1F0-3648C3FAD842}" srcOrd="0" destOrd="0" presId="urn:microsoft.com/office/officeart/2005/8/layout/vList4"/>
    <dgm:cxn modelId="{69EDAAB1-FE75-4622-9CC4-DAC3042F055E}" type="presOf" srcId="{8724F9C9-02E3-4B3D-BFA2-5CD52815A4A0}" destId="{F1574B80-5B4E-42A2-AA84-02535ED0B3BE}" srcOrd="1" destOrd="0" presId="urn:microsoft.com/office/officeart/2005/8/layout/vList4"/>
    <dgm:cxn modelId="{1DC1CBF7-904F-4C2D-A121-E1B4ECCBF3AF}" srcId="{856FAAD8-A173-481A-A01C-09C0D025FDC3}" destId="{8724F9C9-02E3-4B3D-BFA2-5CD52815A4A0}" srcOrd="2" destOrd="0" parTransId="{BE7FD038-3E62-44D3-B23F-E0ECBA26F03E}" sibTransId="{14E33607-FD6E-4DEA-AC10-68D9F01052BB}"/>
    <dgm:cxn modelId="{AD811301-4752-400E-9369-D4558BEF0D7D}" type="presOf" srcId="{9E042572-844B-4336-9B8E-366E25428CE8}" destId="{434C9A75-E6EA-4432-AB05-027A70797D9A}" srcOrd="1" destOrd="0" presId="urn:microsoft.com/office/officeart/2005/8/layout/vList4"/>
    <dgm:cxn modelId="{A3B3B3E2-D25D-46E4-8E43-62CD62581D1C}" type="presParOf" srcId="{4EBAF359-C82F-4C93-A1F0-3648C3FAD842}" destId="{8A9130B6-E3F1-4955-AF4B-EB81DC9A055B}" srcOrd="0" destOrd="0" presId="urn:microsoft.com/office/officeart/2005/8/layout/vList4"/>
    <dgm:cxn modelId="{5B0C5291-46CB-4F7B-85E4-EEB4137D89F0}" type="presParOf" srcId="{8A9130B6-E3F1-4955-AF4B-EB81DC9A055B}" destId="{B0597967-9D1A-43E6-941B-0C0BEBAC747F}" srcOrd="0" destOrd="0" presId="urn:microsoft.com/office/officeart/2005/8/layout/vList4"/>
    <dgm:cxn modelId="{27E4ADF8-0A56-46BA-B60D-D8F70FA67A6E}" type="presParOf" srcId="{8A9130B6-E3F1-4955-AF4B-EB81DC9A055B}" destId="{3836E421-6356-45BB-A612-8635E2669DCB}" srcOrd="1" destOrd="0" presId="urn:microsoft.com/office/officeart/2005/8/layout/vList4"/>
    <dgm:cxn modelId="{CB2BC83E-3013-4CE6-BE86-484FCDBD4236}" type="presParOf" srcId="{8A9130B6-E3F1-4955-AF4B-EB81DC9A055B}" destId="{40ACBE98-A89F-4FE0-8470-5323EF40B703}" srcOrd="2" destOrd="0" presId="urn:microsoft.com/office/officeart/2005/8/layout/vList4"/>
    <dgm:cxn modelId="{A96037C2-0C36-45BF-8DEE-D4BA9F0C50DE}" type="presParOf" srcId="{4EBAF359-C82F-4C93-A1F0-3648C3FAD842}" destId="{F7A50E9C-E719-409F-865B-E76CA29860EF}" srcOrd="1" destOrd="0" presId="urn:microsoft.com/office/officeart/2005/8/layout/vList4"/>
    <dgm:cxn modelId="{A2B12FA0-36AF-47BE-AAD2-081D7EA2972E}" type="presParOf" srcId="{4EBAF359-C82F-4C93-A1F0-3648C3FAD842}" destId="{8F5BB60E-91AD-4D41-B45A-873BCA483614}" srcOrd="2" destOrd="0" presId="urn:microsoft.com/office/officeart/2005/8/layout/vList4"/>
    <dgm:cxn modelId="{370FA6B4-540E-4C25-9550-B30B8A2BEF55}" type="presParOf" srcId="{8F5BB60E-91AD-4D41-B45A-873BCA483614}" destId="{B7ABC9DE-2173-4FBF-98D9-854A3EFF8F81}" srcOrd="0" destOrd="0" presId="urn:microsoft.com/office/officeart/2005/8/layout/vList4"/>
    <dgm:cxn modelId="{ECC75919-E4B6-4233-B92F-06F3D8DC55FC}" type="presParOf" srcId="{8F5BB60E-91AD-4D41-B45A-873BCA483614}" destId="{2C42D2EE-C6FD-44C2-996A-24A35588AD08}" srcOrd="1" destOrd="0" presId="urn:microsoft.com/office/officeart/2005/8/layout/vList4"/>
    <dgm:cxn modelId="{22E59756-6EBC-460E-B2C3-E23749D1632C}" type="presParOf" srcId="{8F5BB60E-91AD-4D41-B45A-873BCA483614}" destId="{434C9A75-E6EA-4432-AB05-027A70797D9A}" srcOrd="2" destOrd="0" presId="urn:microsoft.com/office/officeart/2005/8/layout/vList4"/>
    <dgm:cxn modelId="{8C94EFE5-16D8-4808-9A1B-F8E134837177}" type="presParOf" srcId="{4EBAF359-C82F-4C93-A1F0-3648C3FAD842}" destId="{379D0B58-CA0E-440C-B69C-EB067AEBE16C}" srcOrd="3" destOrd="0" presId="urn:microsoft.com/office/officeart/2005/8/layout/vList4"/>
    <dgm:cxn modelId="{C21D0157-1731-4B2F-B226-23BC1C9F63CE}" type="presParOf" srcId="{4EBAF359-C82F-4C93-A1F0-3648C3FAD842}" destId="{053F21B5-0137-4669-A9BA-891E4D8C9E5F}" srcOrd="4" destOrd="0" presId="urn:microsoft.com/office/officeart/2005/8/layout/vList4"/>
    <dgm:cxn modelId="{10A3F4D7-7C02-4605-89BE-BF689DB1D180}" type="presParOf" srcId="{053F21B5-0137-4669-A9BA-891E4D8C9E5F}" destId="{A1AD378B-714E-49B1-954E-493DB3567230}" srcOrd="0" destOrd="0" presId="urn:microsoft.com/office/officeart/2005/8/layout/vList4"/>
    <dgm:cxn modelId="{254DB625-1814-476E-A3E6-15FFEBBB58F5}" type="presParOf" srcId="{053F21B5-0137-4669-A9BA-891E4D8C9E5F}" destId="{9A0BF1CA-5DCB-4292-9D6C-ADC7CCC82297}" srcOrd="1" destOrd="0" presId="urn:microsoft.com/office/officeart/2005/8/layout/vList4"/>
    <dgm:cxn modelId="{A434C5CD-AB93-4034-8E4E-85434998B2BA}" type="presParOf" srcId="{053F21B5-0137-4669-A9BA-891E4D8C9E5F}" destId="{F1574B80-5B4E-42A2-AA84-02535ED0B3BE}" srcOrd="2" destOrd="0" presId="urn:microsoft.com/office/officeart/2005/8/layout/vList4"/>
    <dgm:cxn modelId="{75AF1A2C-7ABD-4413-8B19-DA0698616565}" type="presParOf" srcId="{4EBAF359-C82F-4C93-A1F0-3648C3FAD842}" destId="{C8237DB2-B8C1-47E0-AF5D-BECDFE5CB76E}" srcOrd="5" destOrd="0" presId="urn:microsoft.com/office/officeart/2005/8/layout/vList4"/>
    <dgm:cxn modelId="{918102CB-BB7D-4DF8-A87B-FEE09E80C5B3}" type="presParOf" srcId="{4EBAF359-C82F-4C93-A1F0-3648C3FAD842}" destId="{15B8EF3F-EDEB-46BB-8755-6F39B81241AE}" srcOrd="6" destOrd="0" presId="urn:microsoft.com/office/officeart/2005/8/layout/vList4"/>
    <dgm:cxn modelId="{E401B832-4D4E-479C-B5E5-717AE0DA8F03}" type="presParOf" srcId="{15B8EF3F-EDEB-46BB-8755-6F39B81241AE}" destId="{FA580BCA-E1DF-4A7A-9CDA-13B8B7FA3FA8}" srcOrd="0" destOrd="0" presId="urn:microsoft.com/office/officeart/2005/8/layout/vList4"/>
    <dgm:cxn modelId="{9A7D709E-11F9-41A5-959F-12C8C370AB60}" type="presParOf" srcId="{15B8EF3F-EDEB-46BB-8755-6F39B81241AE}" destId="{93DE43DE-4938-4566-83EF-9EB9092FDF79}" srcOrd="1" destOrd="0" presId="urn:microsoft.com/office/officeart/2005/8/layout/vList4"/>
    <dgm:cxn modelId="{87E32655-4E2E-47FC-9D01-FD8A7F2BB930}" type="presParOf" srcId="{15B8EF3F-EDEB-46BB-8755-6F39B81241AE}" destId="{7939C378-5149-4602-B304-6454E3D1774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390BF0-DAC3-4160-9473-8934AE67CA58}" type="doc">
      <dgm:prSet loTypeId="urn:microsoft.com/office/officeart/2008/layout/AlternatingPictureBlocks" loCatId="list" qsTypeId="urn:microsoft.com/office/officeart/2005/8/quickstyle/3d2" qsCatId="3D" csTypeId="urn:microsoft.com/office/officeart/2005/8/colors/colorful2" csCatId="colorful" phldr="1"/>
      <dgm:spPr/>
    </dgm:pt>
    <dgm:pt modelId="{41C3AABD-F8A2-465A-8B22-F1DBB40A4AAB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Доля муниципальных учреждений культуры, здания которых находятся в аварийном состоянии или требуют капитального ремонта, в общем количестве муниципальных учреждений культуры</a:t>
          </a:r>
        </a:p>
        <a:p>
          <a:r>
            <a:rPr lang="ru-RU" sz="2000" b="1" dirty="0" smtClean="0">
              <a:solidFill>
                <a:schemeClr val="tx1"/>
              </a:solidFill>
            </a:rPr>
            <a:t>29,2 %</a:t>
          </a:r>
          <a:endParaRPr lang="ru-RU" sz="2000" b="1" dirty="0">
            <a:solidFill>
              <a:schemeClr val="tx1"/>
            </a:solidFill>
          </a:endParaRPr>
        </a:p>
      </dgm:t>
    </dgm:pt>
    <dgm:pt modelId="{F2B560F5-A5BB-4B55-82A4-CC6F4382E60B}" type="parTrans" cxnId="{F2F97998-4AC0-4F6D-8292-25A65BC3F24F}">
      <dgm:prSet/>
      <dgm:spPr/>
      <dgm:t>
        <a:bodyPr/>
        <a:lstStyle/>
        <a:p>
          <a:endParaRPr lang="ru-RU"/>
        </a:p>
      </dgm:t>
    </dgm:pt>
    <dgm:pt modelId="{276BDC3F-1279-4AB9-BE7B-67082AE29245}" type="sibTrans" cxnId="{F2F97998-4AC0-4F6D-8292-25A65BC3F24F}">
      <dgm:prSet/>
      <dgm:spPr/>
      <dgm:t>
        <a:bodyPr/>
        <a:lstStyle/>
        <a:p>
          <a:endParaRPr lang="ru-RU"/>
        </a:p>
      </dgm:t>
    </dgm:pt>
    <dgm:pt modelId="{FE64D27F-AEB3-468D-9BA6-6F196180084C}">
      <dgm:prSet phldrT="[Текст]" custT="1"/>
      <dgm:spPr/>
      <dgm:t>
        <a:bodyPr/>
        <a:lstStyle/>
        <a:p>
          <a:endParaRPr lang="ru-RU" sz="1800" b="1" dirty="0" smtClean="0">
            <a:solidFill>
              <a:schemeClr val="tx1"/>
            </a:solidFill>
          </a:endParaRPr>
        </a:p>
        <a:p>
          <a:r>
            <a:rPr lang="ru-RU" sz="1800" b="1" dirty="0" smtClean="0">
              <a:solidFill>
                <a:schemeClr val="tx1"/>
              </a:solidFill>
            </a:rPr>
            <a:t>Доля объектов культурного наследия, находящихся, в муниципальной собственности и требующих консервации или реставрации, в общем количестве объектов культурного наследия, находящихся в муниципальной собственности</a:t>
          </a:r>
        </a:p>
        <a:p>
          <a:r>
            <a:rPr lang="ru-RU" sz="1800" b="1" dirty="0" smtClean="0">
              <a:solidFill>
                <a:schemeClr val="tx1"/>
              </a:solidFill>
            </a:rPr>
            <a:t>-</a:t>
          </a:r>
        </a:p>
        <a:p>
          <a:endParaRPr lang="ru-RU" sz="1800" b="1" dirty="0">
            <a:solidFill>
              <a:schemeClr val="tx1"/>
            </a:solidFill>
          </a:endParaRPr>
        </a:p>
      </dgm:t>
    </dgm:pt>
    <dgm:pt modelId="{327B17E9-1971-46EE-A2FD-D2B8AE79A37B}" type="parTrans" cxnId="{84FF22A2-C50E-41F1-BD92-A245AEC8F1F9}">
      <dgm:prSet/>
      <dgm:spPr/>
      <dgm:t>
        <a:bodyPr/>
        <a:lstStyle/>
        <a:p>
          <a:endParaRPr lang="ru-RU"/>
        </a:p>
      </dgm:t>
    </dgm:pt>
    <dgm:pt modelId="{8F27092F-D71B-4484-9DBE-98AD5BB22A3F}" type="sibTrans" cxnId="{84FF22A2-C50E-41F1-BD92-A245AEC8F1F9}">
      <dgm:prSet/>
      <dgm:spPr/>
      <dgm:t>
        <a:bodyPr/>
        <a:lstStyle/>
        <a:p>
          <a:endParaRPr lang="ru-RU"/>
        </a:p>
      </dgm:t>
    </dgm:pt>
    <dgm:pt modelId="{DFBBBD3A-0405-4B83-B2D3-797CEFCB2F33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Доля населения, систематически занимающегося физической культурой и спортом</a:t>
          </a:r>
        </a:p>
        <a:p>
          <a:r>
            <a:rPr lang="ru-RU" b="1" dirty="0" smtClean="0">
              <a:solidFill>
                <a:schemeClr val="tx1"/>
              </a:solidFill>
            </a:rPr>
            <a:t>42,3 %</a:t>
          </a:r>
          <a:endParaRPr lang="ru-RU" b="1" dirty="0">
            <a:solidFill>
              <a:schemeClr val="tx1"/>
            </a:solidFill>
          </a:endParaRPr>
        </a:p>
      </dgm:t>
    </dgm:pt>
    <dgm:pt modelId="{DA2A9F6D-AF9C-4515-A6A9-A5E2D0F43666}" type="parTrans" cxnId="{39EC9629-09C8-48EF-AC92-6997239AE389}">
      <dgm:prSet/>
      <dgm:spPr/>
      <dgm:t>
        <a:bodyPr/>
        <a:lstStyle/>
        <a:p>
          <a:endParaRPr lang="ru-RU"/>
        </a:p>
      </dgm:t>
    </dgm:pt>
    <dgm:pt modelId="{A7E8B40D-4583-4246-B051-7B0B7F191793}" type="sibTrans" cxnId="{39EC9629-09C8-48EF-AC92-6997239AE389}">
      <dgm:prSet/>
      <dgm:spPr/>
      <dgm:t>
        <a:bodyPr/>
        <a:lstStyle/>
        <a:p>
          <a:endParaRPr lang="ru-RU"/>
        </a:p>
      </dgm:t>
    </dgm:pt>
    <dgm:pt modelId="{D05B55A4-9365-453D-AA1A-019DCA3DA6A5}" type="pres">
      <dgm:prSet presAssocID="{5E390BF0-DAC3-4160-9473-8934AE67CA58}" presName="linearFlow" presStyleCnt="0">
        <dgm:presLayoutVars>
          <dgm:dir/>
          <dgm:resizeHandles val="exact"/>
        </dgm:presLayoutVars>
      </dgm:prSet>
      <dgm:spPr/>
    </dgm:pt>
    <dgm:pt modelId="{E3069395-08C8-4237-873F-7F4C6DF85938}" type="pres">
      <dgm:prSet presAssocID="{41C3AABD-F8A2-465A-8B22-F1DBB40A4AAB}" presName="comp" presStyleCnt="0"/>
      <dgm:spPr/>
    </dgm:pt>
    <dgm:pt modelId="{F2742676-DDAC-4EBC-879E-0BA11EEFDA43}" type="pres">
      <dgm:prSet presAssocID="{41C3AABD-F8A2-465A-8B22-F1DBB40A4AAB}" presName="rect2" presStyleLbl="node1" presStyleIdx="0" presStyleCnt="3" custScaleX="1633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4AEF21-786B-46AB-8DA9-E9C9C7A8946A}" type="pres">
      <dgm:prSet presAssocID="{41C3AABD-F8A2-465A-8B22-F1DBB40A4AAB}" presName="rect1" presStyleLbl="lnNode1" presStyleIdx="0" presStyleCnt="3" custLinFactNeighborX="-70783" custLinFactNeighborY="-162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5707401C-3A67-4FAD-B4B3-09206CDC8A79}" type="pres">
      <dgm:prSet presAssocID="{276BDC3F-1279-4AB9-BE7B-67082AE29245}" presName="sibTrans" presStyleCnt="0"/>
      <dgm:spPr/>
    </dgm:pt>
    <dgm:pt modelId="{D113D6FA-D28C-463B-B315-A4BD0BC6F49C}" type="pres">
      <dgm:prSet presAssocID="{FE64D27F-AEB3-468D-9BA6-6F196180084C}" presName="comp" presStyleCnt="0"/>
      <dgm:spPr/>
    </dgm:pt>
    <dgm:pt modelId="{6C13A497-4C39-465C-9782-48AC7ACB7FCC}" type="pres">
      <dgm:prSet presAssocID="{FE64D27F-AEB3-468D-9BA6-6F196180084C}" presName="rect2" presStyleLbl="node1" presStyleIdx="1" presStyleCnt="3" custScaleX="162149" custLinFactNeighborX="-31771" custLinFactNeighborY="-8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4E90C6-486B-49DB-8141-27CC0A086C88}" type="pres">
      <dgm:prSet presAssocID="{FE64D27F-AEB3-468D-9BA6-6F196180084C}" presName="rect1" presStyleLbl="lnNode1" presStyleIdx="1" presStyleCnt="3" custLinFactNeighborX="-1783" custLinFactNeighborY="-8685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</dgm:pt>
    <dgm:pt modelId="{6EF0DC4E-529C-4FAF-AB13-1542BB28DFE5}" type="pres">
      <dgm:prSet presAssocID="{8F27092F-D71B-4484-9DBE-98AD5BB22A3F}" presName="sibTrans" presStyleCnt="0"/>
      <dgm:spPr/>
    </dgm:pt>
    <dgm:pt modelId="{958F84C2-EBC0-4611-94BD-E0AF39FC55F9}" type="pres">
      <dgm:prSet presAssocID="{DFBBBD3A-0405-4B83-B2D3-797CEFCB2F33}" presName="comp" presStyleCnt="0"/>
      <dgm:spPr/>
    </dgm:pt>
    <dgm:pt modelId="{A1B62291-1A8F-4325-BE1B-F2B39978BA1C}" type="pres">
      <dgm:prSet presAssocID="{DFBBBD3A-0405-4B83-B2D3-797CEFCB2F33}" presName="rect2" presStyleLbl="node1" presStyleIdx="2" presStyleCnt="3" custScaleX="166060" custLinFactNeighborX="602" custLinFactNeighborY="-125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D84D01-5E97-4883-A38A-B968FA2B541A}" type="pres">
      <dgm:prSet presAssocID="{DFBBBD3A-0405-4B83-B2D3-797CEFCB2F33}" presName="rect1" presStyleLbl="lnNode1" presStyleIdx="2" presStyleCnt="3" custLinFactNeighborX="-70873" custLinFactNeighborY="-1251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F2F97998-4AC0-4F6D-8292-25A65BC3F24F}" srcId="{5E390BF0-DAC3-4160-9473-8934AE67CA58}" destId="{41C3AABD-F8A2-465A-8B22-F1DBB40A4AAB}" srcOrd="0" destOrd="0" parTransId="{F2B560F5-A5BB-4B55-82A4-CC6F4382E60B}" sibTransId="{276BDC3F-1279-4AB9-BE7B-67082AE29245}"/>
    <dgm:cxn modelId="{39EC9629-09C8-48EF-AC92-6997239AE389}" srcId="{5E390BF0-DAC3-4160-9473-8934AE67CA58}" destId="{DFBBBD3A-0405-4B83-B2D3-797CEFCB2F33}" srcOrd="2" destOrd="0" parTransId="{DA2A9F6D-AF9C-4515-A6A9-A5E2D0F43666}" sibTransId="{A7E8B40D-4583-4246-B051-7B0B7F191793}"/>
    <dgm:cxn modelId="{84FF22A2-C50E-41F1-BD92-A245AEC8F1F9}" srcId="{5E390BF0-DAC3-4160-9473-8934AE67CA58}" destId="{FE64D27F-AEB3-468D-9BA6-6F196180084C}" srcOrd="1" destOrd="0" parTransId="{327B17E9-1971-46EE-A2FD-D2B8AE79A37B}" sibTransId="{8F27092F-D71B-4484-9DBE-98AD5BB22A3F}"/>
    <dgm:cxn modelId="{962C4364-5F61-4B76-9839-82F1E662380C}" type="presOf" srcId="{41C3AABD-F8A2-465A-8B22-F1DBB40A4AAB}" destId="{F2742676-DDAC-4EBC-879E-0BA11EEFDA43}" srcOrd="0" destOrd="0" presId="urn:microsoft.com/office/officeart/2008/layout/AlternatingPictureBlocks"/>
    <dgm:cxn modelId="{8E0866AA-7888-4B2E-B149-211821BB9456}" type="presOf" srcId="{5E390BF0-DAC3-4160-9473-8934AE67CA58}" destId="{D05B55A4-9365-453D-AA1A-019DCA3DA6A5}" srcOrd="0" destOrd="0" presId="urn:microsoft.com/office/officeart/2008/layout/AlternatingPictureBlocks"/>
    <dgm:cxn modelId="{3C38A28A-796B-4FBF-B9F6-C248EBCDC81F}" type="presOf" srcId="{FE64D27F-AEB3-468D-9BA6-6F196180084C}" destId="{6C13A497-4C39-465C-9782-48AC7ACB7FCC}" srcOrd="0" destOrd="0" presId="urn:microsoft.com/office/officeart/2008/layout/AlternatingPictureBlocks"/>
    <dgm:cxn modelId="{4CC18128-5A4C-4E6E-966B-67D620967854}" type="presOf" srcId="{DFBBBD3A-0405-4B83-B2D3-797CEFCB2F33}" destId="{A1B62291-1A8F-4325-BE1B-F2B39978BA1C}" srcOrd="0" destOrd="0" presId="urn:microsoft.com/office/officeart/2008/layout/AlternatingPictureBlocks"/>
    <dgm:cxn modelId="{F47A9473-0180-484C-B6E1-2F8812C28659}" type="presParOf" srcId="{D05B55A4-9365-453D-AA1A-019DCA3DA6A5}" destId="{E3069395-08C8-4237-873F-7F4C6DF85938}" srcOrd="0" destOrd="0" presId="urn:microsoft.com/office/officeart/2008/layout/AlternatingPictureBlocks"/>
    <dgm:cxn modelId="{8DC40DAF-7CF2-4362-AC8F-A1ADC9533BE7}" type="presParOf" srcId="{E3069395-08C8-4237-873F-7F4C6DF85938}" destId="{F2742676-DDAC-4EBC-879E-0BA11EEFDA43}" srcOrd="0" destOrd="0" presId="urn:microsoft.com/office/officeart/2008/layout/AlternatingPictureBlocks"/>
    <dgm:cxn modelId="{2EDAA4F4-0A5E-41E1-8981-EC818E337D82}" type="presParOf" srcId="{E3069395-08C8-4237-873F-7F4C6DF85938}" destId="{894AEF21-786B-46AB-8DA9-E9C9C7A8946A}" srcOrd="1" destOrd="0" presId="urn:microsoft.com/office/officeart/2008/layout/AlternatingPictureBlocks"/>
    <dgm:cxn modelId="{CEDBD53F-D9FA-40C4-A7AF-9B3362E7EC04}" type="presParOf" srcId="{D05B55A4-9365-453D-AA1A-019DCA3DA6A5}" destId="{5707401C-3A67-4FAD-B4B3-09206CDC8A79}" srcOrd="1" destOrd="0" presId="urn:microsoft.com/office/officeart/2008/layout/AlternatingPictureBlocks"/>
    <dgm:cxn modelId="{0BD3B1E9-9407-40C1-B4AB-F3CAC817626B}" type="presParOf" srcId="{D05B55A4-9365-453D-AA1A-019DCA3DA6A5}" destId="{D113D6FA-D28C-463B-B315-A4BD0BC6F49C}" srcOrd="2" destOrd="0" presId="urn:microsoft.com/office/officeart/2008/layout/AlternatingPictureBlocks"/>
    <dgm:cxn modelId="{04D4ADE8-5BDE-43A2-95F6-4ADC2A549523}" type="presParOf" srcId="{D113D6FA-D28C-463B-B315-A4BD0BC6F49C}" destId="{6C13A497-4C39-465C-9782-48AC7ACB7FCC}" srcOrd="0" destOrd="0" presId="urn:microsoft.com/office/officeart/2008/layout/AlternatingPictureBlocks"/>
    <dgm:cxn modelId="{DA382400-B021-462D-BDD4-10297E8F3BDD}" type="presParOf" srcId="{D113D6FA-D28C-463B-B315-A4BD0BC6F49C}" destId="{FA4E90C6-486B-49DB-8141-27CC0A086C88}" srcOrd="1" destOrd="0" presId="urn:microsoft.com/office/officeart/2008/layout/AlternatingPictureBlocks"/>
    <dgm:cxn modelId="{5351F277-751D-406A-BE6A-C1E24BED438F}" type="presParOf" srcId="{D05B55A4-9365-453D-AA1A-019DCA3DA6A5}" destId="{6EF0DC4E-529C-4FAF-AB13-1542BB28DFE5}" srcOrd="3" destOrd="0" presId="urn:microsoft.com/office/officeart/2008/layout/AlternatingPictureBlocks"/>
    <dgm:cxn modelId="{284FF73E-902B-41D3-AAB1-B9A40CD169A7}" type="presParOf" srcId="{D05B55A4-9365-453D-AA1A-019DCA3DA6A5}" destId="{958F84C2-EBC0-4611-94BD-E0AF39FC55F9}" srcOrd="4" destOrd="0" presId="urn:microsoft.com/office/officeart/2008/layout/AlternatingPictureBlocks"/>
    <dgm:cxn modelId="{8F015899-3644-4CC8-9EC4-7300DBDD1947}" type="presParOf" srcId="{958F84C2-EBC0-4611-94BD-E0AF39FC55F9}" destId="{A1B62291-1A8F-4325-BE1B-F2B39978BA1C}" srcOrd="0" destOrd="0" presId="urn:microsoft.com/office/officeart/2008/layout/AlternatingPictureBlocks"/>
    <dgm:cxn modelId="{000AEA51-8A64-41E2-81AB-8614455BC818}" type="presParOf" srcId="{958F84C2-EBC0-4611-94BD-E0AF39FC55F9}" destId="{A2D84D01-5E97-4883-A38A-B968FA2B541A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AF48F4-3584-4489-AB94-870F8420EDDD}">
      <dsp:nvSpPr>
        <dsp:cNvPr id="0" name=""/>
        <dsp:cNvSpPr/>
      </dsp:nvSpPr>
      <dsp:spPr>
        <a:xfrm>
          <a:off x="214936" y="630541"/>
          <a:ext cx="5783306" cy="495423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882C79A-6716-44D9-82D0-18FF01E14C09}">
      <dsp:nvSpPr>
        <dsp:cNvPr id="0" name=""/>
        <dsp:cNvSpPr/>
      </dsp:nvSpPr>
      <dsp:spPr>
        <a:xfrm>
          <a:off x="971439" y="1491205"/>
          <a:ext cx="4166852" cy="330839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8575D2E-3752-49DB-B816-6CC12F9C92A0}">
      <dsp:nvSpPr>
        <dsp:cNvPr id="0" name=""/>
        <dsp:cNvSpPr/>
      </dsp:nvSpPr>
      <dsp:spPr>
        <a:xfrm>
          <a:off x="1492411" y="1975137"/>
          <a:ext cx="3124908" cy="234052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8CBB4E3-1370-46FA-BFEA-21009893ADB3}">
      <dsp:nvSpPr>
        <dsp:cNvPr id="0" name=""/>
        <dsp:cNvSpPr/>
      </dsp:nvSpPr>
      <dsp:spPr>
        <a:xfrm>
          <a:off x="2013365" y="2443383"/>
          <a:ext cx="2082998" cy="140403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4EFBE34-AA97-4C4E-AAF4-5DDC0ECB8F7D}">
      <dsp:nvSpPr>
        <dsp:cNvPr id="0" name=""/>
        <dsp:cNvSpPr/>
      </dsp:nvSpPr>
      <dsp:spPr>
        <a:xfrm>
          <a:off x="2534330" y="2863233"/>
          <a:ext cx="1041069" cy="56433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5C39619-0192-4C27-80D7-A6AF087B4D69}">
      <dsp:nvSpPr>
        <dsp:cNvPr id="0" name=""/>
        <dsp:cNvSpPr/>
      </dsp:nvSpPr>
      <dsp:spPr>
        <a:xfrm>
          <a:off x="5354177" y="-6377"/>
          <a:ext cx="3123571" cy="743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54177" y="-6377"/>
        <a:ext cx="3123571" cy="743577"/>
      </dsp:txXfrm>
    </dsp:sp>
    <dsp:sp modelId="{9A0AF136-9332-4F60-A231-810B39C5DDE3}">
      <dsp:nvSpPr>
        <dsp:cNvPr id="0" name=""/>
        <dsp:cNvSpPr/>
      </dsp:nvSpPr>
      <dsp:spPr>
        <a:xfrm>
          <a:off x="5336423" y="365410"/>
          <a:ext cx="52651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31266-3222-471F-B1AF-2AD9D4252C1A}">
      <dsp:nvSpPr>
        <dsp:cNvPr id="0" name=""/>
        <dsp:cNvSpPr/>
      </dsp:nvSpPr>
      <dsp:spPr>
        <a:xfrm rot="5400000">
          <a:off x="2803894" y="616382"/>
          <a:ext cx="2779990" cy="2278047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EDB00C-DC19-4E16-AFE4-4DFBAACB797B}">
      <dsp:nvSpPr>
        <dsp:cNvPr id="0" name=""/>
        <dsp:cNvSpPr/>
      </dsp:nvSpPr>
      <dsp:spPr>
        <a:xfrm>
          <a:off x="5862936" y="779882"/>
          <a:ext cx="2106053" cy="743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57150" rIns="57150" bIns="5715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500" kern="1200"/>
        </a:p>
      </dsp:txBody>
      <dsp:txXfrm>
        <a:off x="5862936" y="779882"/>
        <a:ext cx="2106053" cy="743577"/>
      </dsp:txXfrm>
    </dsp:sp>
    <dsp:sp modelId="{F098D10A-46DC-4391-95EF-6AD9CD6928D3}">
      <dsp:nvSpPr>
        <dsp:cNvPr id="0" name=""/>
        <dsp:cNvSpPr/>
      </dsp:nvSpPr>
      <dsp:spPr>
        <a:xfrm>
          <a:off x="5336423" y="1151670"/>
          <a:ext cx="52651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EBE25-6AD0-4132-9ABA-8226AA7017AE}">
      <dsp:nvSpPr>
        <dsp:cNvPr id="0" name=""/>
        <dsp:cNvSpPr/>
      </dsp:nvSpPr>
      <dsp:spPr>
        <a:xfrm rot="5400000">
          <a:off x="3212398" y="1342900"/>
          <a:ext cx="2314692" cy="1930548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6911C3-A199-469B-BEFB-8169638600C0}">
      <dsp:nvSpPr>
        <dsp:cNvPr id="0" name=""/>
        <dsp:cNvSpPr/>
      </dsp:nvSpPr>
      <dsp:spPr>
        <a:xfrm>
          <a:off x="5862936" y="1566141"/>
          <a:ext cx="2106053" cy="743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40" tIns="57150" rIns="57150" bIns="57150" numCol="1" spcCol="1270" anchor="ctr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500" kern="1200"/>
        </a:p>
      </dsp:txBody>
      <dsp:txXfrm>
        <a:off x="5862936" y="1566141"/>
        <a:ext cx="2106053" cy="743577"/>
      </dsp:txXfrm>
    </dsp:sp>
    <dsp:sp modelId="{DA063FA8-E70E-4725-9565-290B02F9B36E}">
      <dsp:nvSpPr>
        <dsp:cNvPr id="0" name=""/>
        <dsp:cNvSpPr/>
      </dsp:nvSpPr>
      <dsp:spPr>
        <a:xfrm>
          <a:off x="5336423" y="1937930"/>
          <a:ext cx="52651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AB1AF2-4D96-4906-A201-3C277B1B28B5}">
      <dsp:nvSpPr>
        <dsp:cNvPr id="0" name=""/>
        <dsp:cNvSpPr/>
      </dsp:nvSpPr>
      <dsp:spPr>
        <a:xfrm rot="5400000">
          <a:off x="3612969" y="2039723"/>
          <a:ext cx="1825246" cy="162166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BB0D8B-C345-4FD9-B102-2B64EBF84080}">
      <dsp:nvSpPr>
        <dsp:cNvPr id="0" name=""/>
        <dsp:cNvSpPr/>
      </dsp:nvSpPr>
      <dsp:spPr>
        <a:xfrm>
          <a:off x="5621529" y="2422180"/>
          <a:ext cx="2903678" cy="743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+mj-lt"/>
              <a:cs typeface="Times New Roman" pitchFamily="18" charset="0"/>
            </a:rPr>
            <a:t>Здравоохранение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latin typeface="+mj-lt"/>
              <a:cs typeface="Times New Roman" pitchFamily="18" charset="0"/>
            </a:rPr>
            <a:t>170,4 млн. руб.</a:t>
          </a:r>
          <a:endParaRPr lang="ru-RU" sz="2000" b="1" kern="1200" dirty="0">
            <a:latin typeface="+mj-lt"/>
            <a:cs typeface="Times New Roman" pitchFamily="18" charset="0"/>
          </a:endParaRPr>
        </a:p>
      </dsp:txBody>
      <dsp:txXfrm>
        <a:off x="5621529" y="2422180"/>
        <a:ext cx="2903678" cy="743577"/>
      </dsp:txXfrm>
    </dsp:sp>
    <dsp:sp modelId="{7968751F-0808-47AD-AB90-C31334EFCCBC}">
      <dsp:nvSpPr>
        <dsp:cNvPr id="0" name=""/>
        <dsp:cNvSpPr/>
      </dsp:nvSpPr>
      <dsp:spPr>
        <a:xfrm>
          <a:off x="5336423" y="2707341"/>
          <a:ext cx="52651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0A1DD3-138E-48A2-980E-711E71636579}">
      <dsp:nvSpPr>
        <dsp:cNvPr id="0" name=""/>
        <dsp:cNvSpPr/>
      </dsp:nvSpPr>
      <dsp:spPr>
        <a:xfrm rot="5400000">
          <a:off x="4011715" y="2775437"/>
          <a:ext cx="1392803" cy="125661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E957A8-C11F-4563-BC14-A028D390D78B}">
      <dsp:nvSpPr>
        <dsp:cNvPr id="0" name=""/>
        <dsp:cNvSpPr/>
      </dsp:nvSpPr>
      <dsp:spPr>
        <a:xfrm>
          <a:off x="5601547" y="3195434"/>
          <a:ext cx="3039413" cy="743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latin typeface="+mj-lt"/>
              <a:cs typeface="Times New Roman" pitchFamily="18" charset="0"/>
            </a:rPr>
            <a:t>Образование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latin typeface="+mj-lt"/>
              <a:cs typeface="Times New Roman" pitchFamily="18" charset="0"/>
            </a:rPr>
            <a:t>1 млрд. 541,9 млн. руб.</a:t>
          </a:r>
          <a:endParaRPr lang="ru-RU" sz="2000" b="1" kern="1200" dirty="0">
            <a:latin typeface="+mj-lt"/>
            <a:cs typeface="Times New Roman" pitchFamily="18" charset="0"/>
          </a:endParaRPr>
        </a:p>
      </dsp:txBody>
      <dsp:txXfrm>
        <a:off x="5601547" y="3195434"/>
        <a:ext cx="3039413" cy="743577"/>
      </dsp:txXfrm>
    </dsp:sp>
    <dsp:sp modelId="{074E53B7-2F9F-44CD-B773-4C7E07B5B2B4}">
      <dsp:nvSpPr>
        <dsp:cNvPr id="0" name=""/>
        <dsp:cNvSpPr/>
      </dsp:nvSpPr>
      <dsp:spPr>
        <a:xfrm>
          <a:off x="5336423" y="3454288"/>
          <a:ext cx="52651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056B68-0BD8-4B46-B4DA-CD1F42294475}">
      <dsp:nvSpPr>
        <dsp:cNvPr id="0" name=""/>
        <dsp:cNvSpPr/>
      </dsp:nvSpPr>
      <dsp:spPr>
        <a:xfrm rot="5400000">
          <a:off x="4359805" y="3493714"/>
          <a:ext cx="982824" cy="912623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132B7-A90A-4E4F-B48F-9C7757CACAD4}">
      <dsp:nvSpPr>
        <dsp:cNvPr id="0" name=""/>
        <dsp:cNvSpPr/>
      </dsp:nvSpPr>
      <dsp:spPr>
        <a:xfrm>
          <a:off x="90229" y="654419"/>
          <a:ext cx="2056869" cy="642771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35371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latin typeface="+mn-lt"/>
              <a:cs typeface="Times New Roman" pitchFamily="18" charset="0"/>
            </a:rPr>
            <a:t>МП «Развитие здравоохранения в Ейском районе» -176 559,3</a:t>
          </a:r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90229" y="654419"/>
        <a:ext cx="2056869" cy="642771"/>
      </dsp:txXfrm>
    </dsp:sp>
    <dsp:sp modelId="{AD79CAB2-65FD-40A6-A751-2E098C441AD7}">
      <dsp:nvSpPr>
        <dsp:cNvPr id="0" name=""/>
        <dsp:cNvSpPr/>
      </dsp:nvSpPr>
      <dsp:spPr>
        <a:xfrm>
          <a:off x="4526" y="561574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DB7E94B-CE89-4776-91EB-C978713B2554}">
      <dsp:nvSpPr>
        <dsp:cNvPr id="0" name=""/>
        <dsp:cNvSpPr/>
      </dsp:nvSpPr>
      <dsp:spPr>
        <a:xfrm>
          <a:off x="2373354" y="654419"/>
          <a:ext cx="2056869" cy="642771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+mn-lt"/>
              <a:cs typeface="Times New Roman" pitchFamily="18" charset="0"/>
            </a:rPr>
            <a:t>МП «Развитие образования в Ейском районе» - 1 426 306,9</a:t>
          </a:r>
          <a:endParaRPr lang="ru-RU" sz="1000" b="1" kern="1200" dirty="0">
            <a:latin typeface="+mn-lt"/>
            <a:cs typeface="Times New Roman" pitchFamily="18" charset="0"/>
          </a:endParaRPr>
        </a:p>
      </dsp:txBody>
      <dsp:txXfrm>
        <a:off x="2373354" y="654419"/>
        <a:ext cx="2056869" cy="642771"/>
      </dsp:txXfrm>
    </dsp:sp>
    <dsp:sp modelId="{03540BE9-14D4-4E18-92D2-DF820262B230}">
      <dsp:nvSpPr>
        <dsp:cNvPr id="0" name=""/>
        <dsp:cNvSpPr/>
      </dsp:nvSpPr>
      <dsp:spPr>
        <a:xfrm>
          <a:off x="2287651" y="561574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E11425F-5E81-420C-BE34-6E3EF4A63665}">
      <dsp:nvSpPr>
        <dsp:cNvPr id="0" name=""/>
        <dsp:cNvSpPr/>
      </dsp:nvSpPr>
      <dsp:spPr>
        <a:xfrm>
          <a:off x="4656479" y="654419"/>
          <a:ext cx="2056869" cy="64277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МП «Социальная поддержка граждан в Ейском районе» –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62 866,3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56479" y="654419"/>
        <a:ext cx="2056869" cy="642771"/>
      </dsp:txXfrm>
    </dsp:sp>
    <dsp:sp modelId="{03C92C54-6801-4156-A218-36B11CEE61C2}">
      <dsp:nvSpPr>
        <dsp:cNvPr id="0" name=""/>
        <dsp:cNvSpPr/>
      </dsp:nvSpPr>
      <dsp:spPr>
        <a:xfrm>
          <a:off x="4570776" y="561574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37AC407-2D76-4B4E-95D2-217CA0352DC3}">
      <dsp:nvSpPr>
        <dsp:cNvPr id="0" name=""/>
        <dsp:cNvSpPr/>
      </dsp:nvSpPr>
      <dsp:spPr>
        <a:xfrm>
          <a:off x="6939603" y="654419"/>
          <a:ext cx="2056869" cy="642771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МП «Доступная среда в Ейском районе» –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6 063,6 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939603" y="654419"/>
        <a:ext cx="2056869" cy="642771"/>
      </dsp:txXfrm>
    </dsp:sp>
    <dsp:sp modelId="{3D097D5F-5118-4D4C-B57C-223946444C40}">
      <dsp:nvSpPr>
        <dsp:cNvPr id="0" name=""/>
        <dsp:cNvSpPr/>
      </dsp:nvSpPr>
      <dsp:spPr>
        <a:xfrm>
          <a:off x="6853901" y="561574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483DF54-2081-4102-A9A5-DB868E01DBEF}">
      <dsp:nvSpPr>
        <dsp:cNvPr id="0" name=""/>
        <dsp:cNvSpPr/>
      </dsp:nvSpPr>
      <dsp:spPr>
        <a:xfrm>
          <a:off x="90229" y="1463597"/>
          <a:ext cx="2056869" cy="642771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35371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МП «Дети </a:t>
          </a:r>
          <a:r>
            <a:rPr lang="ru-RU" sz="1100" b="1" kern="1200" dirty="0" err="1" smtClean="0">
              <a:latin typeface="Times New Roman" pitchFamily="18" charset="0"/>
              <a:cs typeface="Times New Roman" pitchFamily="18" charset="0"/>
            </a:rPr>
            <a:t>Ейского</a:t>
          </a: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 района» – 22 674,8</a:t>
          </a:r>
          <a:endParaRPr lang="ru-RU" sz="1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0229" y="1463597"/>
        <a:ext cx="2056869" cy="642771"/>
      </dsp:txXfrm>
    </dsp:sp>
    <dsp:sp modelId="{0922CB90-91A9-4638-8A6B-D4EBACA2A760}">
      <dsp:nvSpPr>
        <dsp:cNvPr id="0" name=""/>
        <dsp:cNvSpPr/>
      </dsp:nvSpPr>
      <dsp:spPr>
        <a:xfrm>
          <a:off x="4526" y="1370752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71896F0-07AC-4298-88E5-B726E4416993}">
      <dsp:nvSpPr>
        <dsp:cNvPr id="0" name=""/>
        <dsp:cNvSpPr/>
      </dsp:nvSpPr>
      <dsp:spPr>
        <a:xfrm>
          <a:off x="2373354" y="1463597"/>
          <a:ext cx="2056869" cy="642771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МП «Комплексное и устойчивое развитие </a:t>
          </a:r>
          <a:r>
            <a:rPr lang="ru-RU" sz="1000" b="1" kern="1200" dirty="0" err="1" smtClean="0">
              <a:latin typeface="Times New Roman" pitchFamily="18" charset="0"/>
              <a:cs typeface="Times New Roman" pitchFamily="18" charset="0"/>
            </a:rPr>
            <a:t>Ейского</a:t>
          </a: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 района в сфере строительства и архитектуры» -  4 500,7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73354" y="1463597"/>
        <a:ext cx="2056869" cy="642771"/>
      </dsp:txXfrm>
    </dsp:sp>
    <dsp:sp modelId="{30F541D3-390A-4ED3-BB61-B78D06B53367}">
      <dsp:nvSpPr>
        <dsp:cNvPr id="0" name=""/>
        <dsp:cNvSpPr/>
      </dsp:nvSpPr>
      <dsp:spPr>
        <a:xfrm>
          <a:off x="2287651" y="1370752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FB3975C-231A-405F-938F-198294478422}">
      <dsp:nvSpPr>
        <dsp:cNvPr id="0" name=""/>
        <dsp:cNvSpPr/>
      </dsp:nvSpPr>
      <dsp:spPr>
        <a:xfrm>
          <a:off x="4656479" y="1463597"/>
          <a:ext cx="2056869" cy="642771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35371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МП «Инвестиционное развитие </a:t>
          </a:r>
          <a:r>
            <a:rPr lang="ru-RU" sz="1100" b="1" kern="1200" dirty="0" err="1" smtClean="0">
              <a:latin typeface="Times New Roman" pitchFamily="18" charset="0"/>
              <a:cs typeface="Times New Roman" pitchFamily="18" charset="0"/>
            </a:rPr>
            <a:t>Ейского</a:t>
          </a:r>
          <a:r>
            <a:rPr lang="ru-RU" sz="1100" b="1" kern="1200" dirty="0" smtClean="0">
              <a:latin typeface="Times New Roman" pitchFamily="18" charset="0"/>
              <a:cs typeface="Times New Roman" pitchFamily="18" charset="0"/>
            </a:rPr>
            <a:t> района» - 2 439,5</a:t>
          </a:r>
          <a:endParaRPr lang="ru-RU" sz="11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56479" y="1463597"/>
        <a:ext cx="2056869" cy="642771"/>
      </dsp:txXfrm>
    </dsp:sp>
    <dsp:sp modelId="{3ADBF952-7ADD-4421-978A-FD36E6B75D0C}">
      <dsp:nvSpPr>
        <dsp:cNvPr id="0" name=""/>
        <dsp:cNvSpPr/>
      </dsp:nvSpPr>
      <dsp:spPr>
        <a:xfrm>
          <a:off x="4570776" y="1370752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7E34A34-0E56-478F-A258-17E26C5EE2B3}">
      <dsp:nvSpPr>
        <dsp:cNvPr id="0" name=""/>
        <dsp:cNvSpPr/>
      </dsp:nvSpPr>
      <dsp:spPr>
        <a:xfrm>
          <a:off x="6939603" y="1463597"/>
          <a:ext cx="2056869" cy="642771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МП поддержки малого и среднего предпринимательства в Ейском районе – 2458,5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939603" y="1463597"/>
        <a:ext cx="2056869" cy="642771"/>
      </dsp:txXfrm>
    </dsp:sp>
    <dsp:sp modelId="{7C1777B3-8A67-454C-8BF8-12D6E9CF4410}">
      <dsp:nvSpPr>
        <dsp:cNvPr id="0" name=""/>
        <dsp:cNvSpPr/>
      </dsp:nvSpPr>
      <dsp:spPr>
        <a:xfrm>
          <a:off x="6853901" y="1370752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0329050-C6E5-4FEC-8A55-320D0F6F8DEC}">
      <dsp:nvSpPr>
        <dsp:cNvPr id="0" name=""/>
        <dsp:cNvSpPr/>
      </dsp:nvSpPr>
      <dsp:spPr>
        <a:xfrm>
          <a:off x="90229" y="2272775"/>
          <a:ext cx="2056869" cy="642771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МП «Обеспечение безопасности населения </a:t>
          </a:r>
          <a:r>
            <a:rPr lang="ru-RU" sz="1000" b="1" kern="1200" dirty="0" err="1" smtClean="0">
              <a:latin typeface="Times New Roman" pitchFamily="18" charset="0"/>
              <a:cs typeface="Times New Roman" pitchFamily="18" charset="0"/>
            </a:rPr>
            <a:t>Ейского</a:t>
          </a: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 района» – 20 694,1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0229" y="2272775"/>
        <a:ext cx="2056869" cy="642771"/>
      </dsp:txXfrm>
    </dsp:sp>
    <dsp:sp modelId="{A8D5CF77-8193-4112-A43C-9D999BCFB566}">
      <dsp:nvSpPr>
        <dsp:cNvPr id="0" name=""/>
        <dsp:cNvSpPr/>
      </dsp:nvSpPr>
      <dsp:spPr>
        <a:xfrm>
          <a:off x="4526" y="2179930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B4F8400-7AA4-441C-AAB8-6A0C6B2D2F75}">
      <dsp:nvSpPr>
        <dsp:cNvPr id="0" name=""/>
        <dsp:cNvSpPr/>
      </dsp:nvSpPr>
      <dsp:spPr>
        <a:xfrm>
          <a:off x="2373354" y="2272775"/>
          <a:ext cx="2056869" cy="642771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МП «Развитие культуры в Ейском районе» – 119 146,8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73354" y="2272775"/>
        <a:ext cx="2056869" cy="642771"/>
      </dsp:txXfrm>
    </dsp:sp>
    <dsp:sp modelId="{E8853620-C876-4057-A881-763DF80877AC}">
      <dsp:nvSpPr>
        <dsp:cNvPr id="0" name=""/>
        <dsp:cNvSpPr/>
      </dsp:nvSpPr>
      <dsp:spPr>
        <a:xfrm>
          <a:off x="2287651" y="2179930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10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1E8C19D-248F-4F90-9E17-8D895790FE93}">
      <dsp:nvSpPr>
        <dsp:cNvPr id="0" name=""/>
        <dsp:cNvSpPr/>
      </dsp:nvSpPr>
      <dsp:spPr>
        <a:xfrm>
          <a:off x="4656479" y="2272775"/>
          <a:ext cx="2056869" cy="642771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МП «Развитие санаторно курортного и туристического комплекса в Ейском районе» – 473,4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56479" y="2272775"/>
        <a:ext cx="2056869" cy="642771"/>
      </dsp:txXfrm>
    </dsp:sp>
    <dsp:sp modelId="{4A7DA1C8-5ECF-4462-9DEA-C0A726E987E6}">
      <dsp:nvSpPr>
        <dsp:cNvPr id="0" name=""/>
        <dsp:cNvSpPr/>
      </dsp:nvSpPr>
      <dsp:spPr>
        <a:xfrm>
          <a:off x="4570776" y="2179930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7B4A213-4EC7-4F48-A400-24019DAF7B56}">
      <dsp:nvSpPr>
        <dsp:cNvPr id="0" name=""/>
        <dsp:cNvSpPr/>
      </dsp:nvSpPr>
      <dsp:spPr>
        <a:xfrm>
          <a:off x="6939603" y="2272775"/>
          <a:ext cx="2056869" cy="642771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МП «Развитие физической культуры и спорта в Ейском районе» - 94 964,7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939603" y="2272775"/>
        <a:ext cx="2056869" cy="642771"/>
      </dsp:txXfrm>
    </dsp:sp>
    <dsp:sp modelId="{F1A8E19B-C452-43B2-8EA1-116F193598D8}">
      <dsp:nvSpPr>
        <dsp:cNvPr id="0" name=""/>
        <dsp:cNvSpPr/>
      </dsp:nvSpPr>
      <dsp:spPr>
        <a:xfrm>
          <a:off x="6853901" y="2179930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1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A783397-18CE-4059-8089-4354D4FAA458}">
      <dsp:nvSpPr>
        <dsp:cNvPr id="0" name=""/>
        <dsp:cNvSpPr/>
      </dsp:nvSpPr>
      <dsp:spPr>
        <a:xfrm>
          <a:off x="90229" y="3081953"/>
          <a:ext cx="2056869" cy="642771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+mn-lt"/>
              <a:cs typeface="Times New Roman" pitchFamily="18" charset="0"/>
            </a:rPr>
            <a:t>МП «Развитие жилищно-коммунального и дорожного хозяйства в Ейском районе» – 37 406,5</a:t>
          </a:r>
          <a:endParaRPr lang="ru-RU" sz="1000" b="1" kern="1200" dirty="0">
            <a:latin typeface="+mn-lt"/>
            <a:cs typeface="Times New Roman" pitchFamily="18" charset="0"/>
          </a:endParaRPr>
        </a:p>
      </dsp:txBody>
      <dsp:txXfrm>
        <a:off x="90229" y="3081953"/>
        <a:ext cx="2056869" cy="642771"/>
      </dsp:txXfrm>
    </dsp:sp>
    <dsp:sp modelId="{90BF3021-5D21-42C8-AB32-FF1FE2D9378C}">
      <dsp:nvSpPr>
        <dsp:cNvPr id="0" name=""/>
        <dsp:cNvSpPr/>
      </dsp:nvSpPr>
      <dsp:spPr>
        <a:xfrm>
          <a:off x="4526" y="2989108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2031F05-0B94-4E3A-8ED7-4A0CB3A6864D}">
      <dsp:nvSpPr>
        <dsp:cNvPr id="0" name=""/>
        <dsp:cNvSpPr/>
      </dsp:nvSpPr>
      <dsp:spPr>
        <a:xfrm>
          <a:off x="2373354" y="3081953"/>
          <a:ext cx="2056869" cy="642771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МП «Развитие топливно-энергетического комплекса в Ейском районе» – 1 622,9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73354" y="3081953"/>
        <a:ext cx="2056869" cy="642771"/>
      </dsp:txXfrm>
    </dsp:sp>
    <dsp:sp modelId="{5025D611-223D-4D57-B001-C8CC16E56A99}">
      <dsp:nvSpPr>
        <dsp:cNvPr id="0" name=""/>
        <dsp:cNvSpPr/>
      </dsp:nvSpPr>
      <dsp:spPr>
        <a:xfrm>
          <a:off x="2287651" y="2989108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191E951-3923-405F-AD5E-C333B06D3EF7}">
      <dsp:nvSpPr>
        <dsp:cNvPr id="0" name=""/>
        <dsp:cNvSpPr/>
      </dsp:nvSpPr>
      <dsp:spPr>
        <a:xfrm>
          <a:off x="4656479" y="3081953"/>
          <a:ext cx="2056869" cy="642771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МП «Информационное общество </a:t>
          </a:r>
          <a:r>
            <a:rPr lang="ru-RU" sz="1000" b="1" kern="1200" dirty="0" err="1" smtClean="0">
              <a:latin typeface="Times New Roman" pitchFamily="18" charset="0"/>
              <a:cs typeface="Times New Roman" pitchFamily="18" charset="0"/>
            </a:rPr>
            <a:t>Ейского</a:t>
          </a:r>
          <a:r>
            <a:rPr lang="ru-RU" sz="1000" b="1" kern="1200" dirty="0" smtClean="0">
              <a:latin typeface="Times New Roman" pitchFamily="18" charset="0"/>
              <a:cs typeface="Times New Roman" pitchFamily="18" charset="0"/>
            </a:rPr>
            <a:t> района» – 26 470,2</a:t>
          </a:r>
          <a:endParaRPr lang="ru-RU" sz="1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56479" y="3081953"/>
        <a:ext cx="2056869" cy="642771"/>
      </dsp:txXfrm>
    </dsp:sp>
    <dsp:sp modelId="{3473A8E1-44CF-4BC3-A362-C45F75F24256}">
      <dsp:nvSpPr>
        <dsp:cNvPr id="0" name=""/>
        <dsp:cNvSpPr/>
      </dsp:nvSpPr>
      <dsp:spPr>
        <a:xfrm>
          <a:off x="4570776" y="2989108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2E9D4CA-7F54-4F9C-9A60-19D93E25F321}">
      <dsp:nvSpPr>
        <dsp:cNvPr id="0" name=""/>
        <dsp:cNvSpPr/>
      </dsp:nvSpPr>
      <dsp:spPr>
        <a:xfrm>
          <a:off x="6939603" y="3081953"/>
          <a:ext cx="2056869" cy="64277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35371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latin typeface="+mn-lt"/>
              <a:cs typeface="Times New Roman" pitchFamily="18" charset="0"/>
            </a:rPr>
            <a:t>МП </a:t>
          </a:r>
          <a:r>
            <a:rPr lang="ru-RU" sz="900" b="1" kern="1200" dirty="0" err="1" smtClean="0">
              <a:latin typeface="+mn-lt"/>
              <a:cs typeface="Times New Roman" pitchFamily="18" charset="0"/>
            </a:rPr>
            <a:t>Ейского</a:t>
          </a:r>
          <a:r>
            <a:rPr lang="ru-RU" sz="900" b="1" kern="1200" dirty="0" smtClean="0">
              <a:latin typeface="+mn-lt"/>
              <a:cs typeface="Times New Roman" pitchFamily="18" charset="0"/>
            </a:rPr>
            <a:t> района «Комплексные меры противодействия незаконному потреблению и обороту наркотических средств» – 216,2</a:t>
          </a:r>
          <a:endParaRPr lang="ru-RU" sz="900" b="1" kern="1200" dirty="0">
            <a:latin typeface="+mn-lt"/>
            <a:cs typeface="Times New Roman" pitchFamily="18" charset="0"/>
          </a:endParaRPr>
        </a:p>
      </dsp:txBody>
      <dsp:txXfrm>
        <a:off x="6939603" y="3081953"/>
        <a:ext cx="2056869" cy="642771"/>
      </dsp:txXfrm>
    </dsp:sp>
    <dsp:sp modelId="{99CBBB2D-BB20-45B4-A691-4DD8A11D1D50}">
      <dsp:nvSpPr>
        <dsp:cNvPr id="0" name=""/>
        <dsp:cNvSpPr/>
      </dsp:nvSpPr>
      <dsp:spPr>
        <a:xfrm>
          <a:off x="6853901" y="2989108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E9B4E84-0400-43FD-9572-56AD58188017}">
      <dsp:nvSpPr>
        <dsp:cNvPr id="0" name=""/>
        <dsp:cNvSpPr/>
      </dsp:nvSpPr>
      <dsp:spPr>
        <a:xfrm>
          <a:off x="90229" y="3891131"/>
          <a:ext cx="2056869" cy="64277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МП «Поддержка </a:t>
          </a:r>
          <a:r>
            <a:rPr lang="ru-RU" sz="1000" b="1" kern="1200" dirty="0" err="1" smtClean="0"/>
            <a:t>Ейского</a:t>
          </a:r>
          <a:r>
            <a:rPr lang="ru-RU" sz="1000" b="1" kern="1200" dirty="0" smtClean="0"/>
            <a:t> районного казачьего общества» – 7 575,0</a:t>
          </a:r>
          <a:endParaRPr lang="ru-RU" sz="1000" b="1" kern="1200" dirty="0"/>
        </a:p>
      </dsp:txBody>
      <dsp:txXfrm>
        <a:off x="90229" y="3891131"/>
        <a:ext cx="2056869" cy="642771"/>
      </dsp:txXfrm>
    </dsp:sp>
    <dsp:sp modelId="{AD67F4E8-8A80-4200-8C69-9FABB50CF103}">
      <dsp:nvSpPr>
        <dsp:cNvPr id="0" name=""/>
        <dsp:cNvSpPr/>
      </dsp:nvSpPr>
      <dsp:spPr>
        <a:xfrm>
          <a:off x="4526" y="3798286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F454F47-9988-4948-A7CD-998094B80577}">
      <dsp:nvSpPr>
        <dsp:cNvPr id="0" name=""/>
        <dsp:cNvSpPr/>
      </dsp:nvSpPr>
      <dsp:spPr>
        <a:xfrm>
          <a:off x="2373354" y="3891131"/>
          <a:ext cx="2056869" cy="642771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35371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МП «Эффективное управление муниципальным имуществом и земельными ресурсами </a:t>
          </a:r>
          <a:r>
            <a:rPr lang="ru-RU" sz="900" b="1" kern="1200" dirty="0" err="1" smtClean="0"/>
            <a:t>Ейского</a:t>
          </a:r>
          <a:r>
            <a:rPr lang="ru-RU" sz="900" b="1" kern="1200" dirty="0" smtClean="0"/>
            <a:t> района» – 19079,7</a:t>
          </a:r>
          <a:endParaRPr lang="ru-RU" sz="900" b="1" kern="1200" dirty="0"/>
        </a:p>
      </dsp:txBody>
      <dsp:txXfrm>
        <a:off x="2373354" y="3891131"/>
        <a:ext cx="2056869" cy="642771"/>
      </dsp:txXfrm>
    </dsp:sp>
    <dsp:sp modelId="{F6E3372B-5F15-4499-9FB5-853DA93FCF21}">
      <dsp:nvSpPr>
        <dsp:cNvPr id="0" name=""/>
        <dsp:cNvSpPr/>
      </dsp:nvSpPr>
      <dsp:spPr>
        <a:xfrm>
          <a:off x="2287651" y="3798286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04BAC9B-4E4B-4F0D-918F-379A9E652E04}">
      <dsp:nvSpPr>
        <dsp:cNvPr id="0" name=""/>
        <dsp:cNvSpPr/>
      </dsp:nvSpPr>
      <dsp:spPr>
        <a:xfrm>
          <a:off x="4656479" y="3891131"/>
          <a:ext cx="2056869" cy="642771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МП «Поддержка деятельности социально-ориентированных общественных организаций </a:t>
          </a:r>
          <a:r>
            <a:rPr lang="ru-RU" sz="1000" b="1" kern="1200" dirty="0" err="1" smtClean="0"/>
            <a:t>Ейского</a:t>
          </a:r>
          <a:r>
            <a:rPr lang="ru-RU" sz="1000" b="1" kern="1200" dirty="0" smtClean="0"/>
            <a:t> района» – 1 100,0</a:t>
          </a:r>
          <a:endParaRPr lang="ru-RU" sz="1000" b="1" kern="1200" dirty="0"/>
        </a:p>
      </dsp:txBody>
      <dsp:txXfrm>
        <a:off x="4656479" y="3891131"/>
        <a:ext cx="2056869" cy="642771"/>
      </dsp:txXfrm>
    </dsp:sp>
    <dsp:sp modelId="{A464A0A5-CD9F-43D7-8CCB-A1D8D9786C4E}">
      <dsp:nvSpPr>
        <dsp:cNvPr id="0" name=""/>
        <dsp:cNvSpPr/>
      </dsp:nvSpPr>
      <dsp:spPr>
        <a:xfrm>
          <a:off x="4570776" y="3798286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89645CB-EFD4-460B-9076-32A49282568D}">
      <dsp:nvSpPr>
        <dsp:cNvPr id="0" name=""/>
        <dsp:cNvSpPr/>
      </dsp:nvSpPr>
      <dsp:spPr>
        <a:xfrm>
          <a:off x="6939603" y="3891131"/>
          <a:ext cx="2056869" cy="642771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МП «Развитие с/х и регулирование рынков с/х продукции, сырья и продовольствия в Ейском районе» – 16 565,8</a:t>
          </a:r>
          <a:endParaRPr lang="ru-RU" sz="1000" kern="1200" dirty="0"/>
        </a:p>
      </dsp:txBody>
      <dsp:txXfrm>
        <a:off x="6939603" y="3891131"/>
        <a:ext cx="2056869" cy="642771"/>
      </dsp:txXfrm>
    </dsp:sp>
    <dsp:sp modelId="{F234D5EB-9990-4352-A3A7-15973321A7AA}">
      <dsp:nvSpPr>
        <dsp:cNvPr id="0" name=""/>
        <dsp:cNvSpPr/>
      </dsp:nvSpPr>
      <dsp:spPr>
        <a:xfrm>
          <a:off x="6853901" y="3798286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A04D4E4-29CE-4879-9A7D-5880B8577EF7}">
      <dsp:nvSpPr>
        <dsp:cNvPr id="0" name=""/>
        <dsp:cNvSpPr/>
      </dsp:nvSpPr>
      <dsp:spPr>
        <a:xfrm>
          <a:off x="2373354" y="4700309"/>
          <a:ext cx="2056869" cy="642771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35371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МП «Молодежь </a:t>
          </a:r>
          <a:r>
            <a:rPr lang="ru-RU" sz="1000" b="1" kern="1200" dirty="0" err="1" smtClean="0"/>
            <a:t>Ейского</a:t>
          </a:r>
          <a:r>
            <a:rPr lang="ru-RU" sz="1000" b="1" kern="1200" dirty="0" smtClean="0"/>
            <a:t> района» – 4923,2</a:t>
          </a:r>
          <a:endParaRPr lang="ru-RU" sz="1000" b="1" kern="1200" dirty="0"/>
        </a:p>
      </dsp:txBody>
      <dsp:txXfrm>
        <a:off x="2373354" y="4700309"/>
        <a:ext cx="2056869" cy="642771"/>
      </dsp:txXfrm>
    </dsp:sp>
    <dsp:sp modelId="{1F82993A-A2A2-4275-9C96-FE28E8A7D0FE}">
      <dsp:nvSpPr>
        <dsp:cNvPr id="0" name=""/>
        <dsp:cNvSpPr/>
      </dsp:nvSpPr>
      <dsp:spPr>
        <a:xfrm>
          <a:off x="2287651" y="4607464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E54E3AB-D7B1-411B-A19A-F0B5F5D93791}">
      <dsp:nvSpPr>
        <dsp:cNvPr id="0" name=""/>
        <dsp:cNvSpPr/>
      </dsp:nvSpPr>
      <dsp:spPr>
        <a:xfrm>
          <a:off x="4656479" y="4700309"/>
          <a:ext cx="2056869" cy="642771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extrusionH="12700"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35371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МП по укреплению правопорядка, профилактике правонарушений, усилению борьбы с преступностью и противодействию коррупции в Ейском районе – 708,2</a:t>
          </a:r>
          <a:endParaRPr lang="ru-RU" sz="900" b="1" kern="1200" dirty="0"/>
        </a:p>
      </dsp:txBody>
      <dsp:txXfrm>
        <a:off x="4656479" y="4700309"/>
        <a:ext cx="2056869" cy="642771"/>
      </dsp:txXfrm>
    </dsp:sp>
    <dsp:sp modelId="{B560493A-DEE8-4BB8-87F5-61EBDD18DFE6}">
      <dsp:nvSpPr>
        <dsp:cNvPr id="0" name=""/>
        <dsp:cNvSpPr/>
      </dsp:nvSpPr>
      <dsp:spPr>
        <a:xfrm>
          <a:off x="4570776" y="4607464"/>
          <a:ext cx="449940" cy="674910"/>
        </a:xfrm>
        <a:prstGeom prst="rect">
          <a:avLst/>
        </a:prstGeom>
        <a:blipFill rotWithShape="1">
          <a:blip xmlns:r="http://schemas.openxmlformats.org/officeDocument/2006/relationships"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3BD43-3007-45DE-B1B9-31E0F287A4A6}">
      <dsp:nvSpPr>
        <dsp:cNvPr id="0" name=""/>
        <dsp:cNvSpPr/>
      </dsp:nvSpPr>
      <dsp:spPr>
        <a:xfrm>
          <a:off x="0" y="0"/>
          <a:ext cx="4244280" cy="1238481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Доля детей в возрасте 1-6 лет, состоящих на учете для определения в МДОУ, в общей численности детей 1-6 лет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12,1 %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972704" y="0"/>
        <a:ext cx="3271575" cy="1238481"/>
      </dsp:txXfrm>
    </dsp:sp>
    <dsp:sp modelId="{E890ABDD-EF79-402A-8B81-31A4BD0081A7}">
      <dsp:nvSpPr>
        <dsp:cNvPr id="0" name=""/>
        <dsp:cNvSpPr/>
      </dsp:nvSpPr>
      <dsp:spPr>
        <a:xfrm>
          <a:off x="123848" y="123848"/>
          <a:ext cx="848856" cy="9907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08EF081-F9B2-4660-B44D-37F5799B5EF0}">
      <dsp:nvSpPr>
        <dsp:cNvPr id="0" name=""/>
        <dsp:cNvSpPr/>
      </dsp:nvSpPr>
      <dsp:spPr>
        <a:xfrm>
          <a:off x="0" y="1362329"/>
          <a:ext cx="4244280" cy="12384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Доля выпускников МОУ, сдавших ЕГЭ по русскому языку и математике, в общей численности выпускников МОУ сдававших ЕГЭ по данным предметам - 99,8 %</a:t>
          </a:r>
        </a:p>
      </dsp:txBody>
      <dsp:txXfrm>
        <a:off x="972704" y="1362329"/>
        <a:ext cx="3271575" cy="1238481"/>
      </dsp:txXfrm>
    </dsp:sp>
    <dsp:sp modelId="{7A48FDAC-7AE3-4721-80D0-3A277B222E61}">
      <dsp:nvSpPr>
        <dsp:cNvPr id="0" name=""/>
        <dsp:cNvSpPr/>
      </dsp:nvSpPr>
      <dsp:spPr>
        <a:xfrm>
          <a:off x="123848" y="1486177"/>
          <a:ext cx="848856" cy="9907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D78A8DF-66AA-484D-A0D3-49CF54A34251}">
      <dsp:nvSpPr>
        <dsp:cNvPr id="0" name=""/>
        <dsp:cNvSpPr/>
      </dsp:nvSpPr>
      <dsp:spPr>
        <a:xfrm>
          <a:off x="0" y="2724658"/>
          <a:ext cx="4244280" cy="12384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Доля детей в возрасте 1-6 лет, получающих дошкольную образовательную услугу и (или) услугу по их содержанию в МОУ, в общей численности детей в возрасте 1-6 лет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77,3 %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972704" y="2724658"/>
        <a:ext cx="3271575" cy="1238481"/>
      </dsp:txXfrm>
    </dsp:sp>
    <dsp:sp modelId="{8FE4BC25-4AE0-49A8-8809-D439076FB701}">
      <dsp:nvSpPr>
        <dsp:cNvPr id="0" name=""/>
        <dsp:cNvSpPr/>
      </dsp:nvSpPr>
      <dsp:spPr>
        <a:xfrm>
          <a:off x="123848" y="2848507"/>
          <a:ext cx="848856" cy="9907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287E55B-FC24-4ADB-91DF-487F5F18E415}">
      <dsp:nvSpPr>
        <dsp:cNvPr id="0" name=""/>
        <dsp:cNvSpPr/>
      </dsp:nvSpPr>
      <dsp:spPr>
        <a:xfrm>
          <a:off x="0" y="4086988"/>
          <a:ext cx="4244280" cy="12384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Доля детей в возрасте 5-18 лет, получающих услуги по дополнительному образованию в общей численности детей этой возрастной группы – 97,5%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972704" y="4086988"/>
        <a:ext cx="3271575" cy="1238481"/>
      </dsp:txXfrm>
    </dsp:sp>
    <dsp:sp modelId="{518DE1D2-70F2-44D6-8930-EDD070E19BAD}">
      <dsp:nvSpPr>
        <dsp:cNvPr id="0" name=""/>
        <dsp:cNvSpPr/>
      </dsp:nvSpPr>
      <dsp:spPr>
        <a:xfrm>
          <a:off x="123848" y="4210836"/>
          <a:ext cx="848856" cy="9907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97967-9D1A-43E6-941B-0C0BEBAC747F}">
      <dsp:nvSpPr>
        <dsp:cNvPr id="0" name=""/>
        <dsp:cNvSpPr/>
      </dsp:nvSpPr>
      <dsp:spPr>
        <a:xfrm>
          <a:off x="0" y="0"/>
          <a:ext cx="4038600" cy="1221745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Доля выпускников МОУ, не получивших аттестат о среднем (полном) образовании, в общей численности выпускников МОУ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 1,1 %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929894" y="0"/>
        <a:ext cx="3108705" cy="1221745"/>
      </dsp:txXfrm>
    </dsp:sp>
    <dsp:sp modelId="{3836E421-6356-45BB-A612-8635E2669DCB}">
      <dsp:nvSpPr>
        <dsp:cNvPr id="0" name=""/>
        <dsp:cNvSpPr/>
      </dsp:nvSpPr>
      <dsp:spPr>
        <a:xfrm>
          <a:off x="122174" y="122174"/>
          <a:ext cx="807720" cy="97739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B7ABC9DE-2173-4FBF-98D9-854A3EFF8F81}">
      <dsp:nvSpPr>
        <dsp:cNvPr id="0" name=""/>
        <dsp:cNvSpPr/>
      </dsp:nvSpPr>
      <dsp:spPr>
        <a:xfrm>
          <a:off x="0" y="1343919"/>
          <a:ext cx="4038600" cy="12217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Доля МОУ, здания которых находятся в аварийном состоянии или требуют капитального ремонта, в общем количестве МОУ – 28,6%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929894" y="1343919"/>
        <a:ext cx="3108705" cy="1221745"/>
      </dsp:txXfrm>
    </dsp:sp>
    <dsp:sp modelId="{2C42D2EE-C6FD-44C2-996A-24A35588AD08}">
      <dsp:nvSpPr>
        <dsp:cNvPr id="0" name=""/>
        <dsp:cNvSpPr/>
      </dsp:nvSpPr>
      <dsp:spPr>
        <a:xfrm>
          <a:off x="122174" y="1466094"/>
          <a:ext cx="807720" cy="97739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1AD378B-714E-49B1-954E-493DB3567230}">
      <dsp:nvSpPr>
        <dsp:cNvPr id="0" name=""/>
        <dsp:cNvSpPr/>
      </dsp:nvSpPr>
      <dsp:spPr>
        <a:xfrm>
          <a:off x="0" y="2687839"/>
          <a:ext cx="4038600" cy="12217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Расходы районного бюджета на общее образование в расчете на 1 обучающегося в муниципальных общеобразовательных учреждениях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47,5 тыс. руб.</a:t>
          </a:r>
          <a:endParaRPr lang="ru-RU" sz="1400" b="1" kern="1200" dirty="0">
            <a:solidFill>
              <a:schemeClr val="tx1"/>
            </a:solidFill>
          </a:endParaRPr>
        </a:p>
      </dsp:txBody>
      <dsp:txXfrm>
        <a:off x="929894" y="2687839"/>
        <a:ext cx="3108705" cy="1221745"/>
      </dsp:txXfrm>
    </dsp:sp>
    <dsp:sp modelId="{9A0BF1CA-5DCB-4292-9D6C-ADC7CCC82297}">
      <dsp:nvSpPr>
        <dsp:cNvPr id="0" name=""/>
        <dsp:cNvSpPr/>
      </dsp:nvSpPr>
      <dsp:spPr>
        <a:xfrm>
          <a:off x="122174" y="2810013"/>
          <a:ext cx="807720" cy="97739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A580BCA-E1DF-4A7A-9CDA-13B8B7FA3FA8}">
      <dsp:nvSpPr>
        <dsp:cNvPr id="0" name=""/>
        <dsp:cNvSpPr/>
      </dsp:nvSpPr>
      <dsp:spPr>
        <a:xfrm>
          <a:off x="0" y="4031758"/>
          <a:ext cx="4038600" cy="12217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</a:t>
          </a:r>
          <a:endParaRPr lang="ru-RU" sz="1400" kern="1200" dirty="0"/>
        </a:p>
      </dsp:txBody>
      <dsp:txXfrm>
        <a:off x="929894" y="4031758"/>
        <a:ext cx="3108705" cy="1221745"/>
      </dsp:txXfrm>
    </dsp:sp>
    <dsp:sp modelId="{93DE43DE-4938-4566-83EF-9EB9092FDF79}">
      <dsp:nvSpPr>
        <dsp:cNvPr id="0" name=""/>
        <dsp:cNvSpPr/>
      </dsp:nvSpPr>
      <dsp:spPr>
        <a:xfrm>
          <a:off x="122174" y="4153933"/>
          <a:ext cx="807720" cy="97739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742676-DDAC-4EBC-879E-0BA11EEFDA43}">
      <dsp:nvSpPr>
        <dsp:cNvPr id="0" name=""/>
        <dsp:cNvSpPr/>
      </dsp:nvSpPr>
      <dsp:spPr>
        <a:xfrm>
          <a:off x="1515843" y="4055"/>
          <a:ext cx="5963207" cy="165120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Доля муниципальных учреждений культуры, здания которых находятся в аварийном состоянии или требуют капитального ремонта, в общем количестве муниципальных учреждений культуры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29,2 %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1515843" y="4055"/>
        <a:ext cx="5963207" cy="1651205"/>
      </dsp:txXfrm>
    </dsp:sp>
    <dsp:sp modelId="{894AEF21-786B-46AB-8DA9-E9C9C7A8946A}">
      <dsp:nvSpPr>
        <dsp:cNvPr id="0" name=""/>
        <dsp:cNvSpPr/>
      </dsp:nvSpPr>
      <dsp:spPr>
        <a:xfrm>
          <a:off x="0" y="1380"/>
          <a:ext cx="1634693" cy="1651205"/>
        </a:xfrm>
        <a:prstGeom prst="rect">
          <a:avLst/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13A497-4C39-465C-9782-48AC7ACB7FCC}">
      <dsp:nvSpPr>
        <dsp:cNvPr id="0" name=""/>
        <dsp:cNvSpPr/>
      </dsp:nvSpPr>
      <dsp:spPr>
        <a:xfrm>
          <a:off x="0" y="1784302"/>
          <a:ext cx="5919762" cy="1651205"/>
        </a:xfrm>
        <a:prstGeom prst="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>
            <a:solidFill>
              <a:schemeClr val="tx1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Доля объектов культурного наследия, находящихся, в муниципальной собственности и требующих консервации или реставрации, в общем количестве объектов культурного наследия, находящихся в муниципальной собственности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-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solidFill>
              <a:schemeClr val="tx1"/>
            </a:solidFill>
          </a:endParaRPr>
        </a:p>
      </dsp:txBody>
      <dsp:txXfrm>
        <a:off x="0" y="1784302"/>
        <a:ext cx="5919762" cy="1651205"/>
      </dsp:txXfrm>
    </dsp:sp>
    <dsp:sp modelId="{FA4E90C6-486B-49DB-8141-27CC0A086C88}">
      <dsp:nvSpPr>
        <dsp:cNvPr id="0" name=""/>
        <dsp:cNvSpPr/>
      </dsp:nvSpPr>
      <dsp:spPr>
        <a:xfrm>
          <a:off x="5804349" y="1784302"/>
          <a:ext cx="1634693" cy="1651205"/>
        </a:xfrm>
        <a:prstGeom prst="rect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B62291-1A8F-4325-BE1B-F2B39978BA1C}">
      <dsp:nvSpPr>
        <dsp:cNvPr id="0" name=""/>
        <dsp:cNvSpPr/>
      </dsp:nvSpPr>
      <dsp:spPr>
        <a:xfrm>
          <a:off x="1463317" y="3644733"/>
          <a:ext cx="6062545" cy="1651205"/>
        </a:xfrm>
        <a:prstGeom prst="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tx1"/>
              </a:solidFill>
            </a:rPr>
            <a:t>Доля населения, систематически занимающегося физической культурой и спортом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tx1"/>
              </a:solidFill>
            </a:rPr>
            <a:t>42,3 %</a:t>
          </a:r>
          <a:endParaRPr lang="ru-RU" sz="2300" b="1" kern="1200" dirty="0">
            <a:solidFill>
              <a:schemeClr val="tx1"/>
            </a:solidFill>
          </a:endParaRPr>
        </a:p>
      </dsp:txBody>
      <dsp:txXfrm>
        <a:off x="1463317" y="3644733"/>
        <a:ext cx="6062545" cy="1651205"/>
      </dsp:txXfrm>
    </dsp:sp>
    <dsp:sp modelId="{A2D84D01-5E97-4883-A38A-B968FA2B541A}">
      <dsp:nvSpPr>
        <dsp:cNvPr id="0" name=""/>
        <dsp:cNvSpPr/>
      </dsp:nvSpPr>
      <dsp:spPr>
        <a:xfrm>
          <a:off x="0" y="3644733"/>
          <a:ext cx="1634693" cy="1651205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microsoft.com/office/2007/relationships/hdphoto" Target="../media/hdphoto11.wdp"/><Relationship Id="rId2" Type="http://schemas.openxmlformats.org/officeDocument/2006/relationships/image" Target="../media/image24.jpeg"/><Relationship Id="rId1" Type="http://schemas.openxmlformats.org/officeDocument/2006/relationships/image" Target="../media/image23.jpeg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0.18032</cdr:x>
      <cdr:y>0.06902</cdr:y>
    </cdr:from>
    <cdr:to>
      <cdr:x>0.30327</cdr:x>
      <cdr:y>0.15235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84176" y="386010"/>
          <a:ext cx="1080143" cy="466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/>
            <a:t>601 245,5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0.59542</cdr:x>
      <cdr:y>0</cdr:y>
    </cdr:from>
    <cdr:to>
      <cdr:x>0.71837</cdr:x>
      <cdr:y>0.08333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230862" y="-1412875"/>
          <a:ext cx="1080143" cy="432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/>
            <a:t>646 785,3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0.37959</cdr:x>
      <cdr:y>0</cdr:y>
    </cdr:from>
    <cdr:to>
      <cdr:x>0.48368</cdr:x>
      <cdr:y>0.06897</cdr:y>
    </cdr:to>
    <cdr:sp macro="" textlink="">
      <cdr:nvSpPr>
        <cdr:cNvPr id="4" name="TextBox 3"/>
        <cdr:cNvSpPr txBox="1"/>
      </cdr:nvSpPr>
      <cdr:spPr>
        <a:xfrm xmlns:a="http://schemas.openxmlformats.org/drawingml/2006/main" rot="21120224">
          <a:off x="3334752" y="-1203510"/>
          <a:ext cx="914454" cy="3857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dirty="0" smtClean="0"/>
            <a:t>+ 7,6%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0.32366</cdr:x>
      <cdr:y>0.18648</cdr:y>
    </cdr:from>
    <cdr:to>
      <cdr:x>0.58594</cdr:x>
      <cdr:y>0.21542</cdr:y>
    </cdr:to>
    <cdr:sp macro="" textlink="">
      <cdr:nvSpPr>
        <cdr:cNvPr id="5" name="Стрелка вниз 4"/>
        <cdr:cNvSpPr/>
      </cdr:nvSpPr>
      <cdr:spPr>
        <a:xfrm xmlns:a="http://schemas.openxmlformats.org/drawingml/2006/main" rot="15672020">
          <a:off x="3914595" y="-28284"/>
          <a:ext cx="161853" cy="2304256"/>
        </a:xfrm>
        <a:prstGeom xmlns:a="http://schemas.openxmlformats.org/drawingml/2006/main" prst="downArrow">
          <a:avLst/>
        </a:prstGeom>
        <a:gradFill xmlns:a="http://schemas.openxmlformats.org/drawingml/2006/main">
          <a:gsLst>
            <a:gs pos="100000">
              <a:srgbClr val="7030A0"/>
            </a:gs>
            <a:gs pos="100000">
              <a:srgbClr val="616B79">
                <a:alpha val="76000"/>
              </a:srgbClr>
            </a:gs>
            <a:gs pos="95000">
              <a:srgbClr val="CC00FF"/>
            </a:gs>
            <a:gs pos="100000">
              <a:srgbClr val="CC00FF"/>
            </a:gs>
          </a:gsLst>
          <a:lin ang="5400000" scaled="0"/>
        </a:gra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0.32148</cdr:x>
      <cdr:y>0.54698</cdr:y>
    </cdr:from>
    <cdr:to>
      <cdr:x>0.58377</cdr:x>
      <cdr:y>0.57592</cdr:y>
    </cdr:to>
    <cdr:sp macro="" textlink="">
      <cdr:nvSpPr>
        <cdr:cNvPr id="6" name="Стрелка вниз 5"/>
        <cdr:cNvSpPr/>
      </cdr:nvSpPr>
      <cdr:spPr>
        <a:xfrm xmlns:a="http://schemas.openxmlformats.org/drawingml/2006/main" rot="15672020">
          <a:off x="3895477" y="1987941"/>
          <a:ext cx="161853" cy="2304256"/>
        </a:xfrm>
        <a:prstGeom xmlns:a="http://schemas.openxmlformats.org/drawingml/2006/main" prst="downArrow">
          <a:avLst/>
        </a:prstGeom>
        <a:gradFill xmlns:a="http://schemas.openxmlformats.org/drawingml/2006/main">
          <a:gsLst>
            <a:gs pos="10000">
              <a:srgbClr val="00FF00"/>
            </a:gs>
            <a:gs pos="0">
              <a:srgbClr val="00FF00"/>
            </a:gs>
            <a:gs pos="19000">
              <a:srgbClr val="00FF00"/>
            </a:gs>
            <a:gs pos="0">
              <a:srgbClr val="00FF00"/>
            </a:gs>
          </a:gsLst>
          <a:lin ang="5400000" scaled="0"/>
        </a:gra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0.3996</cdr:x>
      <cdr:y>0.1306</cdr:y>
    </cdr:from>
    <cdr:to>
      <cdr:x>0.50369</cdr:x>
      <cdr:y>0.19957</cdr:y>
    </cdr:to>
    <cdr:sp macro="" textlink="">
      <cdr:nvSpPr>
        <cdr:cNvPr id="7" name="TextBox 1"/>
        <cdr:cNvSpPr txBox="1"/>
      </cdr:nvSpPr>
      <cdr:spPr>
        <a:xfrm xmlns:a="http://schemas.openxmlformats.org/drawingml/2006/main" rot="21120224">
          <a:off x="3510605" y="730433"/>
          <a:ext cx="914454" cy="3857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dirty="0" smtClean="0"/>
            <a:t>+ 21,7%</a:t>
          </a:r>
          <a:endParaRPr lang="ru-RU" sz="2000" dirty="0"/>
        </a:p>
      </cdr:txBody>
    </cdr:sp>
  </cdr:relSizeAnchor>
  <cdr:relSizeAnchor xmlns:cdr="http://schemas.openxmlformats.org/drawingml/2006/chartDrawing">
    <cdr:from>
      <cdr:x>0.3996</cdr:x>
      <cdr:y>0.48805</cdr:y>
    </cdr:from>
    <cdr:to>
      <cdr:x>0.50369</cdr:x>
      <cdr:y>0.55702</cdr:y>
    </cdr:to>
    <cdr:sp macro="" textlink="">
      <cdr:nvSpPr>
        <cdr:cNvPr id="8" name="TextBox 1"/>
        <cdr:cNvSpPr txBox="1"/>
      </cdr:nvSpPr>
      <cdr:spPr>
        <a:xfrm xmlns:a="http://schemas.openxmlformats.org/drawingml/2006/main" rot="21120224">
          <a:off x="3510605" y="2729546"/>
          <a:ext cx="914454" cy="3857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dirty="0" smtClean="0"/>
            <a:t>+ 5,6%</a:t>
          </a:r>
          <a:endParaRPr lang="ru-RU" sz="20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0.1615</cdr:x>
      <cdr:y>0.11684</cdr:y>
    </cdr:from>
    <cdr:to>
      <cdr:x>0.26149</cdr:x>
      <cdr:y>0.27054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77010" y="69513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0.40062</cdr:x>
      <cdr:y>0.47609</cdr:y>
    </cdr:from>
    <cdr:to>
      <cdr:x>0.61729</cdr:x>
      <cdr:y>0.62887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519415" y="2716434"/>
          <a:ext cx="1903440" cy="871727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rgbClr val="FFC000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i="1" dirty="0" smtClean="0">
              <a:solidFill>
                <a:schemeClr val="tx1"/>
              </a:solidFill>
            </a:rPr>
            <a:t>2245,9</a:t>
          </a:r>
        </a:p>
        <a:p xmlns:a="http://schemas.openxmlformats.org/drawingml/2006/main">
          <a:pPr algn="ctr"/>
          <a:r>
            <a:rPr lang="ru-RU" sz="1600" b="1" i="1" dirty="0" smtClean="0">
              <a:solidFill>
                <a:schemeClr val="tx1"/>
              </a:solidFill>
            </a:rPr>
            <a:t>млн. рублей</a:t>
          </a:r>
          <a:endParaRPr lang="ru-RU" sz="1600" b="1" i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0.05636</cdr:x>
      <cdr:y>0.61491</cdr:y>
    </cdr:from>
    <cdr:to>
      <cdr:x>0.12636</cdr:x>
      <cdr:y>0.68783</cdr:y>
    </cdr:to>
    <cdr:pic>
      <cdr:nvPicPr>
        <cdr:cNvPr id="3" name="Picture 2" descr="https://im2-tub-ru.yandex.net/i?id=a472b427d2d229b05bf62a27d710d45d&amp;n=21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495079" y="3508522"/>
          <a:ext cx="614949" cy="416064"/>
        </a:xfrm>
        <a:prstGeom xmlns:a="http://schemas.openxmlformats.org/drawingml/2006/main" prst="rect">
          <a:avLst/>
        </a:prstGeom>
        <a:noFill xmlns:a="http://schemas.openxmlformats.org/drawingml/2006/main"/>
      </cdr:spPr>
    </cdr:pic>
  </cdr:relSizeAnchor>
  <cdr:relSizeAnchor xmlns:cdr="http://schemas.openxmlformats.org/drawingml/2006/chartDrawing">
    <cdr:from>
      <cdr:x>0.90062</cdr:x>
      <cdr:y>0.85469</cdr:y>
    </cdr:from>
    <cdr:to>
      <cdr:x>0.97456</cdr:x>
      <cdr:y>0.96408</cdr:y>
    </cdr:to>
    <cdr:pic>
      <cdr:nvPicPr>
        <cdr:cNvPr id="4" name="Picture 4" descr="https://im2-tub-ru.yandex.net/i?id=7fe6f1de0c696b46c647685b64bc86d2&amp;n=21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2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7911903" y="4876674"/>
          <a:ext cx="649561" cy="624153"/>
        </a:xfrm>
        <a:prstGeom xmlns:a="http://schemas.openxmlformats.org/drawingml/2006/main" prst="rect">
          <a:avLst/>
        </a:prstGeom>
        <a:noFill xmlns:a="http://schemas.openxmlformats.org/drawingml/2006/main"/>
      </cdr:spPr>
    </cdr:pic>
  </cdr:relSizeAnchor>
  <cdr:relSizeAnchor xmlns:cdr="http://schemas.openxmlformats.org/drawingml/2006/chartDrawing">
    <cdr:from>
      <cdr:x>0.26947</cdr:x>
      <cdr:y>0.19844</cdr:y>
    </cdr:from>
    <cdr:to>
      <cdr:x>0.3278</cdr:x>
      <cdr:y>0.27284</cdr:y>
    </cdr:to>
    <cdr:pic>
      <cdr:nvPicPr>
        <cdr:cNvPr id="5" name="Picture 18" descr="https://im1-tub-ru.yandex.net/i?id=d2af243edd1ef45ac95ea7181f783926&amp;n=21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3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2367287" y="1132258"/>
          <a:ext cx="512428" cy="424509"/>
        </a:xfrm>
        <a:prstGeom xmlns:a="http://schemas.openxmlformats.org/drawingml/2006/main" prst="rect">
          <a:avLst/>
        </a:prstGeom>
        <a:noFill xmlns:a="http://schemas.openxmlformats.org/drawingml/2006/main"/>
      </cdr:spPr>
    </cdr:pic>
  </cdr:relSizeAnchor>
  <cdr:relSizeAnchor xmlns:cdr="http://schemas.openxmlformats.org/drawingml/2006/chartDrawing">
    <cdr:from>
      <cdr:x>0.08914</cdr:x>
      <cdr:y>0.24892</cdr:y>
    </cdr:from>
    <cdr:to>
      <cdr:x>0.13923</cdr:x>
      <cdr:y>0.33241</cdr:y>
    </cdr:to>
    <cdr:pic>
      <cdr:nvPicPr>
        <cdr:cNvPr id="6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>
          <a:off x="783111" y="1420290"/>
          <a:ext cx="440040" cy="47637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0.05636</cdr:x>
      <cdr:y>0.42561</cdr:y>
    </cdr:from>
    <cdr:to>
      <cdr:x>0.11756</cdr:x>
      <cdr:y>0.52208</cdr:y>
    </cdr:to>
    <cdr:pic>
      <cdr:nvPicPr>
        <cdr:cNvPr id="7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5"/>
        <a:stretch xmlns:a="http://schemas.openxmlformats.org/drawingml/2006/main">
          <a:fillRect/>
        </a:stretch>
      </cdr:blipFill>
      <cdr:spPr>
        <a:xfrm xmlns:a="http://schemas.openxmlformats.org/drawingml/2006/main">
          <a:off x="495079" y="2428402"/>
          <a:ext cx="537641" cy="55043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0.88422</cdr:x>
      <cdr:y>0.27416</cdr:y>
    </cdr:from>
    <cdr:to>
      <cdr:x>0.93022</cdr:x>
      <cdr:y>0.35796</cdr:y>
    </cdr:to>
    <cdr:pic>
      <cdr:nvPicPr>
        <cdr:cNvPr id="10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6"/>
        <a:stretch xmlns:a="http://schemas.openxmlformats.org/drawingml/2006/main">
          <a:fillRect/>
        </a:stretch>
      </cdr:blipFill>
      <cdr:spPr>
        <a:xfrm xmlns:a="http://schemas.openxmlformats.org/drawingml/2006/main">
          <a:off x="7767887" y="1564306"/>
          <a:ext cx="404051" cy="47814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0.90164</cdr:x>
      <cdr:y>0.68449</cdr:y>
    </cdr:from>
    <cdr:to>
      <cdr:x>0.96354</cdr:x>
      <cdr:y>0.78766</cdr:y>
    </cdr:to>
    <cdr:pic>
      <cdr:nvPicPr>
        <cdr:cNvPr id="11" name="Picture 14" descr="водопроводной - белый - фон - 3d - воды - крест - Сток-фото Ilin Sergey (ISerg) (#409425) Stockfresh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7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 rot="10800000" flipV="1">
          <a:off x="7920880" y="3905563"/>
          <a:ext cx="543790" cy="588663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softEdge rad="63500"/>
        </a:effectLst>
      </cdr:spPr>
    </cdr:pic>
  </cdr:relSizeAnchor>
  <cdr:relSizeAnchor xmlns:cdr="http://schemas.openxmlformats.org/drawingml/2006/chartDrawing">
    <cdr:from>
      <cdr:x>0.59836</cdr:x>
      <cdr:y>0.10396</cdr:y>
    </cdr:from>
    <cdr:to>
      <cdr:x>0.66372</cdr:x>
      <cdr:y>0.2046</cdr:y>
    </cdr:to>
    <cdr:pic>
      <cdr:nvPicPr>
        <cdr:cNvPr id="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8"/>
        <a:stretch xmlns:a="http://schemas.openxmlformats.org/drawingml/2006/main">
          <a:fillRect/>
        </a:stretch>
      </cdr:blipFill>
      <cdr:spPr>
        <a:xfrm xmlns:a="http://schemas.openxmlformats.org/drawingml/2006/main">
          <a:off x="5256584" y="593195"/>
          <a:ext cx="574224" cy="57422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0.87603</cdr:x>
      <cdr:y>0.48871</cdr:y>
    </cdr:from>
    <cdr:to>
      <cdr:x>0.95472</cdr:x>
      <cdr:y>0.56443</cdr:y>
    </cdr:to>
    <cdr:pic>
      <cdr:nvPicPr>
        <cdr:cNvPr id="9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9"/>
        <a:stretch xmlns:a="http://schemas.openxmlformats.org/drawingml/2006/main">
          <a:fillRect/>
        </a:stretch>
      </cdr:blipFill>
      <cdr:spPr>
        <a:xfrm xmlns:a="http://schemas.openxmlformats.org/drawingml/2006/main">
          <a:off x="7695879" y="2788442"/>
          <a:ext cx="691289" cy="43204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0.38422</cdr:x>
      <cdr:y>0.1732</cdr:y>
    </cdr:from>
    <cdr:to>
      <cdr:x>0.46036</cdr:x>
      <cdr:y>0.26154</cdr:y>
    </cdr:to>
    <cdr:pic>
      <cdr:nvPicPr>
        <cdr:cNvPr id="1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0"/>
        <a:stretch xmlns:a="http://schemas.openxmlformats.org/drawingml/2006/main">
          <a:fillRect/>
        </a:stretch>
      </cdr:blipFill>
      <cdr:spPr>
        <a:xfrm xmlns:a="http://schemas.openxmlformats.org/drawingml/2006/main">
          <a:off x="3375399" y="988242"/>
          <a:ext cx="668888" cy="50404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0.71311</cdr:x>
      <cdr:y>0.11658</cdr:y>
    </cdr:from>
    <cdr:to>
      <cdr:x>0.78884</cdr:x>
      <cdr:y>0.23317</cdr:y>
    </cdr:to>
    <cdr:pic>
      <cdr:nvPicPr>
        <cdr:cNvPr id="1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1">
          <a:extLst>
            <a:ext uri="{BEBA8EAE-BF5A-486C-A8C5-ECC9F3942E4B}">
              <a14:imgProps xmlns:a14="http://schemas.microsoft.com/office/drawing/2010/main">
                <a14:imgLayer r:embed="rId12">
                  <a14:imgEffect>
                    <a14:backgroundRemoval t="10000" b="90000" l="10000" r="90000"/>
                  </a14:imgEffect>
                </a14:imgLayer>
              </a14:imgProps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6264696" y="665203"/>
          <a:ext cx="665203" cy="665203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0.1704</cdr:x>
      <cdr:y>0.1395</cdr:y>
    </cdr:from>
    <cdr:to>
      <cdr:x>0.31191</cdr:x>
      <cdr:y>0.22914</cdr:y>
    </cdr:to>
    <cdr:sp macro="" textlink="">
      <cdr:nvSpPr>
        <cdr:cNvPr id="2" name="Text Box 4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17574" y="570705"/>
          <a:ext cx="762000" cy="3667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>
              <a:solidFill>
                <a:srgbClr val="000000"/>
              </a:solidFill>
            </a:rPr>
            <a:t>270,9</a:t>
          </a:r>
          <a:endParaRPr lang="ru-RU" sz="1800" b="1" dirty="0">
            <a:solidFill>
              <a:srgbClr val="000000"/>
            </a:solidFill>
          </a:endParaRPr>
        </a:p>
      </cdr:txBody>
    </cdr:sp>
  </cdr:relSizeAnchor>
  <cdr:relSizeAnchor xmlns:cdr="http://schemas.openxmlformats.org/drawingml/2006/chartDrawing">
    <cdr:from>
      <cdr:x>0.46833</cdr:x>
      <cdr:y>0.08886</cdr:y>
    </cdr:from>
    <cdr:to>
      <cdr:x>0.60984</cdr:x>
      <cdr:y>0.1785</cdr:y>
    </cdr:to>
    <cdr:sp macro="" textlink="">
      <cdr:nvSpPr>
        <cdr:cNvPr id="3" name="Text Box 4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21863" y="363537"/>
          <a:ext cx="762000" cy="3667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>
              <a:solidFill>
                <a:srgbClr val="000000"/>
              </a:solidFill>
            </a:rPr>
            <a:t>297,9</a:t>
          </a:r>
          <a:endParaRPr lang="ru-RU" sz="1800" b="1" dirty="0">
            <a:solidFill>
              <a:srgbClr val="000000"/>
            </a:solidFill>
          </a:endParaRPr>
        </a:p>
      </cdr:txBody>
    </cdr:sp>
  </cdr:relSizeAnchor>
  <cdr:relSizeAnchor xmlns:cdr="http://schemas.openxmlformats.org/drawingml/2006/chartDrawing">
    <cdr:from>
      <cdr:x>0.76002</cdr:x>
      <cdr:y>0.33265</cdr:y>
    </cdr:from>
    <cdr:to>
      <cdr:x>0.90153</cdr:x>
      <cdr:y>0.42293</cdr:y>
    </cdr:to>
    <cdr:sp macro="" textlink="">
      <cdr:nvSpPr>
        <cdr:cNvPr id="4" name="Text Box 4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92575" y="1360859"/>
          <a:ext cx="762000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>
              <a:solidFill>
                <a:srgbClr val="000000"/>
              </a:solidFill>
            </a:rPr>
            <a:t>183,6</a:t>
          </a:r>
          <a:endParaRPr lang="ru-RU" sz="1800" b="1" dirty="0">
            <a:solidFill>
              <a:srgbClr val="000000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0.4094</cdr:x>
      <cdr:y>0.35655</cdr:y>
    </cdr:from>
    <cdr:to>
      <cdr:x>0.51887</cdr:x>
      <cdr:y>0.63543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419653" y="116908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0.20785</cdr:x>
      <cdr:y>0.10958</cdr:y>
    </cdr:from>
    <cdr:to>
      <cdr:x>0.31732</cdr:x>
      <cdr:y>0.2285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36135" y="375756"/>
          <a:ext cx="914394" cy="4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327,9</a:t>
          </a:r>
          <a:endParaRPr lang="ru-RU" sz="18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230E7-6D2E-4397-8A5A-EAF18288AE3E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F28DE-A1EE-4417-844A-C4E8BCC4E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064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F28DE-A1EE-4417-844A-C4E8BCC4EE3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222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F28DE-A1EE-4417-844A-C4E8BCC4EE3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266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F28DE-A1EE-4417-844A-C4E8BCC4EE3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487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F28DE-A1EE-4417-844A-C4E8BCC4EE3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348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F28DE-A1EE-4417-844A-C4E8BCC4EE3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250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F28DE-A1EE-4417-844A-C4E8BCC4EE3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700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F28DE-A1EE-4417-844A-C4E8BCC4EE34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386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F28DE-A1EE-4417-844A-C4E8BCC4EE34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686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F28DE-A1EE-4417-844A-C4E8BCC4EE34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671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F28DE-A1EE-4417-844A-C4E8BCC4EE34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87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F28DE-A1EE-4417-844A-C4E8BCC4EE34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218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96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039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0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09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142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280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63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47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982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357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377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E7644033-6130-4F9A-8B97-20C7CF99EA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090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798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5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6.pn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8.png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0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9.wdp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microsoft.com/office/2007/relationships/hdphoto" Target="../media/hdphoto1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58.png"/><Relationship Id="rId4" Type="http://schemas.microsoft.com/office/2007/relationships/hdphoto" Target="../media/hdphoto1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6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1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8.wdp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microsoft.com/office/2007/relationships/hdphoto" Target="../media/hdphoto19.wdp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2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0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26.wdp"/><Relationship Id="rId3" Type="http://schemas.openxmlformats.org/officeDocument/2006/relationships/image" Target="../media/image93.png"/><Relationship Id="rId7" Type="http://schemas.openxmlformats.org/officeDocument/2006/relationships/image" Target="../media/image9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5.wdp"/><Relationship Id="rId5" Type="http://schemas.openxmlformats.org/officeDocument/2006/relationships/image" Target="../media/image94.png"/><Relationship Id="rId4" Type="http://schemas.microsoft.com/office/2007/relationships/hdphoto" Target="../media/hdphoto24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7.wdp"/><Relationship Id="rId4" Type="http://schemas.openxmlformats.org/officeDocument/2006/relationships/image" Target="../media/image9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8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9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microsoft.com/office/2007/relationships/hdphoto" Target="../media/hdphoto30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1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3.wdp"/><Relationship Id="rId5" Type="http://schemas.openxmlformats.org/officeDocument/2006/relationships/image" Target="../media/image103.png"/><Relationship Id="rId4" Type="http://schemas.microsoft.com/office/2007/relationships/hdphoto" Target="../media/hdphoto32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3130" y="14165"/>
            <a:ext cx="3300871" cy="203371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85780"/>
            <a:ext cx="3038475" cy="237222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8034" y="2301889"/>
            <a:ext cx="3076575" cy="2047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8477" y="14164"/>
            <a:ext cx="2804655" cy="237690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2589" y="2094709"/>
            <a:ext cx="3419872" cy="239107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2437904"/>
            <a:ext cx="2762251" cy="2047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8189"/>
            <a:ext cx="3041880" cy="2423740"/>
          </a:xfrm>
          <a:prstGeom prst="rect">
            <a:avLst/>
          </a:prstGeom>
          <a:noFill/>
          <a:ln>
            <a:noFill/>
          </a:ln>
          <a:effectLst>
            <a:glow>
              <a:schemeClr val="accent1"/>
            </a:glow>
            <a:outerShdw dist="35921" dir="2700000" algn="ctr" rotWithShape="0">
              <a:schemeClr val="bg2"/>
            </a:outerShdw>
            <a:reflection stA="48000" endPos="65000" dist="50800" dir="5400000" sy="-100000" algn="bl" rotWithShape="0"/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52" y="4438947"/>
            <a:ext cx="3364424" cy="241905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4609" y="4293097"/>
            <a:ext cx="3159393" cy="256490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2094709"/>
            <a:ext cx="84249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БЮДЖЕТ</a:t>
            </a:r>
            <a:r>
              <a:rPr lang="en-US" sz="3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ДЛЯ </a:t>
            </a:r>
            <a:r>
              <a:rPr lang="ru-RU" sz="36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ГРАЖДАН </a:t>
            </a:r>
            <a:endParaRPr lang="en-US" sz="3600" b="1" spc="50" dirty="0" smtClean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</a:t>
            </a:r>
            <a:r>
              <a:rPr lang="ru-RU" sz="36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ОТЧЕТУ </a:t>
            </a:r>
            <a:r>
              <a:rPr lang="ru-RU" sz="3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</a:t>
            </a:r>
            <a:r>
              <a:rPr lang="ru-RU" sz="36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36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6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ИСПОЛНЕНИИ БЮДЖЕТА </a:t>
            </a:r>
            <a:r>
              <a:rPr lang="ru-RU" sz="3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МУНИЦИПАЛЬНОГО ОБРАЗОВАНИЯ  ЕЙСКИЙ РАЙОН ЗА </a:t>
            </a:r>
            <a:r>
              <a:rPr lang="ru-RU" sz="3600" b="1" i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2015</a:t>
            </a:r>
            <a:r>
              <a:rPr lang="ru-RU" sz="3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ГОД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46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188640"/>
            <a:ext cx="69671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/>
              <a:t>Уважаемые жители Ейского района!</a:t>
            </a:r>
            <a:endParaRPr lang="ru-RU" sz="32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0321" y="980728"/>
            <a:ext cx="892923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	</a:t>
            </a:r>
            <a:r>
              <a:rPr lang="ru-RU" sz="2400" dirty="0" smtClean="0"/>
              <a:t>Бюджет для граждан составлен на основе утвержденного Решения Совета муниципального образования Ейский район от 2</a:t>
            </a:r>
            <a:r>
              <a:rPr lang="en-US" sz="2400" dirty="0" smtClean="0"/>
              <a:t>6</a:t>
            </a:r>
            <a:r>
              <a:rPr lang="ru-RU" sz="2400" dirty="0" smtClean="0"/>
              <a:t>.0</a:t>
            </a:r>
            <a:r>
              <a:rPr lang="en-US" sz="2400" dirty="0" smtClean="0"/>
              <a:t>5</a:t>
            </a:r>
            <a:r>
              <a:rPr lang="ru-RU" sz="2400" dirty="0" smtClean="0"/>
              <a:t>.201</a:t>
            </a:r>
            <a:r>
              <a:rPr lang="en-US" sz="2400" dirty="0" smtClean="0"/>
              <a:t>6</a:t>
            </a:r>
            <a:r>
              <a:rPr lang="ru-RU" sz="2400" dirty="0" smtClean="0"/>
              <a:t>г.  № </a:t>
            </a:r>
            <a:r>
              <a:rPr lang="en-US" sz="2400" dirty="0" smtClean="0"/>
              <a:t>441</a:t>
            </a:r>
            <a:r>
              <a:rPr lang="ru-RU" sz="2400" dirty="0" smtClean="0"/>
              <a:t> «Об исполнении районного бюджета за 201</a:t>
            </a:r>
            <a:r>
              <a:rPr lang="en-US" sz="2400" dirty="0" smtClean="0"/>
              <a:t>5</a:t>
            </a:r>
            <a:r>
              <a:rPr lang="ru-RU" sz="2400" dirty="0" smtClean="0"/>
              <a:t> год», носит ознакомительный и осведомительный характер и размещен с целью информирования населения в доступной форме.</a:t>
            </a:r>
          </a:p>
          <a:p>
            <a:pPr algn="just"/>
            <a:r>
              <a:rPr lang="ru-RU" sz="2400" dirty="0"/>
              <a:t>	</a:t>
            </a:r>
            <a:r>
              <a:rPr lang="ru-RU" sz="2400" dirty="0" smtClean="0"/>
              <a:t>Информация на интернет – ресурсе наглядно отображает сопоставление плановых и фактических значений показателей развития экономики района, содержит параметры исполнения доходной и расходной части бюджета Ейского района.</a:t>
            </a:r>
          </a:p>
          <a:p>
            <a:pPr algn="just"/>
            <a:r>
              <a:rPr lang="ru-RU" sz="2400" dirty="0"/>
              <a:t>	</a:t>
            </a:r>
            <a:r>
              <a:rPr lang="ru-RU" sz="2400" dirty="0" smtClean="0"/>
              <a:t>«Бюджет для граждан» позволит каждому жителю района изучить основные направления расходования средств бюджета района по отраслям экономики и социальной сферы, источники доходов.</a:t>
            </a:r>
          </a:p>
          <a:p>
            <a:pPr algn="just"/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427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5574" y="1322760"/>
            <a:ext cx="8874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бюджета </a:t>
            </a:r>
            <a:r>
              <a:rPr lang="ru-RU" dirty="0" smtClean="0"/>
              <a:t>– </a:t>
            </a:r>
            <a:r>
              <a:rPr lang="ru-RU" i="1" dirty="0" smtClean="0"/>
              <a:t>это этап бюджетного процесса, который начинается с момента утверждения решения о бюджете законодательным (представительным) органом муниципального образования и продолжается в течение финансового года.</a:t>
            </a:r>
            <a:endParaRPr lang="ru-RU" i="1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2447310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/>
              <a:t>Основные этапы исполнения бюджета:</a:t>
            </a:r>
            <a:endParaRPr lang="ru-RU" sz="28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8756" y="3029733"/>
            <a:ext cx="915372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</a:t>
            </a:r>
            <a:r>
              <a:rPr lang="ru-RU" b="1" dirty="0" smtClean="0"/>
              <a:t>исполнение бюджета по доходам </a:t>
            </a:r>
            <a:r>
              <a:rPr lang="ru-RU" dirty="0" smtClean="0"/>
              <a:t>(обеспечение полного и своевременного поступления</a:t>
            </a:r>
          </a:p>
          <a:p>
            <a:r>
              <a:rPr lang="ru-RU" dirty="0" smtClean="0"/>
              <a:t>в бюджет налогов, сборов, доходов от использования имущества и других обязательных</a:t>
            </a:r>
          </a:p>
          <a:p>
            <a:r>
              <a:rPr lang="ru-RU" dirty="0" smtClean="0"/>
              <a:t>платежей, в соответствии с утвержденными бюджетными назначениями);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b="1" dirty="0" smtClean="0"/>
              <a:t>исполнение бюджета по расходам  </a:t>
            </a:r>
            <a:r>
              <a:rPr lang="ru-RU" dirty="0" smtClean="0"/>
              <a:t>(обеспечение последовательного финансирования </a:t>
            </a:r>
          </a:p>
          <a:p>
            <a:r>
              <a:rPr lang="ru-RU" dirty="0" smtClean="0"/>
              <a:t>мероприятий, предусмотренных решением о бюджете, в пределах утвержденных сумм</a:t>
            </a:r>
          </a:p>
          <a:p>
            <a:r>
              <a:rPr lang="ru-RU" dirty="0" smtClean="0"/>
              <a:t>с целью исполнения принятых муниципальным образованием расходных обязательств). </a:t>
            </a:r>
            <a:endParaRPr lang="ru-RU" b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49174" y="0"/>
            <a:ext cx="709521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800" b="1" dirty="0" smtClean="0"/>
              <a:t>Что такое исполнение бюджета?</a:t>
            </a:r>
            <a:endParaRPr lang="ru-RU" sz="3800" b="1" dirty="0"/>
          </a:p>
        </p:txBody>
      </p:sp>
      <p:sp>
        <p:nvSpPr>
          <p:cNvPr id="9" name="AutoShape 2" descr="http://www.v3wall.com/wallpaper/1920_1080/1009/1920_1080_201009160104192086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407" l="6250" r="953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777" y="4581128"/>
            <a:ext cx="3888432" cy="2146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66" b="100000" l="1233" r="995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9269" y="5085184"/>
            <a:ext cx="2945697" cy="1642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621" r="979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83" y="5061058"/>
            <a:ext cx="294481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942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1096"/>
            <a:ext cx="8301608" cy="105963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Показатели социально-экономического развития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район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 2015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19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5852" y="908720"/>
            <a:ext cx="333863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10853" y="1268760"/>
            <a:ext cx="4752528" cy="1024654"/>
          </a:xfrm>
          <a:prstGeom prst="wedgeRoundRectCallout">
            <a:avLst>
              <a:gd name="adj1" fmla="val 90471"/>
              <a:gd name="adj2" fmla="val 135696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Среднегодовая численность постоянного населения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137166 человек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24028" y="3093549"/>
            <a:ext cx="4753671" cy="948336"/>
          </a:xfrm>
          <a:prstGeom prst="wedgeRoundRectCallout">
            <a:avLst>
              <a:gd name="adj1" fmla="val 91281"/>
              <a:gd name="adj2" fmla="val -23884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Объем доходов на 1 жителя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16444,9 руб.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250377" y="4869160"/>
            <a:ext cx="4752528" cy="936104"/>
          </a:xfrm>
          <a:prstGeom prst="wedgeRoundRectCallout">
            <a:avLst>
              <a:gd name="adj1" fmla="val 89948"/>
              <a:gd name="adj2" fmla="val -209897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Объем расходов на 1 жителя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16373,4 руб.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5" b="100000" l="0" r="974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5852" y="3573016"/>
            <a:ext cx="3652935" cy="3173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75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337884" cy="98545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Показатели социально-экономического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развития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район за 2015 год</a:t>
            </a:r>
            <a:endParaRPr lang="ru-RU" sz="28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0454859"/>
              </p:ext>
            </p:extLst>
          </p:nvPr>
        </p:nvGraphicFramePr>
        <p:xfrm>
          <a:off x="0" y="1700808"/>
          <a:ext cx="9143220" cy="5124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516" r="964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1662" y="260648"/>
            <a:ext cx="6412338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43" b="98286" l="3125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268760"/>
            <a:ext cx="3875439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725" y="1268760"/>
            <a:ext cx="899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рублей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87445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800" y="2460"/>
            <a:ext cx="8218264" cy="85406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Показатели социально-экономического развития муниципального образования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район за 2015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6007140"/>
              </p:ext>
            </p:extLst>
          </p:nvPr>
        </p:nvGraphicFramePr>
        <p:xfrm>
          <a:off x="404889" y="836712"/>
          <a:ext cx="8640960" cy="5506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38" b="98162" l="283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4553744"/>
            <a:ext cx="202236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8642" y="906060"/>
            <a:ext cx="899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рублей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99447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1096"/>
            <a:ext cx="8470776" cy="90905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Показатели социально-экономического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развития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район за 2015 год</a:t>
            </a:r>
            <a:endParaRPr lang="ru-RU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627784" y="2492896"/>
            <a:ext cx="6120680" cy="1460965"/>
          </a:xfrm>
          <a:prstGeom prst="wedgeRoundRectCallout">
            <a:avLst>
              <a:gd name="adj1" fmla="val 29222"/>
              <a:gd name="adj2" fmla="val 71886"/>
              <a:gd name="adj3" fmla="val 16667"/>
            </a:avLst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Объем расходов районного бюджета на содержание органов местного самоуправления МО </a:t>
            </a:r>
            <a:r>
              <a:rPr lang="ru-RU" b="1" dirty="0" err="1" smtClean="0">
                <a:solidFill>
                  <a:schemeClr val="tx1"/>
                </a:solidFill>
              </a:rPr>
              <a:t>Ейский</a:t>
            </a:r>
            <a:r>
              <a:rPr lang="ru-RU" b="1" dirty="0" smtClean="0">
                <a:solidFill>
                  <a:schemeClr val="tx1"/>
                </a:solidFill>
              </a:rPr>
              <a:t> район в расчете на 1 единицу штатной численности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643,0 тыс. руб.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3563888" y="1050484"/>
            <a:ext cx="5333284" cy="1296144"/>
          </a:xfrm>
          <a:prstGeom prst="wedgeRoundRectCallout">
            <a:avLst>
              <a:gd name="adj1" fmla="val -78339"/>
              <a:gd name="adj2" fmla="val 74115"/>
              <a:gd name="adj3" fmla="val 16667"/>
            </a:avLst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Удовлетворенность населения деятельностью органов местного самоуправления муниципального образования </a:t>
            </a:r>
            <a:r>
              <a:rPr lang="ru-RU" b="1" dirty="0" err="1" smtClean="0">
                <a:solidFill>
                  <a:schemeClr val="tx1"/>
                </a:solidFill>
              </a:rPr>
              <a:t>Ейский</a:t>
            </a:r>
            <a:r>
              <a:rPr lang="ru-RU" b="1" dirty="0" smtClean="0">
                <a:solidFill>
                  <a:schemeClr val="tx1"/>
                </a:solidFill>
              </a:rPr>
              <a:t> район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39,6 %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307975" y="4365104"/>
            <a:ext cx="5922555" cy="1512168"/>
          </a:xfrm>
          <a:prstGeom prst="wedgeRoundRectCallout">
            <a:avLst>
              <a:gd name="adj1" fmla="val 57515"/>
              <a:gd name="adj2" fmla="val 87028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Расходы районного бюджета на содержание работников органов местного самоуправления в расчете на одного жителя муниципального образования </a:t>
            </a:r>
            <a:r>
              <a:rPr lang="ru-RU" b="1" dirty="0" err="1" smtClean="0">
                <a:solidFill>
                  <a:schemeClr val="tx1"/>
                </a:solidFill>
              </a:rPr>
              <a:t>Ейский</a:t>
            </a:r>
            <a:r>
              <a:rPr lang="ru-RU" b="1" dirty="0" smtClean="0">
                <a:solidFill>
                  <a:schemeClr val="tx1"/>
                </a:solidFill>
              </a:rPr>
              <a:t> район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1134,4 рублей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AutoShape 5" descr="http://%D1%80%D1%83%D1%81%D0%B0%D0%BA%D0%B0%D0%B4%D0%B5%D0%BC%D0%BF%D1%80%D0%BE%D0%B5%D0%BA%D1%82.%D1%80%D1%84/images/teach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605" l="104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889" y="692696"/>
            <a:ext cx="285361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0" b="98605" l="979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0530" y="4160039"/>
            <a:ext cx="3039021" cy="2680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926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1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09148"/>
              </p:ext>
            </p:extLst>
          </p:nvPr>
        </p:nvGraphicFramePr>
        <p:xfrm>
          <a:off x="512763" y="931863"/>
          <a:ext cx="8558212" cy="5528901"/>
        </p:xfrm>
        <a:graphic>
          <a:graphicData uri="http://schemas.openxmlformats.org/drawingml/2006/table">
            <a:tbl>
              <a:tblPr/>
              <a:tblGrid>
                <a:gridCol w="3641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3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2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4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5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26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Наименование доходов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План на 2015г.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за 2015 год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 плана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(+,-) отклонения к плану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Удел.вес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дохода от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факт.исполн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.%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642 135,6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646 785,3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4 649,7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доходы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553 756,9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557 726,7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3 969,8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86,23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 на прибыль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10 523,0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10 531,7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414 707,9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418 216,0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100,8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3 508,1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64,66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3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Единый налог на вмененный доход для отдельных видов деятельности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106 000,0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106 263,1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263,1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16,43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Единый сельскохозяйственный налог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5 180,0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5 200,3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100,4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Акцизы  по подакцизным товарам (продукции), производимым на территории РФ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100,4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7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Налог, взимаемый в связи с применением патентной системы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239,0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103,9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0,04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пошлина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16 936,0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17 095,3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100,9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2,64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90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Задолженность и перерасчеты по отмененным налогам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88 378,7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89 058,6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100,8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679,9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13,77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58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54 600,0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55 585,3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101,8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985,3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8,59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сдачи в аренду имущества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5 620,0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5 620,5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6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Платежи от государственных и муниципальных унитарных предприятий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9,8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88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6 010,0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6 051,5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0,94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оказания платных услуг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3 350,0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3 354,8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58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Продажа земельных участков,  государственная  собственность на которые не разграничена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3 847,0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3 854,3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14 630,0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14 662,3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312,0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315,9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Невыясненные поступления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-395,8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х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-395,8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-0,06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9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доходов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642 135,6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646 785,3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4 649,7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18618" name="Заголовок 4"/>
          <p:cNvSpPr>
            <a:spLocks noGrp="1"/>
          </p:cNvSpPr>
          <p:nvPr>
            <p:ph type="title"/>
          </p:nvPr>
        </p:nvSpPr>
        <p:spPr>
          <a:xfrm>
            <a:off x="684213" y="131763"/>
            <a:ext cx="8350250" cy="576262"/>
          </a:xfrm>
        </p:spPr>
        <p:txBody>
          <a:bodyPr>
            <a:normAutofit fontScale="90000"/>
          </a:bodyPr>
          <a:lstStyle/>
          <a:p>
            <a:pPr algn="r"/>
            <a:r>
              <a:rPr lang="ru-RU" altLang="ru-RU" sz="22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Исполнение плана по налоговым и неналоговым доходам районного бюджета  за 2015 год, </a:t>
            </a:r>
            <a:r>
              <a:rPr lang="ru-RU" altLang="ru-RU" sz="22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altLang="ru-RU" sz="22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200" b="1" dirty="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51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0549003"/>
              </p:ext>
            </p:extLst>
          </p:nvPr>
        </p:nvGraphicFramePr>
        <p:xfrm>
          <a:off x="107504" y="1265238"/>
          <a:ext cx="8785225" cy="5592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58" name="Text Box 20"/>
          <p:cNvSpPr txBox="1">
            <a:spLocks noChangeArrowheads="1"/>
          </p:cNvSpPr>
          <p:nvPr/>
        </p:nvSpPr>
        <p:spPr bwMode="auto">
          <a:xfrm>
            <a:off x="1312523" y="31096"/>
            <a:ext cx="655320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Темпы роста налоговых и неналоговых доходов, %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 вниз 1"/>
          <p:cNvSpPr/>
          <p:nvPr/>
        </p:nvSpPr>
        <p:spPr>
          <a:xfrm rot="15672020">
            <a:off x="3938379" y="500237"/>
            <a:ext cx="273914" cy="2304256"/>
          </a:xfrm>
          <a:prstGeom prst="downArrow">
            <a:avLst/>
          </a:prstGeom>
          <a:gradFill>
            <a:gsLst>
              <a:gs pos="0">
                <a:srgbClr val="00FF00"/>
              </a:gs>
              <a:gs pos="55000">
                <a:srgbClr val="616B79">
                  <a:alpha val="76000"/>
                </a:srgbClr>
              </a:gs>
              <a:gs pos="95000">
                <a:srgbClr val="CC00FF"/>
              </a:gs>
              <a:gs pos="100000">
                <a:srgbClr val="CC00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65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1079500" y="115888"/>
            <a:ext cx="70199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районного бюджета в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году, %</a:t>
            </a:r>
          </a:p>
        </p:txBody>
      </p:sp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2452885"/>
              </p:ext>
            </p:extLst>
          </p:nvPr>
        </p:nvGraphicFramePr>
        <p:xfrm>
          <a:off x="-107950" y="1052513"/>
          <a:ext cx="9251950" cy="580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857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859555"/>
              </p:ext>
            </p:extLst>
          </p:nvPr>
        </p:nvGraphicFramePr>
        <p:xfrm>
          <a:off x="-17463" y="1196975"/>
          <a:ext cx="9161463" cy="566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1042988" y="49213"/>
            <a:ext cx="8101012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Доходы районного бюджета</a:t>
            </a:r>
          </a:p>
          <a:p>
            <a:pPr algn="ctr"/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с учетом межбюджетных трансфертов в 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2015году </a:t>
            </a:r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2800" b="1" dirty="0" err="1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.)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1640097" y="3068960"/>
            <a:ext cx="2278101" cy="1872208"/>
          </a:xfrm>
          <a:prstGeom prst="ellipse">
            <a:avLst/>
          </a:prstGeom>
          <a:solidFill>
            <a:srgbClr val="CC00FF">
              <a:alpha val="86000"/>
            </a:srgbClr>
          </a:solidFill>
          <a:ln>
            <a:noFill/>
          </a:ln>
          <a:scene3d>
            <a:camera prst="orthographicFront"/>
            <a:lightRig rig="soft" dir="t"/>
          </a:scene3d>
          <a:sp3d prstMaterial="plastic">
            <a:bevelT prst="slope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tx1"/>
                </a:solidFill>
              </a:rPr>
              <a:t>2255,7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38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9910212"/>
              </p:ext>
            </p:extLst>
          </p:nvPr>
        </p:nvGraphicFramePr>
        <p:xfrm>
          <a:off x="0" y="1412875"/>
          <a:ext cx="9144000" cy="544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827584" y="225425"/>
            <a:ext cx="795605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безвозмездных поступлений из бюджетов других уровней в 2015 </a:t>
            </a:r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году, </a:t>
            </a:r>
            <a:r>
              <a:rPr lang="ru-RU" altLang="ru-RU" sz="2800" b="1" dirty="0" err="1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96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40263" y="32560"/>
            <a:ext cx="82409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Исполнение доходной части консолидированного</a:t>
            </a:r>
          </a:p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района за 2014-2015 годы, </a:t>
            </a:r>
          </a:p>
          <a:p>
            <a:pPr algn="ctr"/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млн. рублей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6696712"/>
              </p:ext>
            </p:extLst>
          </p:nvPr>
        </p:nvGraphicFramePr>
        <p:xfrm>
          <a:off x="-1588" y="692150"/>
          <a:ext cx="9145588" cy="594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1061413" cy="133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23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6005033"/>
              </p:ext>
            </p:extLst>
          </p:nvPr>
        </p:nvGraphicFramePr>
        <p:xfrm>
          <a:off x="347662" y="966931"/>
          <a:ext cx="8688833" cy="5630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824"/>
            <a:ext cx="695325" cy="87153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3521" y="12824"/>
            <a:ext cx="82409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Исполнение расходной части консолидированного</a:t>
            </a:r>
          </a:p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района за 2014-2015 годы, </a:t>
            </a:r>
          </a:p>
          <a:p>
            <a:pPr algn="ctr"/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млн. рублей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11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771601"/>
              </p:ext>
            </p:extLst>
          </p:nvPr>
        </p:nvGraphicFramePr>
        <p:xfrm>
          <a:off x="332505" y="1000598"/>
          <a:ext cx="8784976" cy="5705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81498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Структура расходов бюджета муниципального образования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район в 2015 году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82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215" y="-28110"/>
            <a:ext cx="8066545" cy="931974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Расходы на социальную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сферу в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2015 году</a:t>
            </a:r>
            <a:endParaRPr lang="ru-RU" sz="28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1297477"/>
              </p:ext>
            </p:extLst>
          </p:nvPr>
        </p:nvGraphicFramePr>
        <p:xfrm>
          <a:off x="398900" y="998440"/>
          <a:ext cx="8640961" cy="5616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087471" y="2564904"/>
            <a:ext cx="26248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Социальная политика</a:t>
            </a:r>
          </a:p>
          <a:p>
            <a:pPr algn="ctr"/>
            <a:r>
              <a:rPr lang="ru-RU" sz="2000" b="1" dirty="0" smtClean="0"/>
              <a:t>75,4 млн. руб.</a:t>
            </a:r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355976" y="5601689"/>
            <a:ext cx="846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81,0%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79912" y="5207226"/>
            <a:ext cx="718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9,0%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1616" y="4807116"/>
            <a:ext cx="718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4,0%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48955" y="4297742"/>
            <a:ext cx="718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4,0%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08188" y="389763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2,0 %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25820" y="998439"/>
            <a:ext cx="34181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Физическая культура и спорт</a:t>
            </a:r>
          </a:p>
          <a:p>
            <a:pPr algn="ctr"/>
            <a:r>
              <a:rPr lang="ru-RU" sz="2000" b="1" dirty="0" smtClean="0"/>
              <a:t>43,4 млн. руб.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267325" y="1706905"/>
            <a:ext cx="22651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Культура</a:t>
            </a:r>
          </a:p>
          <a:p>
            <a:pPr algn="ctr"/>
            <a:r>
              <a:rPr lang="ru-RU" sz="2000" b="1" dirty="0" smtClean="0"/>
              <a:t>62,9 млн. руб.</a:t>
            </a:r>
            <a:endParaRPr lang="ru-RU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75" b="99375" l="1400" r="98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1285" y="4676800"/>
            <a:ext cx="3457192" cy="21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164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исполнение публично-нормативных обязательств за 2014-2015 годы, тыс. руб.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715426"/>
              </p:ext>
            </p:extLst>
          </p:nvPr>
        </p:nvGraphicFramePr>
        <p:xfrm>
          <a:off x="457200" y="1600200"/>
          <a:ext cx="8363272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210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056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Расходы бюджета МО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район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2015 году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5347718"/>
              </p:ext>
            </p:extLst>
          </p:nvPr>
        </p:nvGraphicFramePr>
        <p:xfrm>
          <a:off x="251518" y="1221850"/>
          <a:ext cx="8722170" cy="5533779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714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2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36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36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36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260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КФСР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Уточненный</a:t>
                      </a:r>
                    </a:p>
                    <a:p>
                      <a:pPr algn="ctr"/>
                      <a:r>
                        <a:rPr lang="ru-RU" sz="1400" dirty="0" smtClean="0"/>
                        <a:t>план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% исполнения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Темп роста к 2014 году, %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64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0100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Общегосударственные</a:t>
                      </a:r>
                      <a:r>
                        <a:rPr lang="ru-RU" sz="1200" b="1" baseline="0" dirty="0" smtClean="0"/>
                        <a:t> вопросы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195,1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192,3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131,0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516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0300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Национальная безопасность и </a:t>
                      </a:r>
                    </a:p>
                    <a:p>
                      <a:r>
                        <a:rPr lang="ru-RU" sz="1200" b="1" dirty="0" smtClean="0"/>
                        <a:t>правоохранительная деятельность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97,4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145,5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64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0400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Национальная экономика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38,4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71,1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96,8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516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0500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Жилищно-коммунальное хозяйство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64,4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59,7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92,7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58,6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64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0700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Образование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1547,8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1541,9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116,6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64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0800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Культура, кинематография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63,0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62,9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110,0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64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0900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Здравоохранение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171,0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170,4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110,7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64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1000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Социальная политика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75,6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75,4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64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1100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Физическая культура и спорт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43,4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43,4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64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1200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Средства массовой информации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97,5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86,7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6516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1300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Обслуживание государственного и</a:t>
                      </a:r>
                    </a:p>
                    <a:p>
                      <a:r>
                        <a:rPr lang="ru-RU" sz="1200" b="1" dirty="0" smtClean="0"/>
                        <a:t>муниципального долга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114,8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6516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1400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МБТ общего характера бюджетам бюджетной системы РФ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79,7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6516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ВСЕГО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2272,0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2245,9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98,9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111,9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68344" y="883297"/>
            <a:ext cx="12866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млн. рублей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97909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6173141"/>
              </p:ext>
            </p:extLst>
          </p:nvPr>
        </p:nvGraphicFramePr>
        <p:xfrm>
          <a:off x="99037" y="260648"/>
          <a:ext cx="900100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141849927"/>
              </p:ext>
            </p:extLst>
          </p:nvPr>
        </p:nvGraphicFramePr>
        <p:xfrm>
          <a:off x="-1404664" y="5517232"/>
          <a:ext cx="10081120" cy="1340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2366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    </a:t>
            </a:r>
            <a:r>
              <a:rPr lang="ru-RU" sz="1600" b="1" dirty="0" smtClean="0"/>
              <a:t>В соответствии с принятыми изменениями в БК РФ районный бюджет в 2015 году впервые исполнялся в программной структуре расходов на основании 22 муниципальных программ</a:t>
            </a:r>
            <a:endParaRPr lang="ru-RU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028383" y="608439"/>
            <a:ext cx="1028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/>
              <a:t>тыс. рублей</a:t>
            </a:r>
            <a:endParaRPr lang="ru-RU" sz="1200" b="1" i="1" dirty="0"/>
          </a:p>
        </p:txBody>
      </p:sp>
    </p:spTree>
    <p:extLst>
      <p:ext uri="{BB962C8B-B14F-4D97-AF65-F5344CB8AC3E}">
        <p14:creationId xmlns:p14="http://schemas.microsoft.com/office/powerpoint/2010/main" val="396008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1096"/>
            <a:ext cx="8136904" cy="79208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Что такое муниципальные программы?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5" cy="5832648"/>
          </a:xfrm>
        </p:spPr>
        <p:txBody>
          <a:bodyPr>
            <a:normAutofit/>
          </a:bodyPr>
          <a:lstStyle/>
          <a:p>
            <a:pPr lvl="0" algn="ctr">
              <a:buNone/>
              <a:defRPr/>
            </a:pPr>
            <a:r>
              <a:rPr lang="ru-RU" sz="2000" b="1" i="1" dirty="0">
                <a:solidFill>
                  <a:srgbClr val="FF0000"/>
                </a:solidFill>
                <a:latin typeface="Arial Narrow" pitchFamily="34" charset="0"/>
              </a:rPr>
              <a:t>Муниципальная </a:t>
            </a:r>
            <a:r>
              <a:rPr lang="ru-RU" sz="2000" b="1" i="1" dirty="0" smtClean="0">
                <a:solidFill>
                  <a:srgbClr val="FF0000"/>
                </a:solidFill>
                <a:latin typeface="Arial Narrow" pitchFamily="34" charset="0"/>
              </a:rPr>
              <a:t>программа </a:t>
            </a:r>
            <a:r>
              <a:rPr lang="ru-RU" sz="2000" b="1" dirty="0" smtClean="0">
                <a:solidFill>
                  <a:prstClr val="black"/>
                </a:solidFill>
                <a:latin typeface="Arial Narrow" pitchFamily="34" charset="0"/>
              </a:rPr>
              <a:t>- </a:t>
            </a:r>
            <a:r>
              <a:rPr lang="ru-RU" sz="2000" b="1" dirty="0">
                <a:solidFill>
                  <a:prstClr val="black"/>
                </a:solidFill>
                <a:latin typeface="Arial Narrow" pitchFamily="34" charset="0"/>
              </a:rPr>
              <a:t>система мероприятий, взаимоувязанных по задачам, срокам осуществления и ресурсам, направленных на достижение конкретных целей  муниципальной политики в определенной сфере  социально – экономического развития </a:t>
            </a:r>
            <a:r>
              <a:rPr lang="ru-RU" sz="2000" b="1" dirty="0" smtClean="0">
                <a:solidFill>
                  <a:prstClr val="black"/>
                </a:solidFill>
                <a:latin typeface="Arial Narrow" pitchFamily="34" charset="0"/>
              </a:rPr>
              <a:t>района.</a:t>
            </a:r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2276872"/>
            <a:ext cx="84155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Муниципальная  программа имеет цель , задачи и показатели эффективности, которые отражают степень их достижения (решения), то есть действия и бюджетные средства, направленные на достижение заданного результата.  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29" b="99349" l="9783" r="961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3632820"/>
            <a:ext cx="5257800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593" y="4509120"/>
            <a:ext cx="166687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7472" y="4581128"/>
            <a:ext cx="167005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18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710" y="-117289"/>
            <a:ext cx="8144702" cy="105962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«Развитие здравоохранения в Ейском районе»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5" descr="http://deleysk.ru/wp-content/uploads/2015/09/DSC05318.jpg"/>
          <p:cNvSpPr>
            <a:spLocks noChangeAspect="1" noChangeArrowheads="1"/>
          </p:cNvSpPr>
          <p:nvPr/>
        </p:nvSpPr>
        <p:spPr bwMode="auto">
          <a:xfrm>
            <a:off x="155575" y="-2857500"/>
            <a:ext cx="7953375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382397"/>
              </p:ext>
            </p:extLst>
          </p:nvPr>
        </p:nvGraphicFramePr>
        <p:xfrm>
          <a:off x="155574" y="1556791"/>
          <a:ext cx="8736907" cy="5210175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279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01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770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2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346">
                <a:tc rowSpan="9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МБУЗ МО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Ейский</a:t>
                      </a:r>
                      <a:r>
                        <a:rPr lang="ru-RU" sz="1100" u="none" strike="noStrike" dirty="0" smtClean="0">
                          <a:effectLst/>
                        </a:rPr>
                        <a:t> район «ЦРБ»</a:t>
                      </a:r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en-US" sz="11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Охват профилактическими медицинскими осмотрами детей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rowSpan="9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176920,5</a:t>
                      </a: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rowSpan="9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176559,3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845"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Охват диспансеризацией детей-сирот, находящихся в трудной жизненной ситуации</a:t>
                      </a:r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346"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Заболеваемость острым вирусным гепатитом 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 100 тыс. населения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7344"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Охват льготной категории граждан в обеспечении лекарственными средствами и изделиями медицинского назначения</a:t>
                      </a:r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100 тыс. населения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1818,8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1700,0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346"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Средняя продолжительность пребывания пациента на койке</a:t>
                      </a:r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дней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845"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Охват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льготной категории граждан в обеспечении социальной поддержкой бесплатным зубопротезированием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100 тыс. населения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579,7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560,0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845"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Доля смертности от всех причин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100 тыс. населения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12,0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2845"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Обеспеченность врачами</a:t>
                      </a:r>
                      <a:endParaRPr lang="en-US" sz="11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100 тыс. населения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22,9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22,0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2845"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effectLst/>
                        </a:rPr>
                        <a:t>Обеспеченность средним медицинским персоналом 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100 тыс. населения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78,5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78,0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246" l="0" r="990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0604" y="445036"/>
            <a:ext cx="2259900" cy="1291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20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5227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«Развитие образования в Ейском районе»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5317732"/>
              </p:ext>
            </p:extLst>
          </p:nvPr>
        </p:nvGraphicFramePr>
        <p:xfrm>
          <a:off x="179512" y="1484784"/>
          <a:ext cx="8784975" cy="523586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254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3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37700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600"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Управление образованием администрации муниципального образования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Ейский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en-US" sz="10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Охват детей программами дошкольного образования 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85,4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83,9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1430048,1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1426306,9</a:t>
                      </a: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4216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Доступность дошкольного образования (отношение численности детей в возрасте от 3 до 7 лет, получающих дошкольное образование в текущем году, к сумме численности детей в возрасте от 3 до 7 лет, получающих дошкольное  образование в текущем году, и численности детей в возрасте от 3 до 7 лет, находящихся в очереди на обучение в текущем году дошкольного образования)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4016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детей, охваченных образовательными программами дополнительного образования детей в возрасте от 5 до 18 лет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97,7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97,7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5295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Удельный вес численности учащихся общеобразовательных организаций, обучающихся в соответствии с федеральным государственным образовательным 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стандартом, в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общей численности учащихся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61,3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53,9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76" marR="9076" marT="907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81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-28211"/>
            <a:ext cx="2699476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551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831" y="50931"/>
            <a:ext cx="8244408" cy="80561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Показатели социально-экономического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развития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район за 2015 год</a:t>
            </a:r>
            <a:endParaRPr lang="ru-RU" sz="2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25169599"/>
              </p:ext>
            </p:extLst>
          </p:nvPr>
        </p:nvGraphicFramePr>
        <p:xfrm>
          <a:off x="251520" y="1196752"/>
          <a:ext cx="424428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27031578"/>
              </p:ext>
            </p:extLst>
          </p:nvPr>
        </p:nvGraphicFramePr>
        <p:xfrm>
          <a:off x="4648200" y="1268760"/>
          <a:ext cx="40386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36096" y="5367950"/>
            <a:ext cx="35283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Доля МДОУ, здания которых </a:t>
            </a:r>
          </a:p>
          <a:p>
            <a:pPr algn="ctr"/>
            <a:r>
              <a:rPr lang="ru-RU" sz="1400" b="1" dirty="0" smtClean="0"/>
              <a:t>находятся в аварийном состоянии или требуют капитального ремонта,</a:t>
            </a:r>
          </a:p>
          <a:p>
            <a:pPr algn="ctr"/>
            <a:r>
              <a:rPr lang="ru-RU" sz="1400" b="1" dirty="0" smtClean="0"/>
              <a:t>в общем числе МДОУ</a:t>
            </a:r>
          </a:p>
          <a:p>
            <a:pPr algn="ctr"/>
            <a:r>
              <a:rPr lang="ru-RU" sz="1400" b="1" dirty="0" smtClean="0"/>
              <a:t>11,3%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97697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3528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Завершено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строительство детского сада на 340 мест, расположенного на ул. Красной города Ейска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755" y="-5845"/>
            <a:ext cx="731837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8928992" cy="532859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85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1096"/>
            <a:ext cx="8712968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Социальная поддержка граждан в Ейском районе»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653937"/>
              </p:ext>
            </p:extLst>
          </p:nvPr>
        </p:nvGraphicFramePr>
        <p:xfrm>
          <a:off x="179512" y="2232575"/>
          <a:ext cx="8784977" cy="4157238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162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3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36406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1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03" marR="7903" marT="79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4533">
                <a:tc row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</a:rPr>
                        <a:t>Управление по вопросам семьи и детства </a:t>
                      </a:r>
                    </a:p>
                    <a:p>
                      <a:pPr algn="ctr" fontAlgn="t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03" marR="7903" marT="79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Общее количество детей-сирот и детей, оставшихся без попечения родителей, усыновленных </a:t>
                      </a:r>
                      <a:r>
                        <a:rPr lang="ru-RU" sz="1200" u="none" strike="noStrike" dirty="0" smtClean="0">
                          <a:effectLst/>
                        </a:rPr>
                        <a:t>(удочерённых) </a:t>
                      </a:r>
                      <a:r>
                        <a:rPr lang="ru-RU" sz="1200" u="none" strike="noStrike" dirty="0">
                          <a:effectLst/>
                        </a:rPr>
                        <a:t>от общей численности детей переданных в семьи граждан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03" marR="7903" marT="79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человек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03" marR="7903" marT="79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/>
                </a:tc>
                <a:tc rowSpan="3"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63100,1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/>
                </a:tc>
                <a:tc rowSpan="3"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62866,3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Доля охвата детей-сирот и детей, оставшихся без попечения родителей, которым предоставляется ежемесячная денежная выплата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03" marR="7903" marT="79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03" marR="7903" marT="79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Доля охвата детей-сирот и детей, оставшихся без попечения родителей, переданных на воспитание в семьи граждан, из числа вновь выявленных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03" marR="7903" marT="79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03" marR="7903" marT="79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03" marR="7903" marT="7903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8" b="100000" l="0" r="995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963719"/>
            <a:ext cx="4320480" cy="1186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995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109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«Доступная среда в Ейском районе»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232392"/>
              </p:ext>
            </p:extLst>
          </p:nvPr>
        </p:nvGraphicFramePr>
        <p:xfrm>
          <a:off x="179514" y="2960831"/>
          <a:ext cx="8784975" cy="342049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36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2764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40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Управление архитектуры и градостроительства администрации муниципального образования </a:t>
                      </a:r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Ейский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район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</a:rPr>
                        <a:t>Обеспечение доступности</a:t>
                      </a:r>
                      <a:r>
                        <a:rPr lang="ru-RU" sz="1200" b="1" u="none" strike="noStrike" baseline="0" dirty="0" smtClean="0">
                          <a:effectLst/>
                        </a:rPr>
                        <a:t> для инвалидов и других маломобильных групп населения зданий и сооружений социальной инфраструктуры</a:t>
                      </a:r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</a:rPr>
                        <a:t> единиц</a:t>
                      </a:r>
                    </a:p>
                    <a:p>
                      <a:pPr algn="ctr" fontAlgn="b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</a:rPr>
                        <a:t> 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</a:rPr>
                        <a:t> 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 smtClean="0">
                          <a:effectLst/>
                        </a:rPr>
                        <a:t> 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 smtClean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6063,6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6063,6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1972" y="998330"/>
            <a:ext cx="2016224" cy="1872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56" b="98140" l="0" r="990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018038"/>
            <a:ext cx="2596731" cy="2160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19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1096"/>
            <a:ext cx="8424936" cy="105963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«Дети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района»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8002726"/>
              </p:ext>
            </p:extLst>
          </p:nvPr>
        </p:nvGraphicFramePr>
        <p:xfrm>
          <a:off x="251520" y="1567712"/>
          <a:ext cx="8640960" cy="4450282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143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5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2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35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9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4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31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39006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</a:rPr>
                        <a:t>Координатор муниципальной программы</a:t>
                      </a: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 anchor="b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</a:rPr>
                        <a:t>Наименование целевого показателя</a:t>
                      </a: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Целевые показатели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5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предусмотрено программой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</a:rPr>
                        <a:t>выполнено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9848">
                <a:tc row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</a:rPr>
                        <a:t>Управление по вопросам семьи и детства </a:t>
                      </a: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Число  оздоровленных детей в лечебно-профилактических учреждениях (поликлиниках: дневные стационары, на участках)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человек</a:t>
                      </a: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3450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9" marR="4479" marT="4479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3450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9" marR="4479" marT="4479" marB="0"/>
                </a:tc>
                <a:tc rowSpan="2">
                  <a:txBody>
                    <a:bodyPr/>
                    <a:lstStyle/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27199,1</a:t>
                      </a: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9" marR="4479" marT="4479" marB="0"/>
                </a:tc>
                <a:tc rowSpan="2"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22674,8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9" marR="4479" marT="4479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28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Доля детей, включенных в муниципальную систему выявления, развития и адресной поддержки одаренных детей (от общей численности детского населения школьного возраста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479" marR="4479" marT="4479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88,65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9" marR="4479" marT="4479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89,02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79" marR="4479" marT="4479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6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56184" cy="1235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0528" y="188640"/>
            <a:ext cx="2664296" cy="1379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69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U:\Отделы\ФОПС\презентации Славик\Новая папка\image-18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625"/>
                    </a14:imgEffect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388900"/>
            <a:ext cx="9184646" cy="3469100"/>
          </a:xfrm>
          <a:prstGeom prst="rect">
            <a:avLst/>
          </a:prstGeom>
          <a:noFill/>
          <a:effectLst>
            <a:softEdge rad="812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014585"/>
              </p:ext>
            </p:extLst>
          </p:nvPr>
        </p:nvGraphicFramePr>
        <p:xfrm>
          <a:off x="163831" y="1133130"/>
          <a:ext cx="8856983" cy="295232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946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8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216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Координатор муниципальной программы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Наименование целевого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Целевые показатели программы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Расходы на реализацию муниципальной программы, тыс. 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9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предусмотрено программой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выполнено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предусмотрено в бюджете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исполнено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47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Управление </a:t>
                      </a:r>
                      <a:r>
                        <a:rPr lang="ru-RU" sz="1200" u="none" strike="noStrike" dirty="0" smtClean="0">
                          <a:effectLst/>
                        </a:rPr>
                        <a:t>архитектуры </a:t>
                      </a:r>
                      <a:r>
                        <a:rPr lang="ru-RU" sz="1200" u="none" strike="noStrike" dirty="0">
                          <a:effectLst/>
                        </a:rPr>
                        <a:t>и градостроительства администрации муниципального образования Ейский район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Векторизация и обновления картографического материала муниципального образования Ейский район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4 678,4</a:t>
                      </a:r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13" marR="6813" marT="681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4 500,7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81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Разработка градостроительной документации для размещения инвестиционных площадок на территории Ейского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chemeClr val="accent1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chemeClr val="accent1"/>
                        </a:solidFill>
                        <a:effectLst/>
                        <a:latin typeface="Times New Roman"/>
                      </a:endParaRPr>
                    </a:p>
                  </a:txBody>
                  <a:tcPr marL="6813" marR="6813" marT="681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99592" y="210736"/>
            <a:ext cx="792240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программа «Комплексное и устойчивое развитие Ейского района в сфере строительства и архитектуры»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580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U:\Отделы\ФОПС\презентации Славик\Новая папка\pridor_serv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764704"/>
            <a:ext cx="6120679" cy="2454404"/>
          </a:xfrm>
          <a:prstGeom prst="rect">
            <a:avLst/>
          </a:prstGeom>
          <a:noFill/>
          <a:effectLst>
            <a:softEdge rad="495300"/>
          </a:effectLst>
          <a:extLst/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000698"/>
              </p:ext>
            </p:extLst>
          </p:nvPr>
        </p:nvGraphicFramePr>
        <p:xfrm>
          <a:off x="179512" y="2924944"/>
          <a:ext cx="8784978" cy="3605562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0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565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Координатор муниципальной программы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Наименование целевого показателя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Единица измерения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Целевые показатели программы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Расходы на реализацию муниципальной программы, тыс.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предусмотрено программой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выполнено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предусмотрено в бюджете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исполнено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22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Отдел инвестиций и промышленности управления экономического развития администрации муниципального образования Ейский район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Объем инвестиций в основной капитал за счет крупных и средних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err="1">
                          <a:effectLst/>
                        </a:rPr>
                        <a:t>млн.руб</a:t>
                      </a:r>
                      <a:r>
                        <a:rPr lang="ru-RU" sz="1100" u="none" strike="noStrike" dirty="0">
                          <a:effectLst/>
                        </a:rPr>
                        <a:t>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1394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738,2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2440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2439,508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58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единиц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24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Создание рабочих мест за счет реализации инвестиционных проектов на территории Ейского района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единиц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96" marR="6396" marT="639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907704" y="219972"/>
            <a:ext cx="6552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«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Инвестиционное развитие Ейского района»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995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U:\Отделы\ФОПС\презентации Славик\Новая папка\url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1772816"/>
            <a:ext cx="6128518" cy="4599994"/>
          </a:xfrm>
          <a:prstGeom prst="rect">
            <a:avLst/>
          </a:prstGeom>
          <a:noFill/>
          <a:effectLst>
            <a:softEdge rad="774700"/>
          </a:effectLst>
          <a:extLst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576093"/>
              </p:ext>
            </p:extLst>
          </p:nvPr>
        </p:nvGraphicFramePr>
        <p:xfrm>
          <a:off x="0" y="1090727"/>
          <a:ext cx="9144000" cy="5767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730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Координатор муниципальной программы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Наименование целевого показателя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Единица измерения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Целевые показатели программы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Расходы на реализацию муниципальной программы, тыс. 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6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предусмотрено программой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выполнено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предусмотрено в бюджете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исполнено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629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Отдел инвестиций и промышленности управления экономического развития администрации муниципального образования Ейский район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Количество субъектов малого предпринимательства, получивших поддержку на ранней стадии их деятельности в рамках реализации мероприятия муниципальной программы поддержки малого и среднего предпринимательства по возмещению (субсидированию) из районного бюджета части затрат субъектов малого и среднего предпринимательства на ранней  стадии их деятельности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2981,3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2458,498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66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Количество субъектов малого и среднего предпринимательства, получивших поддержку в целях возмещения части затрат на уплату процентов по кредитам кредитных организаций в рамках реализации мероприятия муниципальной программы поддержки малого и среднего предпринимательства по возмещению (субсидированию) из районного  бюджета части затрат субъектов малого предпринимательства, связанных с уплатой процентов по кредитам, привлеченным в российских кредитных организациях на приобретение оборудования в целях создания и (или) развития либо модернизации производства товаров (работ, услуг)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95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Количество субъектов малого и среднего предпринимательства , получивших поддержку на уплату первого взноса при заключении договора финансовой аренды (лизинга) в рамках реализации мероприятия муниципальной программы поддержки малого и среднего предпринимательства по возмещению (субсидированию) из районного  бюджета части затрат на уплату первого взноса при заключении договора финансовой аренды (лизинга), понесенных субъектами малого и среднего предпринимательства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единиц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3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Кол-во субъектов малого и среднего предпринимательства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единиц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6260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6202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Оборот субъектов малого  и среднего предпринимательства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млн.руб.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35512,8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35512,8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8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Объем инвестиций в основной капитал субъектов малого и среднего  предпринимательства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млн.руб.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2512,0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2084,0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75" marR="5375" marT="5375" marB="0" anchor="ctr">
                    <a:solidFill>
                      <a:schemeClr val="accent1">
                        <a:tint val="20000"/>
                        <a:alpha val="41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03648" y="20696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поддержки малого и среднего предпринимательства в Ейском районе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92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5"/>
          <p:cNvSpPr txBox="1">
            <a:spLocks noChangeArrowheads="1"/>
          </p:cNvSpPr>
          <p:nvPr/>
        </p:nvSpPr>
        <p:spPr bwMode="auto">
          <a:xfrm>
            <a:off x="0" y="0"/>
            <a:ext cx="92519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Количество субъектов малого и среднего предпринимательства, которым оказана государственная поддержка</a:t>
            </a:r>
          </a:p>
        </p:txBody>
      </p:sp>
      <p:pic>
        <p:nvPicPr>
          <p:cNvPr id="83970" name="Picture 2" descr="U:\Отделы\ФОПС\презентации Славик\Новая папка\gosudarstvennaja-podderzhka-predprinimatelej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530" y="764704"/>
            <a:ext cx="8676456" cy="5080670"/>
          </a:xfrm>
          <a:prstGeom prst="rect">
            <a:avLst/>
          </a:prstGeom>
          <a:noFill/>
          <a:effectLst>
            <a:softEdge rad="1003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135134"/>
              </p:ext>
            </p:extLst>
          </p:nvPr>
        </p:nvGraphicFramePr>
        <p:xfrm>
          <a:off x="2195513" y="5594350"/>
          <a:ext cx="5432427" cy="1030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0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0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514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66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 год</a:t>
                      </a:r>
                      <a:endParaRPr lang="ru-RU" sz="2400" dirty="0">
                        <a:solidFill>
                          <a:srgbClr val="66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46" marB="45746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66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2400" dirty="0">
                        <a:solidFill>
                          <a:srgbClr val="66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46" marB="45746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66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sz="2400" dirty="0">
                        <a:solidFill>
                          <a:srgbClr val="66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46" marB="45746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144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ru-RU" sz="24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46" marB="45746">
                    <a:gradFill flip="none" rotWithShape="1">
                      <a:gsLst>
                        <a:gs pos="0">
                          <a:srgbClr val="99FF33">
                            <a:shade val="30000"/>
                            <a:satMod val="115000"/>
                          </a:srgbClr>
                        </a:gs>
                        <a:gs pos="50000">
                          <a:srgbClr val="99FF33">
                            <a:shade val="67500"/>
                            <a:satMod val="115000"/>
                          </a:srgbClr>
                        </a:gs>
                        <a:gs pos="100000">
                          <a:srgbClr val="99FF33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24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46" marB="45746">
                    <a:gradFill flip="none" rotWithShape="1">
                      <a:gsLst>
                        <a:gs pos="0">
                          <a:srgbClr val="99FF33">
                            <a:shade val="30000"/>
                            <a:satMod val="115000"/>
                          </a:srgbClr>
                        </a:gs>
                        <a:gs pos="50000">
                          <a:srgbClr val="99FF33">
                            <a:shade val="67500"/>
                            <a:satMod val="115000"/>
                          </a:srgbClr>
                        </a:gs>
                        <a:gs pos="100000">
                          <a:srgbClr val="99FF33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24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6" marR="91446" marT="45746" marB="45746">
                    <a:gradFill flip="none" rotWithShape="1">
                      <a:gsLst>
                        <a:gs pos="0">
                          <a:srgbClr val="99FF33">
                            <a:shade val="30000"/>
                            <a:satMod val="115000"/>
                          </a:srgbClr>
                        </a:gs>
                        <a:gs pos="50000">
                          <a:srgbClr val="99FF33">
                            <a:shade val="67500"/>
                            <a:satMod val="115000"/>
                          </a:srgbClr>
                        </a:gs>
                        <a:gs pos="100000">
                          <a:srgbClr val="99FF33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207" name="TextBox 7"/>
          <p:cNvSpPr txBox="1">
            <a:spLocks noChangeArrowheads="1"/>
          </p:cNvSpPr>
          <p:nvPr/>
        </p:nvSpPr>
        <p:spPr bwMode="auto">
          <a:xfrm>
            <a:off x="6732588" y="5218113"/>
            <a:ext cx="895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Times New Roman" pitchFamily="18" charset="0"/>
                <a:cs typeface="Times New Roman" pitchFamily="18" charset="0"/>
              </a:rPr>
              <a:t>единиц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698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203" y="5074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«Обеспечение безопасности населения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района»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3084957"/>
              </p:ext>
            </p:extLst>
          </p:nvPr>
        </p:nvGraphicFramePr>
        <p:xfrm>
          <a:off x="107504" y="1700808"/>
          <a:ext cx="8856983" cy="478450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390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1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4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15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11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47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905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7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934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Отдел гражданской обороны и чрезвычайных ситуаций администрации муниципального образования </a:t>
                      </a:r>
                      <a:r>
                        <a:rPr lang="ru-RU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Ейский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1400" b="1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n-US" sz="1400" b="1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Своевременное реагирование на вызов (обращение): количество вызовов (обращение) по которым организовано своевременное реагирование / количество поступивших вызовов (обращений)</a:t>
                      </a:r>
                      <a:r>
                        <a:rPr lang="ru-RU" sz="1100" b="1" u="none" strike="noStrike" dirty="0">
                          <a:effectLst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23773,2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20694,1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934">
                <a:tc vMerge="1"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Оповещение населения  об угрозе возникновения (возникновении) чрезвычайных ситуаций о террористических проявлениях, в том числе через СМИ: количество информирований / количество чрезвычайных ситуаций (происшествий)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8934">
                <a:tc vMerge="1"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соревнований среди обучающихся  «Юные добровольные пожарные дружины»: количество обучающихся, участвующих в соревнованиях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052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5349" l="4348" r="949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296" y="-171400"/>
            <a:ext cx="2195736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35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6533"/>
            <a:ext cx="6840760" cy="1004193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культуры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 Ейском районе»</a:t>
            </a:r>
            <a:endParaRPr lang="ru-RU" sz="32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537499"/>
              </p:ext>
            </p:extLst>
          </p:nvPr>
        </p:nvGraphicFramePr>
        <p:xfrm>
          <a:off x="179510" y="1552006"/>
          <a:ext cx="8856986" cy="509176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172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8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37883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987">
                <a:tc rowSpan="7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Управление культуры администрации муниципального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Ейский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Количество проведенных культурно-досуговых мероприятий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единиц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rowSpan="7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119189,1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rowSpan="7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119146,8</a:t>
                      </a: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594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Число посетителей культурно-массовых мероприятий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тыс. человек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105,4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290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Посещаемость муниципальных музейных учреждений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тыс. человек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290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Участие в международных и всероссийских творческих фестивалях ДШИ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единиц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en-US" sz="12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290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Динамика темпов роста средней заработной платы работников культуры к предыдущему году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%</a:t>
                      </a:r>
                      <a:endParaRPr lang="en-US" sz="12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110,6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2414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</a:rPr>
                        <a:t>Динамика темпов роста средней заработной платы педагогических работников детских школ искусств к предыдущему году 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103,5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6735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Увеличение количества библиографических записей в электронных каталогах районных библиотек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404664"/>
            <a:ext cx="1728192" cy="114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921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078" y="-52274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Показатели социально-экономического развития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район за 2015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9831462"/>
              </p:ext>
            </p:extLst>
          </p:nvPr>
        </p:nvGraphicFramePr>
        <p:xfrm>
          <a:off x="611560" y="1090727"/>
          <a:ext cx="8352927" cy="5506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62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U:\Отделы\ФОПС\презентации Славик\Новая папка\url2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-243408"/>
            <a:ext cx="8568952" cy="4542043"/>
          </a:xfrm>
          <a:prstGeom prst="rect">
            <a:avLst/>
          </a:prstGeom>
          <a:noFill/>
          <a:effectLst>
            <a:softEdge rad="876300"/>
          </a:effectLst>
          <a:extLst/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796461"/>
              </p:ext>
            </p:extLst>
          </p:nvPr>
        </p:nvGraphicFramePr>
        <p:xfrm>
          <a:off x="107502" y="2822031"/>
          <a:ext cx="8856985" cy="4020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4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0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7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47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47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11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66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323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Координатор муниципальной программы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Наименование целевого показателя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Единица измерения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Целевые показатели программы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Расходы на реализацию муниципальной программы, тыс. 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предусмотрено программой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выполнено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предусмотрено в бюджете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исполнено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59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отдел по вопросам курорта и туризма администрации </a:t>
                      </a:r>
                      <a:r>
                        <a:rPr lang="ru-RU" sz="1000" u="none" strike="noStrike" dirty="0" smtClean="0">
                          <a:effectLst/>
                        </a:rPr>
                        <a:t>муниципального </a:t>
                      </a:r>
                      <a:r>
                        <a:rPr lang="ru-RU" sz="1000" u="none" strike="noStrike" dirty="0">
                          <a:effectLst/>
                        </a:rPr>
                        <a:t>образования Ейский район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1.Количество отдыхающих, посетивших муниципальное </a:t>
                      </a:r>
                      <a:r>
                        <a:rPr lang="ru-RU" sz="1000" u="none" strike="noStrike" dirty="0" smtClean="0">
                          <a:effectLst/>
                        </a:rPr>
                        <a:t>образования </a:t>
                      </a:r>
                      <a:r>
                        <a:rPr lang="ru-RU" sz="1000" u="none" strike="noStrike" dirty="0">
                          <a:effectLst/>
                        </a:rPr>
                        <a:t>Ейский район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тыс. человек.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702,3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616,1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473,4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473,4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2. Количество организаций в санаторно-курортном и туристском комплексе </a:t>
                      </a:r>
                      <a:r>
                        <a:rPr lang="ru-RU" sz="1000" u="none" strike="noStrike" dirty="0" err="1">
                          <a:effectLst/>
                        </a:rPr>
                        <a:t>Ейского</a:t>
                      </a:r>
                      <a:r>
                        <a:rPr lang="ru-RU" sz="1000" u="none" strike="noStrike" dirty="0">
                          <a:effectLst/>
                        </a:rPr>
                        <a:t> района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Едениц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51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3. Коечная емкость приедприятий санаторно-курортного комплекса Ейский район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Едениц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5032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5412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77" marR="7177" marT="7177" marB="0" anchor="ctr">
                    <a:solidFill>
                      <a:srgbClr val="00B0F0">
                        <a:alpha val="29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63688" y="404664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санаторно-курортного и туристского комплекса муниципального образования Ейский район»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756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4422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«Развитие физической культуры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спорта в Ейском районе»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531277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323073"/>
              </p:ext>
            </p:extLst>
          </p:nvPr>
        </p:nvGraphicFramePr>
        <p:xfrm>
          <a:off x="251520" y="1702793"/>
          <a:ext cx="8712967" cy="4878573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234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6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3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39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17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39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75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3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855">
                <a:tc rowSpan="5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r>
                        <a:rPr lang="ru-RU" sz="1200" b="1" u="none" strike="noStrike" dirty="0" smtClean="0">
                          <a:effectLst/>
                        </a:rPr>
                        <a:t>Отдел по физической культуре и спорту администрации муниципального образования </a:t>
                      </a:r>
                      <a:r>
                        <a:rPr lang="ru-RU" sz="1200" b="1" u="none" strike="noStrike" dirty="0" err="1" smtClean="0">
                          <a:effectLst/>
                        </a:rPr>
                        <a:t>Ейский</a:t>
                      </a:r>
                      <a:r>
                        <a:rPr lang="ru-RU" sz="1200" b="1" u="none" strike="noStrike" dirty="0" smtClean="0">
                          <a:effectLst/>
                        </a:rPr>
                        <a:t> район</a:t>
                      </a:r>
                      <a:endParaRPr lang="en-US" sz="1200" b="1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Доля населения, систематически занимающихся физической культурой и спортом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ru-RU" sz="14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400" b="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40,3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41,9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95069,5</a:t>
                      </a: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94964,7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37" marR="7537" marT="753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9582">
                <a:tc vMerge="1"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Доля граждан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Ейского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района, занимающихся физической культурой и спортом по месту работы, в общей численности населения, занятого в экономике 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855">
                <a:tc vMerge="1"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Количество проведенных физкультурно-спортивных мероприятий ОФКС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Ейского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r>
                        <a:rPr lang="ru-RU" sz="14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2855">
                <a:tc vMerge="1"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Число спортсменов, входящих в состав сборной команды России (основной, резервный)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  <a:r>
                        <a:rPr lang="ru-RU" sz="14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0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9582">
                <a:tc vMerge="1"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Удельный вес детей и подростков в возрасте 6-15 лет, систематически занимающихся в спортивных учреждениях подведомственных ОФКС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Ейского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района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b="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42,0</a:t>
                      </a:r>
                      <a:endParaRPr lang="en-US" sz="12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42,0</a:t>
                      </a:r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7" marR="7537" marT="753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37" marR="7537" marT="7537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683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206912"/>
              </p:ext>
            </p:extLst>
          </p:nvPr>
        </p:nvGraphicFramePr>
        <p:xfrm>
          <a:off x="412064" y="3861048"/>
          <a:ext cx="8415583" cy="284641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156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27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923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Координатор муниципальной программы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Наименование целевого показателя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Целевые показатели программы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Расходы на реализацию муниципальной программы, тыс. 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8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предусмотрено программой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выполнено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предусмотрено в бюджете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исполнено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28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УЖКХ и КС МО Ейский район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Количество заказанных проектно-изыскательских работ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40 934,6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37 406,5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Количество построенных водозаборных сооружений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Количество отремонтированных автомобильных дорог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Количество отремонтированных помещений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Количество технологических присоединений объектов к электроснабжению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33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Количество проведенных экспертиз выполненых условий контракта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895" marR="6895" marT="689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03648" y="20696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жилищно-коммунального и дорожного хозяйства в Ейском районе»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U:\Отделы\ФОПС\презентации Славик\Новая папка\1366887186_74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1157647"/>
            <a:ext cx="4491949" cy="278358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8" name="Picture 3" descr="U:\Отделы\ФОПС\презентации Славик\Новая папка\5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92" y="1011721"/>
            <a:ext cx="4702123" cy="2919713"/>
          </a:xfrm>
          <a:prstGeom prst="rect">
            <a:avLst/>
          </a:prstGeom>
          <a:noFill/>
          <a:effectLst>
            <a:softEdge rad="596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21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fonh2\Desktop\9aa1c2cs-9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Box 10"/>
          <p:cNvSpPr txBox="1">
            <a:spLocks noChangeArrowheads="1"/>
          </p:cNvSpPr>
          <p:nvPr/>
        </p:nvSpPr>
        <p:spPr bwMode="auto">
          <a:xfrm>
            <a:off x="925513" y="100013"/>
            <a:ext cx="8116887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Доля протяженности автомобильных дорог общего пользования местного значения, не отвечающих нормативным требованиям, в общей протяженности автомобильных дорог общего пользования местного значения,%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851920" y="5303164"/>
            <a:ext cx="5039283" cy="1440160"/>
          </a:xfrm>
          <a:prstGeom prst="roundRect">
            <a:avLst/>
          </a:prstGeom>
          <a:solidFill>
            <a:srgbClr val="FFFF00">
              <a:alpha val="64000"/>
            </a:srgbClr>
          </a:solidFill>
          <a:scene3d>
            <a:camera prst="perspectiveLef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  2013г</a:t>
            </a:r>
            <a:r>
              <a:rPr lang="ru-RU" sz="3600" dirty="0" smtClean="0"/>
              <a:t>.    2014г.   2015г.        </a:t>
            </a: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    </a:t>
            </a:r>
            <a:r>
              <a:rPr lang="ru-RU" sz="2000" dirty="0" smtClean="0"/>
              <a:t>     </a:t>
            </a:r>
            <a:r>
              <a:rPr lang="ru-RU" sz="2400" b="1" dirty="0" smtClean="0"/>
              <a:t>1,8                  1,8                9,0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899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U:\Отделы\ФОПС\презентации Славик\Новая папка\taun-hause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8333860" cy="3847207"/>
          </a:xfrm>
          <a:prstGeom prst="rect">
            <a:avLst/>
          </a:prstGeom>
          <a:noFill/>
          <a:effectLst>
            <a:softEdge rad="292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115616" y="4365104"/>
            <a:ext cx="7014552" cy="2216339"/>
          </a:xfrm>
          <a:prstGeom prst="roundRect">
            <a:avLst/>
          </a:prstGeom>
          <a:gradFill>
            <a:gsLst>
              <a:gs pos="0">
                <a:schemeClr val="accent4">
                  <a:tint val="50000"/>
                  <a:satMod val="300000"/>
                  <a:alpha val="86000"/>
                </a:schemeClr>
              </a:gs>
              <a:gs pos="35000">
                <a:schemeClr val="accent4">
                  <a:tint val="37000"/>
                  <a:satMod val="300000"/>
                  <a:alpha val="64000"/>
                </a:schemeClr>
              </a:gs>
              <a:gs pos="100000">
                <a:schemeClr val="accent4">
                  <a:tint val="15000"/>
                  <a:satMod val="350000"/>
                  <a:alpha val="84000"/>
                </a:schemeClr>
              </a:gs>
            </a:gsLst>
          </a:gradFill>
          <a:scene3d>
            <a:camera prst="perspectiveLef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Доля населения, получившего жилые помещения и улучшившего жилищные условия в отчетном году, в общей численности населения, состоящего на учете в качестве нуждающегося в жилых помещениях, 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                                         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  2013г.           2014г</a:t>
            </a:r>
            <a:r>
              <a:rPr lang="ru-RU" sz="2400" dirty="0" smtClean="0"/>
              <a:t>.           2015г.</a:t>
            </a:r>
            <a:endParaRPr lang="ru-RU" sz="2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17,6                         4,2                        1,1</a:t>
            </a: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89795" y="116632"/>
            <a:ext cx="7746701" cy="2376264"/>
          </a:xfrm>
          <a:prstGeom prst="roundRect">
            <a:avLst/>
          </a:prstGeom>
          <a:gradFill>
            <a:gsLst>
              <a:gs pos="0">
                <a:schemeClr val="accent3">
                  <a:tint val="50000"/>
                  <a:satMod val="300000"/>
                  <a:alpha val="4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>
            <a:solidFill>
              <a:schemeClr val="accent3">
                <a:shade val="95000"/>
                <a:satMod val="105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Общая площадь жилых помещений,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приходящихся в среднем на одного жителя: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                                                                         </a:t>
            </a:r>
            <a:r>
              <a:rPr lang="ru-RU" sz="2000" dirty="0"/>
              <a:t>2013г.    </a:t>
            </a:r>
            <a:r>
              <a:rPr lang="ru-RU" sz="2000" dirty="0" smtClean="0"/>
              <a:t>2014г.    2015г.</a:t>
            </a:r>
            <a:endParaRPr lang="ru-RU" sz="16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Всего, кв. метров                                             </a:t>
            </a:r>
            <a:r>
              <a:rPr lang="ru-RU" sz="1600" dirty="0" smtClean="0"/>
              <a:t>           </a:t>
            </a:r>
            <a:r>
              <a:rPr lang="ru-RU" sz="1600" dirty="0"/>
              <a:t>20,4           </a:t>
            </a:r>
            <a:r>
              <a:rPr lang="ru-RU" sz="1600" dirty="0" smtClean="0"/>
              <a:t>  20,1            20,6              </a:t>
            </a:r>
            <a:endParaRPr lang="ru-RU" sz="16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в том числе: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введенная в действие за один год                </a:t>
            </a:r>
            <a:r>
              <a:rPr lang="ru-RU" sz="1600" dirty="0" smtClean="0"/>
              <a:t>          0,3               0,5               0,6                     </a:t>
            </a:r>
            <a:endParaRPr lang="ru-RU" sz="16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115616" y="3005266"/>
            <a:ext cx="7436626" cy="1152128"/>
          </a:xfrm>
          <a:prstGeom prst="roundRect">
            <a:avLst/>
          </a:prstGeom>
          <a:solidFill>
            <a:schemeClr val="accent5">
              <a:lumMod val="60000"/>
              <a:lumOff val="40000"/>
              <a:alpha val="71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незавершенного в установленные сроки строительства, осуществляемого за счет средств районного бюджета на 1.01.2016г.</a:t>
            </a:r>
            <a:endParaRPr lang="ru-RU" b="1" dirty="0" smtClean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404 504,5 </a:t>
            </a:r>
            <a:r>
              <a:rPr lang="ru-RU" sz="2800" b="1" dirty="0">
                <a:solidFill>
                  <a:srgbClr val="C00000"/>
                </a:solidFill>
              </a:rPr>
              <a:t>тыс.руб.</a:t>
            </a:r>
          </a:p>
        </p:txBody>
      </p:sp>
    </p:spTree>
    <p:extLst>
      <p:ext uri="{BB962C8B-B14F-4D97-AF65-F5344CB8AC3E}">
        <p14:creationId xmlns:p14="http://schemas.microsoft.com/office/powerpoint/2010/main" val="196229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fonh2\Desktop\0_31e9f5_be1220c6_ori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334109"/>
            <a:ext cx="8640960" cy="3523889"/>
          </a:xfrm>
          <a:prstGeom prst="rect">
            <a:avLst/>
          </a:prstGeom>
          <a:noFill/>
          <a:effectLst>
            <a:glow>
              <a:schemeClr val="accent1"/>
            </a:glow>
            <a:softEdge rad="177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775555"/>
              </p:ext>
            </p:extLst>
          </p:nvPr>
        </p:nvGraphicFramePr>
        <p:xfrm>
          <a:off x="415636" y="1196752"/>
          <a:ext cx="8332828" cy="2551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6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6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39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39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95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2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330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Координатор муниципальной программы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Наименование целевого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Целевые показатели программы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Расходы на реализацию муниципальной программы, тыс. 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3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предусмотрено программой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выполнено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предусмотрено в бюджете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исполнено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03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УЖКХ и КС МО Ейский район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Количество заказанных проектно-изыскательских работ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1 690,2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1 622,9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9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Количество построенных газопроводных сооружений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9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Количество заказанных технических отчетов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3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Количество </a:t>
                      </a:r>
                      <a:r>
                        <a:rPr lang="ru-RU" sz="1200" u="none" strike="noStrike" dirty="0" smtClean="0">
                          <a:effectLst/>
                        </a:rPr>
                        <a:t>выполненных </a:t>
                      </a:r>
                      <a:r>
                        <a:rPr lang="ru-RU" sz="1200" u="none" strike="noStrike" dirty="0">
                          <a:effectLst/>
                        </a:rPr>
                        <a:t>врезок газопроводов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855" marR="8855" marT="885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03648" y="20696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топливно-энергетического комплекса в Ейском районе»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96198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10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«Информационное общество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района»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0035558"/>
              </p:ext>
            </p:extLst>
          </p:nvPr>
        </p:nvGraphicFramePr>
        <p:xfrm>
          <a:off x="251520" y="2636912"/>
          <a:ext cx="8712966" cy="3883883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1533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5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14065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5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76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Отдел по взаимодействию со СМИ администрации муниципального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Ейский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Публикация в печатных изданиях и сети Интернет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1030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26528,2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26470,2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2897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Количество функционирующих сайтов органов местного самоуправления в сети «Интернет»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7579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Количество удаленных рабочих мест многофункционального центра по предоставлению государственных и муниципальных услуг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28" marR="8928" marT="8928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22" b="89888" l="425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2989" y="836711"/>
            <a:ext cx="3810000" cy="20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69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142985"/>
            <a:ext cx="2267719" cy="1403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1142986"/>
            <a:ext cx="2004157" cy="1403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94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42" y="188640"/>
            <a:ext cx="8266158" cy="138654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района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«Комплексные меры противодействия незаконному потреблению и обороту наркотических средств»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5622357"/>
              </p:ext>
            </p:extLst>
          </p:nvPr>
        </p:nvGraphicFramePr>
        <p:xfrm>
          <a:off x="251520" y="2305308"/>
          <a:ext cx="8712967" cy="4417828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551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8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22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</a:rPr>
                        <a:t>Отдел по взаимодействию с правоохранительными органами, казачеством,  делам военнослужащих  и воспитанию допризывной молодежи</a:t>
                      </a:r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en-US" sz="1200" b="1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</a:rPr>
                        <a:t>Число учащихся образовательных школ, учреждений начального, среднего профессионального образования, студентов высших учебных заведений, участвовавших</a:t>
                      </a:r>
                      <a:r>
                        <a:rPr lang="ru-RU" sz="1200" b="1" u="none" strike="noStrike" baseline="0" dirty="0" smtClean="0">
                          <a:effectLst/>
                        </a:rPr>
                        <a:t> в выборочном анонимном добровольном информированном экспресс-тестировании на предмет выявления лиц, допускающих употребление </a:t>
                      </a:r>
                      <a:r>
                        <a:rPr lang="ru-RU" sz="1200" b="1" u="none" strike="noStrike" baseline="0" dirty="0" err="1" smtClean="0">
                          <a:effectLst/>
                        </a:rPr>
                        <a:t>котинина</a:t>
                      </a:r>
                      <a:r>
                        <a:rPr lang="ru-RU" sz="1200" b="1" u="none" strike="noStrike" dirty="0" smtClean="0">
                          <a:effectLst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15,5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15,5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225,0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216,2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225">
                <a:tc vMerge="1"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</a:rPr>
                        <a:t>Доля подростков и молодежи в возрасте от 11 до 24 лет, вовлеченных в профилактические мероприятия, по отношению к общей численности </a:t>
                      </a:r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r>
                        <a:rPr lang="ru-RU" sz="1200" b="1" u="none" strike="noStrike" dirty="0" smtClean="0">
                          <a:effectLst/>
                        </a:rPr>
                        <a:t>указанной категории лиц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76,8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052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95" b="96279" l="9598" r="894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8165" y="560911"/>
            <a:ext cx="2664296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85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631607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«Поддержка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районного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казачьего общества»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6338300"/>
              </p:ext>
            </p:extLst>
          </p:nvPr>
        </p:nvGraphicFramePr>
        <p:xfrm>
          <a:off x="251520" y="2060848"/>
          <a:ext cx="8712968" cy="377337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807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</a:t>
                      </a:r>
                      <a:endParaRPr lang="en-US" sz="12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32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Отдел по взаимодействию с правоохранительными органами, казачеством,  делам военнослужащих  и воспитанию допризывной молодежи</a:t>
                      </a:r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en-US" sz="14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</a:rPr>
                        <a:t>Число казаков-дружинников в районной казачьей дружине, участвующей в охране общественного порядка на постоянной основе 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человек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7575,0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7575,0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052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89" b="95556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0"/>
            <a:ext cx="2326321" cy="206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564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799" y="50568"/>
            <a:ext cx="8964488" cy="122413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Эффективное управление муниципальным имуществом</a:t>
            </a:r>
            <a:br>
              <a:rPr lang="ru-RU" sz="2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 и земельными ресурсами </a:t>
            </a:r>
            <a:r>
              <a:rPr lang="ru-RU" sz="2500" b="1" dirty="0" err="1" smtClean="0"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 района»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778818"/>
              </p:ext>
            </p:extLst>
          </p:nvPr>
        </p:nvGraphicFramePr>
        <p:xfrm>
          <a:off x="179512" y="1412776"/>
          <a:ext cx="8712966" cy="5068262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1533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5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4054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</a:rPr>
                        <a:t>Координатор муниципальной программы</a:t>
                      </a: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</a:rPr>
                        <a:t>Наименование целевого показателя</a:t>
                      </a: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Целевые показатели программы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предусмотрено программой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выполнено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748">
                <a:tc rowSpan="6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</a:rPr>
                        <a:t>Управление муниципальных ресурсов администрации муниципального образования </a:t>
                      </a:r>
                      <a:r>
                        <a:rPr lang="ru-RU" sz="1200" b="1" u="none" strike="noStrike" dirty="0" err="1" smtClean="0">
                          <a:effectLst/>
                        </a:rPr>
                        <a:t>Ейский</a:t>
                      </a:r>
                      <a:r>
                        <a:rPr lang="ru-RU" sz="1200" b="1" u="none" strike="noStrike" dirty="0" smtClean="0">
                          <a:effectLst/>
                        </a:rPr>
                        <a:t> район  </a:t>
                      </a:r>
                      <a:endParaRPr lang="en-US" sz="1200" b="1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Доля объектов недвижимости, поставленных на кадастровый учет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rowSpan="6">
                  <a:txBody>
                    <a:bodyPr/>
                    <a:lstStyle/>
                    <a:p>
                      <a:pPr algn="ctr" fontAlgn="b"/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19999,0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rowSpan="6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19079,7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606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Доля объектов недвижимости, право муниципальной собственности на которые зарегистрировано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%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606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Объем полученных доходов от приватизации муниципального имущества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тыс. руб.</a:t>
                      </a: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1500,0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606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Объем полученных доходов от сдачи в аренду муниципального имущества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тыс. руб.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2500,0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5620,4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606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Объем полученных доходов от договоров на установку и эксплуатацию объектов наружной рекламы (рекламных конструкций)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тыс. руб.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800,0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315,9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606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единиц</a:t>
                      </a: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02" marR="8502" marT="8502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32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«Поддержка деятельности социально-ориентированных общественных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организаций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района»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7594929"/>
              </p:ext>
            </p:extLst>
          </p:nvPr>
        </p:nvGraphicFramePr>
        <p:xfrm>
          <a:off x="179512" y="2204864"/>
          <a:ext cx="8640961" cy="448933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152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831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5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458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Управление по взаимодействию с органами местного самоуправления, общественными организациями и населением администрации муниципального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Ейский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 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Число консультаций, оказанных ветеранам о порядке предоставления социальных услуг и мер 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государственной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поддержки, проводимых культурно-спортивных мероприятий в крае, районе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единиц</a:t>
                      </a: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1100,0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1100,0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458">
                <a:tc vMerge="1"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Доля некоммерческих организаций которым оказаны консультации по вопросам социальной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 направленности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%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458">
                <a:tc vMerge="1"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Число членов некоммерческих организаций, участвующих в мероприятиях, посвященных знаменательным и памятным датам, проводимых в районе и крае 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единиц</a:t>
                      </a: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77" marR="7177" marT="7177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2344" r="984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133436"/>
            <a:ext cx="2006352" cy="1914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508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U:\Отделы\ФОПС\презентации Славик\Новая папка\image891729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741" y="388620"/>
            <a:ext cx="9144000" cy="6080760"/>
          </a:xfrm>
          <a:prstGeom prst="rect">
            <a:avLst/>
          </a:prstGeom>
          <a:noFill/>
          <a:effectLst>
            <a:softEdge rad="1270000"/>
          </a:effectLst>
          <a:extLst/>
        </p:spPr>
      </p:pic>
      <p:pic>
        <p:nvPicPr>
          <p:cNvPr id="2051" name="Picture 3" descr="U:\Отделы\ФОПС\презентации Славик\Новая папка\о составлении проекта бюджета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332656"/>
            <a:ext cx="428625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404513"/>
              </p:ext>
            </p:extLst>
          </p:nvPr>
        </p:nvGraphicFramePr>
        <p:xfrm>
          <a:off x="404889" y="3573016"/>
          <a:ext cx="8568952" cy="322286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705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4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4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978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065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Координатор муниципальной программы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85" marR="8285" marT="828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Целевые показатели программы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85" marR="8285" marT="828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Расходы на реализацию муниципальной программы, 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85" marR="8285" marT="828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2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предусмотрено программой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выполнено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предусмотрено в бюджете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исполнено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85" marR="8285" marT="828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3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Управление сельского хозяйства и продовольствия администрации </a:t>
                      </a:r>
                      <a:r>
                        <a:rPr lang="ru-RU" sz="1400" u="none" strike="noStrike" dirty="0" smtClean="0">
                          <a:effectLst/>
                        </a:rPr>
                        <a:t>МО </a:t>
                      </a:r>
                      <a:r>
                        <a:rPr lang="ru-RU" sz="1400" u="none" strike="noStrike" dirty="0">
                          <a:effectLst/>
                        </a:rPr>
                        <a:t>Ейский район, управление </a:t>
                      </a:r>
                      <a:r>
                        <a:rPr lang="ru-RU" sz="1400" u="none" strike="noStrike" dirty="0" smtClean="0">
                          <a:effectLst/>
                        </a:rPr>
                        <a:t>ЖКХ </a:t>
                      </a:r>
                      <a:r>
                        <a:rPr lang="ru-RU" sz="1400" u="none" strike="noStrike" dirty="0">
                          <a:effectLst/>
                        </a:rPr>
                        <a:t>и капитального строительства администрации </a:t>
                      </a:r>
                      <a:r>
                        <a:rPr lang="ru-RU" sz="1400" u="none" strike="noStrike" dirty="0" smtClean="0">
                          <a:effectLst/>
                        </a:rPr>
                        <a:t>МО </a:t>
                      </a:r>
                      <a:r>
                        <a:rPr lang="ru-RU" sz="1400" u="none" strike="noStrike" dirty="0">
                          <a:effectLst/>
                        </a:rPr>
                        <a:t>Ейский район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21 030,6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16 565,8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285" marR="8285" marT="828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800942" y="429006"/>
            <a:ext cx="605019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«Развитие сельского хозяйства и регулирование рынков сельскохозяйственной продукции, сырья и продовольствия в Ейском районе»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36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6675"/>
            <a:ext cx="7992888" cy="872045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«Молодежь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района»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6980539"/>
              </p:ext>
            </p:extLst>
          </p:nvPr>
        </p:nvGraphicFramePr>
        <p:xfrm>
          <a:off x="250118" y="1268760"/>
          <a:ext cx="8723315" cy="521674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154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1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50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0246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21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Управление по делам молодежи администрации муниципального образования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Ейский</a:t>
                      </a:r>
                      <a:r>
                        <a:rPr lang="ru-RU" sz="1200" u="none" strike="noStrike" dirty="0" smtClean="0">
                          <a:effectLst/>
                        </a:rPr>
                        <a:t> район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en-US" sz="12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Комплекс мероприятий,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направленных на гражданское и военно-патриотическое воспитание, творческое, интеллектуальное и духовно-нравственное развитие молодежи, поддержку молодежного самоуправления</a:t>
                      </a:r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en-US" sz="1200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единиц</a:t>
                      </a:r>
                      <a:endParaRPr lang="en-US" sz="12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4925,7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4923,2</a:t>
                      </a: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215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</a:rPr>
                        <a:t>Комплекс мероприятий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по социальному обслуживанию молодежи, профилактике безнадзорности и правонарушений, формированию здорового образа жизни молодежи </a:t>
                      </a:r>
                      <a:r>
                        <a:rPr lang="ru-RU" sz="1100" u="none" strike="noStrike" baseline="0" dirty="0" err="1" smtClean="0">
                          <a:effectLst/>
                        </a:rPr>
                        <a:t>Ейского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района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единиц</a:t>
                      </a: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215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Комплекс мероприятий, направленных на содействие экономической самостоятельности молодых граждан: организацию трудового воспитания, профессионального самоопределения и занятости молодежи, поддержку инновационной деятельности молодежи и вовлечение молодежи в предпринимательскую деятельность</a:t>
                      </a:r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единиц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215"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Обеспечение участия молодежи района в краевых, российских мероприятиях по различным направлениям государственной молодежной политики</a:t>
                      </a:r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единиц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12" marR="9012" marT="901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12" marR="9012" marT="9012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066" l="3248" r="972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0272" y="-245394"/>
            <a:ext cx="1953161" cy="1612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29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по укреплению правопорядка, профилактике правонарушений, усилению борьбы с преступностью и противодействию коррупции в Ейском районе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4310587"/>
              </p:ext>
            </p:extLst>
          </p:nvPr>
        </p:nvGraphicFramePr>
        <p:xfrm>
          <a:off x="251520" y="3140968"/>
          <a:ext cx="8712966" cy="3314637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2873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Координатор муниципальной программы</a:t>
                      </a: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Целевые показатели программы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муниципальной программы,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программой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предусмотрено в бюджете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38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Отдел по взаимодействию с правоохранительными органами, казачеством, делам военнослужащих и воспитанию допризывной молодежи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99" marR="7599" marT="759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Количество образовательных учреждений, в которых установлена система видеонаблюдения</a:t>
                      </a: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99" marR="7599" marT="759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 </a:t>
                      </a:r>
                      <a:r>
                        <a:rPr lang="ru-RU" sz="1400" b="1" u="none" strike="noStrike" dirty="0" smtClean="0">
                          <a:effectLst/>
                        </a:rPr>
                        <a:t>%</a:t>
                      </a:r>
                    </a:p>
                    <a:p>
                      <a:pPr algn="ctr" fontAlgn="b"/>
                      <a:endParaRPr lang="ru-RU" sz="1400" b="1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1400" b="1" u="none" strike="noStrike" dirty="0">
                        <a:effectLst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99" marR="7599" marT="759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708,2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708,2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99" marR="7599" marT="7599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0" b="95349" l="0" r="990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417" y="1471078"/>
            <a:ext cx="217606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0" b="95814" l="6969" r="989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556791"/>
            <a:ext cx="2733675" cy="1700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663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9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44886930"/>
              </p:ext>
            </p:extLst>
          </p:nvPr>
        </p:nvGraphicFramePr>
        <p:xfrm>
          <a:off x="787400" y="870070"/>
          <a:ext cx="5080000" cy="3170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747" name="Text Box 14"/>
          <p:cNvSpPr txBox="1">
            <a:spLocks noChangeArrowheads="1"/>
          </p:cNvSpPr>
          <p:nvPr/>
        </p:nvSpPr>
        <p:spPr bwMode="auto">
          <a:xfrm>
            <a:off x="1093788" y="1432809"/>
            <a:ext cx="9701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000" b="1" dirty="0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1.01.2015</a:t>
            </a:r>
            <a:endParaRPr lang="ru-RU" altLang="ru-RU" sz="1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1748" name="Text Box 15"/>
          <p:cNvSpPr txBox="1">
            <a:spLocks noChangeArrowheads="1"/>
          </p:cNvSpPr>
          <p:nvPr/>
        </p:nvSpPr>
        <p:spPr bwMode="auto">
          <a:xfrm>
            <a:off x="2843808" y="1785144"/>
            <a:ext cx="9701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000" b="1" dirty="0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1.01.2016</a:t>
            </a:r>
            <a:endParaRPr lang="ru-RU" altLang="ru-RU" sz="1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1749" name="Text Box 19"/>
          <p:cNvSpPr txBox="1">
            <a:spLocks noChangeArrowheads="1"/>
          </p:cNvSpPr>
          <p:nvPr/>
        </p:nvSpPr>
        <p:spPr bwMode="auto">
          <a:xfrm>
            <a:off x="1722437" y="920750"/>
            <a:ext cx="320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dirty="0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31750" name="Text Box 21"/>
          <p:cNvSpPr txBox="1">
            <a:spLocks noChangeArrowheads="1"/>
          </p:cNvSpPr>
          <p:nvPr/>
        </p:nvSpPr>
        <p:spPr bwMode="auto">
          <a:xfrm>
            <a:off x="3406775" y="1336286"/>
            <a:ext cx="320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31751" name="Text Box 24"/>
          <p:cNvSpPr txBox="1">
            <a:spLocks noChangeArrowheads="1"/>
          </p:cNvSpPr>
          <p:nvPr/>
        </p:nvSpPr>
        <p:spPr bwMode="auto">
          <a:xfrm>
            <a:off x="1093788" y="631825"/>
            <a:ext cx="32019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b="1" i="1">
                <a:solidFill>
                  <a:srgbClr val="000000"/>
                </a:solidFill>
                <a:latin typeface="Times New Roman" pitchFamily="18" charset="0"/>
              </a:rPr>
              <a:t>Динамика </a:t>
            </a:r>
            <a:r>
              <a:rPr lang="ru-RU" altLang="ru-RU" sz="2000" b="1" i="1">
                <a:solidFill>
                  <a:srgbClr val="000000"/>
                </a:solidFill>
                <a:latin typeface="Times New Roman" pitchFamily="18" charset="0"/>
              </a:rPr>
              <a:t>долговой</a:t>
            </a:r>
            <a:r>
              <a:rPr lang="ru-RU" altLang="ru-RU" b="1" i="1">
                <a:solidFill>
                  <a:srgbClr val="000000"/>
                </a:solidFill>
                <a:latin typeface="Times New Roman" pitchFamily="18" charset="0"/>
              </a:rPr>
              <a:t> нагрузки</a:t>
            </a:r>
          </a:p>
        </p:txBody>
      </p:sp>
      <p:sp>
        <p:nvSpPr>
          <p:cNvPr id="31753" name="Text Box 32"/>
          <p:cNvSpPr txBox="1">
            <a:spLocks noChangeArrowheads="1"/>
          </p:cNvSpPr>
          <p:nvPr/>
        </p:nvSpPr>
        <p:spPr bwMode="auto">
          <a:xfrm>
            <a:off x="1419225" y="2279650"/>
            <a:ext cx="3962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altLang="ru-RU" b="1" dirty="0">
                <a:solidFill>
                  <a:srgbClr val="000000"/>
                </a:solidFill>
                <a:latin typeface="Times New Roman" pitchFamily="18" charset="0"/>
              </a:rPr>
              <a:t>Структура муниципального долга МО Ейский район</a:t>
            </a:r>
          </a:p>
          <a:p>
            <a:pPr algn="r"/>
            <a:endParaRPr lang="ru-RU" altLang="ru-RU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r"/>
            <a:endParaRPr lang="ru-RU" altLang="ru-RU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1755" name="Text Box 39"/>
          <p:cNvSpPr txBox="1">
            <a:spLocks noChangeArrowheads="1"/>
          </p:cNvSpPr>
          <p:nvPr/>
        </p:nvSpPr>
        <p:spPr bwMode="auto">
          <a:xfrm>
            <a:off x="5867400" y="2571750"/>
            <a:ext cx="32766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000" b="1" i="1" dirty="0">
                <a:solidFill>
                  <a:srgbClr val="000000"/>
                </a:solidFill>
                <a:latin typeface="Times New Roman" pitchFamily="18" charset="0"/>
              </a:rPr>
              <a:t>Расходы по обслуживанию муниципального долга</a:t>
            </a:r>
          </a:p>
          <a:p>
            <a:pPr algn="ctr"/>
            <a:r>
              <a:rPr lang="ru-RU" altLang="ru-RU" sz="2000" b="1" i="1" dirty="0" err="1">
                <a:solidFill>
                  <a:srgbClr val="000000"/>
                </a:solidFill>
                <a:latin typeface="Times New Roman" pitchFamily="18" charset="0"/>
              </a:rPr>
              <a:t>млн.руб</a:t>
            </a:r>
            <a:r>
              <a:rPr lang="ru-RU" altLang="ru-RU" sz="2000" b="1" i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31756" name="Text Box 40"/>
          <p:cNvSpPr txBox="1">
            <a:spLocks noChangeArrowheads="1"/>
          </p:cNvSpPr>
          <p:nvPr/>
        </p:nvSpPr>
        <p:spPr bwMode="auto">
          <a:xfrm>
            <a:off x="3567113" y="-85725"/>
            <a:ext cx="53625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b="1">
                <a:solidFill>
                  <a:srgbClr val="000000"/>
                </a:solidFill>
                <a:latin typeface="Times New Roman" pitchFamily="18" charset="0"/>
              </a:rPr>
              <a:t>Муниципальный долг</a:t>
            </a:r>
          </a:p>
        </p:txBody>
      </p:sp>
      <p:sp>
        <p:nvSpPr>
          <p:cNvPr id="31757" name="Text Box 41"/>
          <p:cNvSpPr txBox="1">
            <a:spLocks noChangeArrowheads="1"/>
          </p:cNvSpPr>
          <p:nvPr/>
        </p:nvSpPr>
        <p:spPr bwMode="auto">
          <a:xfrm>
            <a:off x="533400" y="2590800"/>
            <a:ext cx="936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60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4818063" y="622300"/>
            <a:ext cx="4291012" cy="1639888"/>
          </a:xfrm>
          <a:prstGeom prst="flowChartAlternateProcess">
            <a:avLst/>
          </a:prstGeom>
          <a:solidFill>
            <a:srgbClr val="92D050">
              <a:alpha val="20000"/>
            </a:srgbClr>
          </a:solidFill>
          <a:ln w="34925" cap="sq" cmpd="dbl">
            <a:solidFill>
              <a:srgbClr val="002060">
                <a:alpha val="63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</a:rPr>
              <a:t>Долговая нагрузка – отношение объема муниципального долга МО Ейский район на 1 января соответствующего года к общему годовому объему доходов районного бюджета (без учета безвозмездных поступлений)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84596806"/>
              </p:ext>
            </p:extLst>
          </p:nvPr>
        </p:nvGraphicFramePr>
        <p:xfrm>
          <a:off x="5570302" y="3439961"/>
          <a:ext cx="3573698" cy="3122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Object 2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43197953"/>
              </p:ext>
            </p:extLst>
          </p:nvPr>
        </p:nvGraphicFramePr>
        <p:xfrm>
          <a:off x="203200" y="2716213"/>
          <a:ext cx="5384800" cy="4090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717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597096903"/>
              </p:ext>
            </p:extLst>
          </p:nvPr>
        </p:nvGraphicFramePr>
        <p:xfrm>
          <a:off x="315585" y="3429000"/>
          <a:ext cx="8352927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1061413" cy="133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Блок-схема: ссылка на другую страницу 5"/>
          <p:cNvSpPr/>
          <p:nvPr/>
        </p:nvSpPr>
        <p:spPr>
          <a:xfrm>
            <a:off x="4705164" y="2751030"/>
            <a:ext cx="3960439" cy="1224136"/>
          </a:xfrm>
          <a:prstGeom prst="flowChartOffpageConnector">
            <a:avLst/>
          </a:prstGeom>
          <a:solidFill>
            <a:srgbClr val="92D050"/>
          </a:solidFill>
          <a:scene3d>
            <a:camera prst="orthographicFront"/>
            <a:lightRig rig="balanced" dir="t">
              <a:rot lat="0" lon="0" rev="3000000"/>
            </a:lightRig>
          </a:scene3d>
          <a:sp3d prstMaterial="translucentPowder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EEECE1">
                  <a:lumMod val="1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rgbClr val="EEECE1">
                  <a:lumMod val="1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rgbClr val="EEECE1">
                  <a:lumMod val="1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EEECE1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погашено,</a:t>
            </a:r>
          </a:p>
          <a:p>
            <a:pPr algn="ctr"/>
            <a:r>
              <a:rPr lang="ru-RU" sz="1600" b="1" dirty="0" smtClean="0">
                <a:solidFill>
                  <a:srgbClr val="EEECE1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реструктуризировано</a:t>
            </a:r>
          </a:p>
          <a:p>
            <a:pPr algn="ctr"/>
            <a:r>
              <a:rPr lang="ru-RU" sz="1600" b="1" dirty="0" smtClean="0">
                <a:solidFill>
                  <a:srgbClr val="EEECE1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(списано)</a:t>
            </a:r>
          </a:p>
          <a:p>
            <a:pPr algn="ctr"/>
            <a:r>
              <a:rPr lang="ru-RU" sz="1600" b="1" dirty="0">
                <a:solidFill>
                  <a:srgbClr val="EEECE1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муниципальных заимствований</a:t>
            </a:r>
          </a:p>
          <a:p>
            <a:pPr algn="ctr"/>
            <a:endParaRPr lang="ru-RU" sz="2000" b="1" dirty="0" smtClean="0">
              <a:solidFill>
                <a:srgbClr val="EEECE1">
                  <a:lumMod val="1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EEECE1">
                  <a:lumMod val="1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ссылка на другую страницу 6"/>
          <p:cNvSpPr/>
          <p:nvPr/>
        </p:nvSpPr>
        <p:spPr>
          <a:xfrm>
            <a:off x="971600" y="2924944"/>
            <a:ext cx="2664296" cy="876308"/>
          </a:xfrm>
          <a:prstGeom prst="flowChartOffpageConnector">
            <a:avLst/>
          </a:prstGeom>
          <a:solidFill>
            <a:srgbClr val="92D050"/>
          </a:solidFill>
          <a:scene3d>
            <a:camera prst="orthographicFront"/>
            <a:lightRig rig="balanced" dir="t">
              <a:rot lat="0" lon="0" rev="3000000"/>
            </a:lightRig>
          </a:scene3d>
          <a:sp3d prstMaterial="translucentPowder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EEECE1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привлечено</a:t>
            </a:r>
          </a:p>
          <a:p>
            <a:pPr algn="ctr"/>
            <a:r>
              <a:rPr lang="ru-RU" b="1" dirty="0" smtClean="0">
                <a:solidFill>
                  <a:srgbClr val="EEECE1">
                    <a:lumMod val="10000"/>
                  </a:srgbClr>
                </a:solidFill>
                <a:latin typeface="Times New Roman" pitchFamily="18" charset="0"/>
                <a:cs typeface="Times New Roman" pitchFamily="18" charset="0"/>
              </a:rPr>
              <a:t>муниципальных заимствований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86364691"/>
              </p:ext>
            </p:extLst>
          </p:nvPr>
        </p:nvGraphicFramePr>
        <p:xfrm>
          <a:off x="1727684" y="276179"/>
          <a:ext cx="8078052" cy="2170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Блок-схема: альтернативный процесс 7"/>
          <p:cNvSpPr/>
          <p:nvPr/>
        </p:nvSpPr>
        <p:spPr>
          <a:xfrm>
            <a:off x="2748356" y="2420888"/>
            <a:ext cx="5760640" cy="288032"/>
          </a:xfrm>
          <a:prstGeom prst="flowChartAlternateProcess">
            <a:avLst/>
          </a:prstGeom>
          <a:solidFill>
            <a:schemeClr val="tx2">
              <a:lumMod val="40000"/>
              <a:lumOff val="60000"/>
              <a:alpha val="66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smtClean="0">
                <a:solidFill>
                  <a:srgbClr val="EEECE1">
                    <a:lumMod val="10000"/>
                  </a:srgbClr>
                </a:solidFill>
              </a:rPr>
              <a:t>на 1.01.2014г.              на 1.01.2015г.            на 1.01.2016г.</a:t>
            </a:r>
            <a:endParaRPr lang="ru-RU" b="1" i="1" dirty="0">
              <a:solidFill>
                <a:srgbClr val="EEECE1">
                  <a:lumMod val="10000"/>
                </a:srgb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9" y="-24024"/>
            <a:ext cx="59046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Муниципальный долг районного бюджета (млн.руб.)</a:t>
            </a: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512901" y="6158408"/>
            <a:ext cx="7996095" cy="288032"/>
          </a:xfrm>
          <a:prstGeom prst="flowChartAlternateProcess">
            <a:avLst/>
          </a:prstGeom>
          <a:solidFill>
            <a:schemeClr val="tx2">
              <a:lumMod val="40000"/>
              <a:lumOff val="60000"/>
              <a:alpha val="66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smtClean="0">
                <a:solidFill>
                  <a:srgbClr val="EEECE1">
                    <a:lumMod val="10000"/>
                  </a:srgbClr>
                </a:solidFill>
              </a:rPr>
              <a:t>       2013г.         2014г.        2015г.                             2013г.        2014г.         2015г.</a:t>
            </a:r>
            <a:endParaRPr lang="ru-RU" b="1" i="1" dirty="0">
              <a:solidFill>
                <a:srgbClr val="EEECE1">
                  <a:lumMod val="10000"/>
                </a:srgbClr>
              </a:solidFill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6228184" y="3933056"/>
            <a:ext cx="914400" cy="38993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prstClr val="black"/>
                </a:solidFill>
              </a:rPr>
              <a:t>300,9</a:t>
            </a:r>
            <a:endParaRPr lang="ru-RU" sz="1800" b="1" dirty="0">
              <a:solidFill>
                <a:prstClr val="black"/>
              </a:solidFill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7294984" y="4350033"/>
            <a:ext cx="914400" cy="38993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prstClr val="black"/>
                </a:solidFill>
              </a:rPr>
              <a:t>228,3</a:t>
            </a:r>
            <a:endParaRPr lang="ru-RU" sz="1800" b="1" dirty="0">
              <a:solidFill>
                <a:prstClr val="black"/>
              </a:solidFill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7142584" y="5013176"/>
            <a:ext cx="1008111" cy="288032"/>
          </a:xfrm>
          <a:prstGeom prst="flowChartAlternateProcess">
            <a:avLst/>
          </a:prstGeom>
          <a:solidFill>
            <a:schemeClr val="tx2">
              <a:lumMod val="40000"/>
              <a:lumOff val="60000"/>
              <a:alpha val="66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EEECE1">
                    <a:lumMod val="10000"/>
                  </a:srgbClr>
                </a:solidFill>
              </a:rPr>
              <a:t>списано</a:t>
            </a:r>
            <a:endParaRPr lang="ru-RU" b="1" i="1" dirty="0">
              <a:solidFill>
                <a:srgbClr val="EEECE1">
                  <a:lumMod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28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3494</TotalTime>
  <Words>4019</Words>
  <Application>Microsoft Office PowerPoint</Application>
  <PresentationFormat>Экран (4:3)</PresentationFormat>
  <Paragraphs>1539</Paragraphs>
  <Slides>50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5" baseType="lpstr">
      <vt:lpstr>Arial</vt:lpstr>
      <vt:lpstr>Arial Narrow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Показатели социально-экономического развития муниципального образования Ейский район за 2015 год</vt:lpstr>
      <vt:lpstr>Показатели социально-экономического развития муниципального образования Ейский район за 2015 год</vt:lpstr>
      <vt:lpstr>Показатели социально-экономического развития муниципального образования Ейский район за 2015 год</vt:lpstr>
      <vt:lpstr>Показатели социально-экономического развития муниципального образования Ейский район за 2015 год</vt:lpstr>
      <vt:lpstr>Исполнение плана по налоговым и неналоговым доходам районного бюджета  за 2015 год, тыс.руб.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на социальную сферу в 2015 году</vt:lpstr>
      <vt:lpstr>Расходы на исполнение публично-нормативных обязательств за 2014-2015 годы, тыс. руб.</vt:lpstr>
      <vt:lpstr>Расходы бюджета МО Ейский район  в 2015 году</vt:lpstr>
      <vt:lpstr>Презентация PowerPoint</vt:lpstr>
      <vt:lpstr>Что такое муниципальные программы?</vt:lpstr>
      <vt:lpstr>Муниципальная программа  «Развитие здравоохранения в Ейском районе»</vt:lpstr>
      <vt:lpstr>Муниципальная программа «Развитие образования в Ейском районе»</vt:lpstr>
      <vt:lpstr>Показатели социально-экономического развития муниципального образования Ейский район за 2015 год</vt:lpstr>
      <vt:lpstr>Завершено строительство детского сада на 340 мест, расположенного на ул. Красной города Ейска</vt:lpstr>
      <vt:lpstr>Муниципальная программа  «Социальная поддержка граждан в Ейском районе»</vt:lpstr>
      <vt:lpstr>Муниципальная программа  «Доступная среда в Ейском районе»</vt:lpstr>
      <vt:lpstr>Муниципальная программа  «Дети Ейского района»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 «Обеспечение безопасности населения  Ейского района»</vt:lpstr>
      <vt:lpstr>Муниципальная программа  «Развитие культуры в Ейском районе»</vt:lpstr>
      <vt:lpstr>Показатели социально-экономического развития муниципального образования Ейский район за 2015 год</vt:lpstr>
      <vt:lpstr>Презентация PowerPoint</vt:lpstr>
      <vt:lpstr>Муниципальная программа «Развитие физической культуры  и спорта в Ейском районе»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 «Информационное общество Ейского района»</vt:lpstr>
      <vt:lpstr>Муниципальная программа Ейского района  «Комплексные меры противодействия незаконному потреблению и обороту наркотических средств»</vt:lpstr>
      <vt:lpstr>Муниципальная программа  «Поддержка Ейского районного  казачьего общества»</vt:lpstr>
      <vt:lpstr>Муниципальная программа  «Эффективное управление муниципальным имуществом  и земельными ресурсами Ейского района»</vt:lpstr>
      <vt:lpstr>Муниципальная программа «Поддержка деятельности социально-ориентированных общественных  организаций Ейского района»</vt:lpstr>
      <vt:lpstr>Презентация PowerPoint</vt:lpstr>
      <vt:lpstr>Муниципальная программа  «Молодежь Ейского района»</vt:lpstr>
      <vt:lpstr>Муниципальная программа по укреплению правопорядка, профилактике правонарушений, усилению борьбы с преступностью и противодействию коррупции в Ейском районе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Dimaciq</cp:lastModifiedBy>
  <cp:revision>245</cp:revision>
  <dcterms:modified xsi:type="dcterms:W3CDTF">2016-06-01T12:26:02Z</dcterms:modified>
</cp:coreProperties>
</file>