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32" r:id="rId6"/>
  </p:sldMasterIdLst>
  <p:notesMasterIdLst>
    <p:notesMasterId r:id="rId30"/>
  </p:notesMasterIdLst>
  <p:sldIdLst>
    <p:sldId id="256" r:id="rId7"/>
    <p:sldId id="267" r:id="rId8"/>
    <p:sldId id="271" r:id="rId9"/>
    <p:sldId id="286" r:id="rId10"/>
    <p:sldId id="295" r:id="rId11"/>
    <p:sldId id="287" r:id="rId12"/>
    <p:sldId id="272" r:id="rId13"/>
    <p:sldId id="298" r:id="rId14"/>
    <p:sldId id="296" r:id="rId15"/>
    <p:sldId id="297" r:id="rId16"/>
    <p:sldId id="299" r:id="rId17"/>
    <p:sldId id="290" r:id="rId18"/>
    <p:sldId id="291" r:id="rId19"/>
    <p:sldId id="292" r:id="rId20"/>
    <p:sldId id="282" r:id="rId21"/>
    <p:sldId id="281" r:id="rId22"/>
    <p:sldId id="293" r:id="rId23"/>
    <p:sldId id="279" r:id="rId24"/>
    <p:sldId id="301" r:id="rId25"/>
    <p:sldId id="303" r:id="rId26"/>
    <p:sldId id="302" r:id="rId27"/>
    <p:sldId id="300" r:id="rId28"/>
    <p:sldId id="27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009900"/>
    <a:srgbClr val="CC66FF"/>
    <a:srgbClr val="0000FF"/>
    <a:srgbClr val="FF99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56343" autoAdjust="0"/>
  </p:normalViewPr>
  <p:slideViewPr>
    <p:cSldViewPr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832933092904209E-2"/>
          <c:y val="5.5346189429655794E-2"/>
          <c:w val="0.9021670669070958"/>
          <c:h val="0.801251512676256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2255.6999999999998</c:v>
                </c:pt>
                <c:pt idx="1">
                  <c:v>2112.8000000000002</c:v>
                </c:pt>
                <c:pt idx="2">
                  <c:v>2138.4</c:v>
                </c:pt>
                <c:pt idx="3">
                  <c:v>2237.8000000000002</c:v>
                </c:pt>
                <c:pt idx="4">
                  <c:v>2116.3000000000002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2317824"/>
        <c:axId val="151329536"/>
        <c:axId val="0"/>
      </c:bar3DChart>
      <c:catAx>
        <c:axId val="423178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51329536"/>
        <c:crosses val="autoZero"/>
        <c:auto val="1"/>
        <c:lblAlgn val="ctr"/>
        <c:lblOffset val="100"/>
        <c:noMultiLvlLbl val="0"/>
      </c:catAx>
      <c:valAx>
        <c:axId val="1513295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42317824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601877569158986E-2"/>
          <c:y val="0.10900494263593206"/>
          <c:w val="0.88676119320075553"/>
          <c:h val="0.7462062731835669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66FF"/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2245.9</c:v>
                </c:pt>
                <c:pt idx="1">
                  <c:v>2032.1</c:v>
                </c:pt>
                <c:pt idx="2">
                  <c:v>2125.8000000000002</c:v>
                </c:pt>
                <c:pt idx="3">
                  <c:v>2206.8000000000002</c:v>
                </c:pt>
                <c:pt idx="4">
                  <c:v>2149.8000000000002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9124864"/>
        <c:axId val="49254912"/>
        <c:axId val="0"/>
      </c:bar3DChart>
      <c:catAx>
        <c:axId val="1291248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49254912"/>
        <c:crosses val="autoZero"/>
        <c:auto val="1"/>
        <c:lblAlgn val="ctr"/>
        <c:lblOffset val="100"/>
        <c:noMultiLvlLbl val="0"/>
      </c:catAx>
      <c:valAx>
        <c:axId val="49254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129124864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99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5178361258471281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16444.900000000001</c:v>
                </c:pt>
                <c:pt idx="1">
                  <c:v>15525.5</c:v>
                </c:pt>
                <c:pt idx="2">
                  <c:v>15848.1</c:v>
                </c:pt>
                <c:pt idx="3">
                  <c:v>16638.8</c:v>
                </c:pt>
                <c:pt idx="4">
                  <c:v>15723.3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overlap val="12"/>
        <c:axId val="129161728"/>
        <c:axId val="49256640"/>
      </c:barChart>
      <c:catAx>
        <c:axId val="12916172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49256640"/>
        <c:crosses val="autoZero"/>
        <c:auto val="1"/>
        <c:lblAlgn val="ctr"/>
        <c:lblOffset val="100"/>
        <c:noMultiLvlLbl val="0"/>
      </c:catAx>
      <c:valAx>
        <c:axId val="49256640"/>
        <c:scaling>
          <c:orientation val="minMax"/>
          <c:min val="1400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129161728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900FF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15755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16373.4</c:v>
                </c:pt>
                <c:pt idx="1">
                  <c:v>14932.8</c:v>
                </c:pt>
                <c:pt idx="2">
                  <c:v>15755</c:v>
                </c:pt>
                <c:pt idx="3">
                  <c:v>16408.5</c:v>
                </c:pt>
                <c:pt idx="4">
                  <c:v>15972.1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overlap val="12"/>
        <c:axId val="42316288"/>
        <c:axId val="49790976"/>
      </c:barChart>
      <c:catAx>
        <c:axId val="4231628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49790976"/>
        <c:crosses val="autoZero"/>
        <c:auto val="1"/>
        <c:lblAlgn val="ctr"/>
        <c:lblOffset val="100"/>
        <c:noMultiLvlLbl val="0"/>
      </c:catAx>
      <c:valAx>
        <c:axId val="497909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42316288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317126379897187E-2"/>
          <c:y val="0.22640195466189408"/>
          <c:w val="0.82257116633505367"/>
          <c:h val="0.541401381153607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9900FF"/>
            </a:solidFill>
          </c:spPr>
          <c:invertIfNegative val="0"/>
          <c:dLbls>
            <c:dLbl>
              <c:idx val="3"/>
              <c:layout>
                <c:manualLayout>
                  <c:x val="1.0020982517093987E-2"/>
                  <c:y val="-1.1561198796178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Всего  безвозмездных поступлений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Субвенции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1300.0999999999999</c:v>
                </c:pt>
                <c:pt idx="1">
                  <c:v>154.9</c:v>
                </c:pt>
                <c:pt idx="2">
                  <c:v>62.8</c:v>
                </c:pt>
                <c:pt idx="3">
                  <c:v>1082.4000000000001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2.004196503418808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03776853076931E-2"/>
                  <c:y val="5.78059939808939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04196503418812E-3"/>
                  <c:y val="-5.780599398089398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61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05455454444441E-2"/>
                  <c:y val="-1.7341798194268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Всего  безвозмездных поступлений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Субвенции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1293.5</c:v>
                </c:pt>
                <c:pt idx="1">
                  <c:v>154.9</c:v>
                </c:pt>
                <c:pt idx="2">
                  <c:v>61</c:v>
                </c:pt>
                <c:pt idx="3">
                  <c:v>1077.5999999999999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094592"/>
        <c:axId val="49796736"/>
        <c:axId val="0"/>
      </c:bar3DChart>
      <c:catAx>
        <c:axId val="130094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 b="1"/>
            </a:pPr>
            <a:endParaRPr lang="ru-RU"/>
          </a:p>
        </c:txPr>
        <c:crossAx val="49796736"/>
        <c:crosses val="autoZero"/>
        <c:auto val="1"/>
        <c:lblAlgn val="ctr"/>
        <c:lblOffset val="100"/>
        <c:noMultiLvlLbl val="0"/>
      </c:catAx>
      <c:valAx>
        <c:axId val="49796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130094592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91496318330714621"/>
          <c:y val="0.33384187471233356"/>
          <c:w val="7.7040366726929335E-2"/>
          <c:h val="0.20906015646762591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  <c:spPr>
        <a:scene3d>
          <a:camera prst="orthographicFront"/>
          <a:lightRig rig="threePt" dir="t"/>
        </a:scene3d>
      </c:spPr>
    </c:sideWall>
    <c:backWall>
      <c:thickness val="0"/>
      <c:spPr>
        <a:scene3d>
          <a:camera prst="orthographicFront"/>
          <a:lightRig rig="threePt" dir="t"/>
        </a:scene3d>
      </c:spPr>
    </c:backWall>
    <c:plotArea>
      <c:layout>
        <c:manualLayout>
          <c:layoutTarget val="inner"/>
          <c:xMode val="edge"/>
          <c:yMode val="edge"/>
          <c:x val="7.8168105903828333E-2"/>
          <c:y val="3.905708514704475E-2"/>
          <c:w val="0.81705617956396226"/>
          <c:h val="0.8828249383023953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effectLst/>
            <a:scene3d>
              <a:camera prst="orthographicFront"/>
              <a:lightRig rig="threePt" dir="t"/>
            </a:scene3d>
            <a:sp3d prstMaterial="matte">
              <a:bevelT/>
              <a:bevelB w="762000"/>
            </a:sp3d>
          </c:spPr>
          <c:invertIfNegative val="0"/>
          <c:dLbls>
            <c:dLbl>
              <c:idx val="0"/>
              <c:layout>
                <c:manualLayout>
                  <c:x val="2.7770767718817003E-3"/>
                  <c:y val="0.416266859385373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157957549221202E-7"/>
                  <c:y val="0.23054890248872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889393078571511E-3"/>
                  <c:y val="0.150497518865809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660497778433824E-3"/>
                  <c:y val="0.130217438076540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 anchor="ctr" anchorCtr="1"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1361.8</c:v>
                </c:pt>
                <c:pt idx="1">
                  <c:v>787.7</c:v>
                </c:pt>
                <c:pt idx="2">
                  <c:v>574.20000000000005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685"/>
            <a:scene3d>
              <a:camera prst="orthographicFront"/>
              <a:lightRig rig="threePt" dir="t"/>
            </a:scene3d>
            <a:sp3d prstMaterial="matte">
              <a:bevelT/>
              <a:bevelB w="762000"/>
            </a:sp3d>
          </c:spPr>
          <c:invertIfNegative val="0"/>
          <c:dLbls>
            <c:dLbl>
              <c:idx val="0"/>
              <c:layout>
                <c:manualLayout>
                  <c:x val="6.943019956726677E-3"/>
                  <c:y val="0.433346498710073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302836588163265E-4"/>
                  <c:y val="0.271639414127874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260567317632653E-4"/>
                  <c:y val="0.16597374070480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660497778433824E-3"/>
                  <c:y val="0.136621574375386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 anchor="ctr" anchorCtr="1"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 formatCode="0.0">
                  <c:v>1384</c:v>
                </c:pt>
                <c:pt idx="1">
                  <c:v>826.5</c:v>
                </c:pt>
                <c:pt idx="2">
                  <c:v>557.5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B0F0"/>
            </a:solidFill>
            <a:effectLst>
              <a:outerShdw blurRad="50800" dist="50800" dir="5400000" algn="ctr" rotWithShape="0">
                <a:schemeClr val="accent6">
                  <a:lumMod val="40000"/>
                  <a:lumOff val="6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3.7030606087510931E-3"/>
                  <c:y val="0.4642475792129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300960499627707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4061212175021846E-3"/>
                  <c:y val="0.193703300292300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 anchor="ctr" anchorCtr="0"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 formatCode="0.0">
                  <c:v>1421.7</c:v>
                </c:pt>
                <c:pt idx="1">
                  <c:v>822.1</c:v>
                </c:pt>
                <c:pt idx="2">
                  <c:v>599.6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130096640"/>
        <c:axId val="49259072"/>
        <c:axId val="0"/>
      </c:bar3DChart>
      <c:catAx>
        <c:axId val="130096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49259072"/>
        <c:crosses val="autoZero"/>
        <c:auto val="1"/>
        <c:lblAlgn val="ctr"/>
        <c:lblOffset val="100"/>
        <c:noMultiLvlLbl val="0"/>
      </c:catAx>
      <c:valAx>
        <c:axId val="49259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30096640"/>
        <c:crosses val="autoZero"/>
        <c:crossBetween val="between"/>
      </c:valAx>
      <c:spPr>
        <a:noFill/>
        <a:ln w="25390">
          <a:noFill/>
        </a:ln>
      </c:spPr>
    </c:plotArea>
    <c:legend>
      <c:legendPos val="r"/>
      <c:layout>
        <c:manualLayout>
          <c:xMode val="edge"/>
          <c:yMode val="edge"/>
          <c:x val="0.78527048322913862"/>
          <c:y val="0.13763897112860893"/>
          <c:w val="0.13926307078420608"/>
          <c:h val="0.13317694488188977"/>
        </c:manualLayout>
      </c:layout>
      <c:overlay val="0"/>
      <c:txPr>
        <a:bodyPr/>
        <a:lstStyle/>
        <a:p>
          <a:pPr>
            <a:defRPr sz="1797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7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569825347101638E-2"/>
          <c:y val="0"/>
          <c:w val="0.75084928214151447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explosion val="15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5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8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10"/>
            <c:bubble3D val="0"/>
          </c:dPt>
          <c:dLbls>
            <c:dLbl>
              <c:idx val="0"/>
              <c:layout>
                <c:manualLayout>
                  <c:x val="0.11744402272057601"/>
                  <c:y val="0.1422552669579350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2384606659017346"/>
                  <c:y val="5.34293283298581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-7.5537125193372537E-2"/>
                  <c:y val="-4.768387481258719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-7.3929043419405899E-2"/>
                  <c:y val="-2.99244348200926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0.10723540054839849"/>
                  <c:y val="-1.84150313055532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9.9990640629099264E-2"/>
                  <c:y val="-6.553721141325941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0.10424705378207276"/>
                  <c:y val="-4.126652640309488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7.0083238662607072E-2"/>
                  <c:y val="-3.1121421472540611E-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0.11734538832753411"/>
                  <c:y val="5.585391370165330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3.9084592841691725E-2"/>
                  <c:y val="0.15358172358893016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-0.11618919809903347"/>
                  <c:y val="0.1405543887660466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УСН</c:v>
                </c:pt>
                <c:pt idx="3">
                  <c:v>доходы от продажи земельных участков</c:v>
                </c:pt>
                <c:pt idx="4">
                  <c:v>государственная пошлина</c:v>
                </c:pt>
                <c:pt idx="5">
                  <c:v>аренда земли</c:v>
                </c:pt>
                <c:pt idx="6">
                  <c:v>ЕСХН</c:v>
                </c:pt>
                <c:pt idx="7">
                  <c:v>ЕНВД</c:v>
                </c:pt>
                <c:pt idx="8">
                  <c:v>НВОС</c:v>
                </c:pt>
                <c:pt idx="9">
                  <c:v>прочие</c:v>
                </c:pt>
                <c:pt idx="10">
                  <c:v>штрафы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59.3</c:v>
                </c:pt>
                <c:pt idx="1">
                  <c:v>1.7</c:v>
                </c:pt>
                <c:pt idx="2">
                  <c:v>6.8</c:v>
                </c:pt>
                <c:pt idx="3">
                  <c:v>1.5</c:v>
                </c:pt>
                <c:pt idx="4">
                  <c:v>1.7</c:v>
                </c:pt>
                <c:pt idx="5">
                  <c:v>12.3</c:v>
                </c:pt>
                <c:pt idx="6">
                  <c:v>1.1000000000000001</c:v>
                </c:pt>
                <c:pt idx="7">
                  <c:v>11.5</c:v>
                </c:pt>
                <c:pt idx="8">
                  <c:v>0.7</c:v>
                </c:pt>
                <c:pt idx="9">
                  <c:v>1.2</c:v>
                </c:pt>
                <c:pt idx="10">
                  <c:v>2.2000000000000002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5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359"/>
      <c:depthPercent val="100"/>
      <c:rAngAx val="0"/>
      <c:perspective val="80"/>
    </c:view3D>
    <c:floor>
      <c:thickness val="0"/>
      <c:spPr>
        <a:ln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553476979746542E-2"/>
          <c:y val="3.0737230308169248E-2"/>
          <c:w val="0.85762307899065082"/>
          <c:h val="0.8286608208967233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доходы, млн.руб.</c:v>
                </c:pt>
              </c:strCache>
            </c:strRef>
          </c:tx>
          <c:spPr>
            <a:solidFill>
              <a:srgbClr val="00CC00"/>
            </a:solidFill>
            <a:scene3d>
              <a:camera prst="orthographicFront"/>
              <a:lightRig rig="balanced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-3.8549570878015057E-3"/>
                  <c:y val="8.5154705313760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9568028328968277E-3"/>
                  <c:y val="8.5269956274674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8549570878015057E-3"/>
                  <c:y val="0.10729492869533873"/>
                </c:manualLayout>
              </c:layout>
              <c:tx>
                <c:rich>
                  <a:bodyPr/>
                  <a:lstStyle/>
                  <a:p>
                    <a:r>
                      <a:rPr lang="ru-RU" sz="2399" dirty="0" smtClean="0"/>
                      <a:t>678,1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2017 год</c:v>
                </c:pt>
                <c:pt idx="2">
                  <c:v>2018 год</c:v>
                </c:pt>
                <c:pt idx="4">
                  <c:v>2019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622.68059323</c:v>
                </c:pt>
                <c:pt idx="2" formatCode="0.0">
                  <c:v>649.41700000000003</c:v>
                </c:pt>
                <c:pt idx="4" formatCode="0.0">
                  <c:v>678.1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доходы, млн.руб.</c:v>
                </c:pt>
              </c:strCache>
            </c:strRef>
          </c:tx>
          <c:spPr>
            <a:solidFill>
              <a:srgbClr val="CC00FF"/>
            </a:solidFill>
            <a:scene3d>
              <a:camera prst="orthographicFront"/>
              <a:lightRig rig="balanced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-3.8549570878015057E-3"/>
                  <c:y val="-3.40618821255043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782435631702256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7099141756030113E-3"/>
                  <c:y val="-3.40618821255043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2017 год</c:v>
                </c:pt>
                <c:pt idx="2">
                  <c:v>2018 год</c:v>
                </c:pt>
                <c:pt idx="4">
                  <c:v>2019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 formatCode="0.0">
                  <c:v>164.97197679000001</c:v>
                </c:pt>
                <c:pt idx="2" formatCode="0.0">
                  <c:v>177.06710000000001</c:v>
                </c:pt>
                <c:pt idx="4" formatCode="0.0">
                  <c:v>144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30"/>
        <c:shape val="box"/>
        <c:axId val="242474496"/>
        <c:axId val="129529472"/>
        <c:axId val="0"/>
      </c:bar3DChart>
      <c:catAx>
        <c:axId val="242474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99" b="1"/>
            </a:pPr>
            <a:endParaRPr lang="ru-RU"/>
          </a:p>
        </c:txPr>
        <c:crossAx val="129529472"/>
        <c:crosses val="autoZero"/>
        <c:auto val="1"/>
        <c:lblAlgn val="ctr"/>
        <c:lblOffset val="100"/>
        <c:noMultiLvlLbl val="0"/>
      </c:catAx>
      <c:valAx>
        <c:axId val="129529472"/>
        <c:scaling>
          <c:orientation val="minMax"/>
        </c:scaling>
        <c:delete val="1"/>
        <c:axPos val="r"/>
        <c:numFmt formatCode="0.0" sourceLinked="1"/>
        <c:majorTickMark val="out"/>
        <c:minorTickMark val="none"/>
        <c:tickLblPos val="nextTo"/>
        <c:crossAx val="242474496"/>
        <c:crosses val="max"/>
        <c:crossBetween val="between"/>
      </c:valAx>
      <c:spPr>
        <a:noFill/>
        <a:ln w="25390">
          <a:noFill/>
        </a:ln>
      </c:spPr>
    </c:plotArea>
    <c:legend>
      <c:legendPos val="r"/>
      <c:layout>
        <c:manualLayout>
          <c:xMode val="edge"/>
          <c:yMode val="edge"/>
          <c:x val="3.0918635170603677E-2"/>
          <c:y val="0.88651754971306551"/>
          <c:w val="0.92765841359545598"/>
          <c:h val="0.11348245028693449"/>
        </c:manualLayout>
      </c:layout>
      <c:overlay val="0"/>
      <c:txPr>
        <a:bodyPr/>
        <a:lstStyle/>
        <a:p>
          <a:pPr>
            <a:defRPr sz="1599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>
      <a:bevelT w="139700" prst="cross"/>
    </a:sp3d>
  </c:spPr>
  <c:txPr>
    <a:bodyPr/>
    <a:lstStyle/>
    <a:p>
      <a:pPr>
        <a:defRPr sz="1797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50"/>
      <c:rAngAx val="1"/>
    </c:view3D>
    <c:floor>
      <c:thickness val="0"/>
      <c:spPr>
        <a:solidFill>
          <a:schemeClr val="bg1">
            <a:lumMod val="65000"/>
          </a:schemeClr>
        </a:solidFill>
        <a:ln>
          <a:solidFill>
            <a:schemeClr val="tx1"/>
          </a:solidFill>
        </a:ln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Утвержденные расходы</c:v>
                </c:pt>
              </c:strCache>
            </c:strRef>
          </c:tx>
          <c:spPr>
            <a:solidFill>
              <a:srgbClr val="FFFF00"/>
            </a:solidFill>
            <a:effectLst>
              <a:outerShdw blurRad="50800" dist="50800" dir="5400000" algn="ctr" rotWithShape="0">
                <a:srgbClr val="000000">
                  <a:alpha val="96000"/>
                </a:srgbClr>
              </a:outerShdw>
            </a:effectLst>
            <a:scene3d>
              <a:camera prst="orthographicFront"/>
              <a:lightRig rig="threePt" dir="t"/>
            </a:scene3d>
            <a:sp3d prstMaterial="dkEdge"/>
          </c:spPr>
          <c:invertIfNegative val="0"/>
          <c:dLbls>
            <c:dLbl>
              <c:idx val="0"/>
              <c:layout>
                <c:manualLayout>
                  <c:x val="1.1023080768803466E-2"/>
                  <c:y val="-4.11955310741891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4092323075213866E-2"/>
                  <c:y val="-4.9434637289026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7793419778754743E-2"/>
                  <c:y val="-5.2181006027306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Расходы районного бюджета, всего</c:v>
                </c:pt>
                <c:pt idx="1">
                  <c:v>Расходы на социальную сферу</c:v>
                </c:pt>
                <c:pt idx="2">
                  <c:v>Другие расходы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2166.8000000000002</c:v>
                </c:pt>
                <c:pt idx="1">
                  <c:v>1871.2</c:v>
                </c:pt>
                <c:pt idx="2">
                  <c:v>295.60000000000014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Исполненные расходы</c:v>
                </c:pt>
              </c:strCache>
            </c:strRef>
          </c:tx>
          <c:spPr>
            <a:solidFill>
              <a:srgbClr val="FF0000"/>
            </a:solidFill>
            <a:effectLst>
              <a:outerShdw blurRad="50800" dist="50800" algn="ctr" rotWithShape="0">
                <a:srgbClr val="000000">
                  <a:alpha val="90000"/>
                </a:srgbClr>
              </a:outerShdw>
            </a:effectLst>
            <a:scene3d>
              <a:camera prst="orthographicFront"/>
              <a:lightRig rig="threePt" dir="t"/>
            </a:scene3d>
            <a:sp3d prstMaterial="dkEdge"/>
          </c:spPr>
          <c:invertIfNegative val="0"/>
          <c:dLbls>
            <c:dLbl>
              <c:idx val="0"/>
              <c:layout>
                <c:manualLayout>
                  <c:x val="6.6138484612820791E-2"/>
                  <c:y val="-4.9434637289026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6138484612820791E-2"/>
                  <c:y val="-5.218122227681321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1860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1965828201628393E-2"/>
                  <c:y val="-5.2181006027306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Расходы районного бюджета, всего</c:v>
                </c:pt>
                <c:pt idx="1">
                  <c:v>Расходы на социальную сферу</c:v>
                </c:pt>
                <c:pt idx="2">
                  <c:v>Другие расходы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2149.8000000000002</c:v>
                </c:pt>
                <c:pt idx="1">
                  <c:v>1860</c:v>
                </c:pt>
                <c:pt idx="2">
                  <c:v>289.80000000000018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gapDepth val="120"/>
        <c:shape val="cylinder"/>
        <c:axId val="274130432"/>
        <c:axId val="273139968"/>
        <c:axId val="0"/>
      </c:bar3DChart>
      <c:catAx>
        <c:axId val="27413043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3139968"/>
        <c:crosses val="autoZero"/>
        <c:auto val="1"/>
        <c:lblAlgn val="ctr"/>
        <c:lblOffset val="100"/>
        <c:noMultiLvlLbl val="0"/>
      </c:catAx>
      <c:valAx>
        <c:axId val="273139968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413043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 b="1">
              <a:latin typeface="Arial Black" panose="020B0A040201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9900"/>
            </a:solidFill>
          </c:spPr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8.1999999999999993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3419821375001976E-2"/>
          <c:y val="5.2434113927281353E-2"/>
          <c:w val="0.93873032747916307"/>
          <c:h val="0.8951317721454372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8.1999999999999993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8.1999999999999993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00FF"/>
            </a:solidFill>
          </c:spPr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8.1999999999999993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8.1999999999999993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739848969197414E-2"/>
          <c:w val="0.9932432432432432"/>
          <c:h val="0.949260042283298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66FF33"/>
              </a:solidFill>
              <a:ln>
                <a:solidFill>
                  <a:srgbClr val="0070C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14300" prst="hardEdge"/>
                <a:bevelB w="152400" h="50800" prst="softRound"/>
              </a:sp3d>
            </c:spPr>
          </c:marker>
          <c:dLbls>
            <c:dLbl>
              <c:idx val="0"/>
              <c:layout>
                <c:manualLayout>
                  <c:x val="-5.877244094488189E-2"/>
                  <c:y val="-7.637879509859919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34,6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4718503937007876E-2"/>
                  <c:y val="-6.924727586000145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25,3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7668897637795279E-2"/>
                  <c:y val="-5.7577258914004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22,7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7624015748031499E-2"/>
                  <c:y val="-5.702690847583854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14,2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1700984251968502E-2"/>
                  <c:y val="-5.746838798443618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8,8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_ ;[Red]\-0.0\ " sourceLinked="0"/>
            <c:spPr>
              <a:noFill/>
              <a:ln w="30435">
                <a:noFill/>
              </a:ln>
            </c:spPr>
            <c:txPr>
              <a:bodyPr/>
              <a:lstStyle/>
              <a:p>
                <a:pPr>
                  <a:defRPr sz="1408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1</c:v>
                </c:pt>
                <c:pt idx="1">
                  <c:v>2 кв</c:v>
                </c:pt>
                <c:pt idx="2">
                  <c:v>3 кв</c:v>
                </c:pt>
                <c:pt idx="4">
                  <c:v>3 кв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61.8</c:v>
                </c:pt>
                <c:pt idx="1">
                  <c:v>34.6</c:v>
                </c:pt>
                <c:pt idx="2">
                  <c:v>25.3</c:v>
                </c:pt>
                <c:pt idx="3">
                  <c:v>22.7</c:v>
                </c:pt>
                <c:pt idx="4">
                  <c:v>14.2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7702144"/>
        <c:axId val="273177920"/>
      </c:lineChart>
      <c:catAx>
        <c:axId val="277702144"/>
        <c:scaling>
          <c:orientation val="minMax"/>
        </c:scaling>
        <c:delete val="1"/>
        <c:axPos val="b"/>
        <c:majorTickMark val="out"/>
        <c:minorTickMark val="none"/>
        <c:tickLblPos val="nextTo"/>
        <c:crossAx val="273177920"/>
        <c:crosses val="autoZero"/>
        <c:auto val="1"/>
        <c:lblAlgn val="ctr"/>
        <c:lblOffset val="100"/>
        <c:noMultiLvlLbl val="0"/>
      </c:catAx>
      <c:valAx>
        <c:axId val="273177920"/>
        <c:scaling>
          <c:logBase val="10"/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77702144"/>
        <c:crosses val="autoZero"/>
        <c:crossBetween val="between"/>
      </c:valAx>
      <c:spPr>
        <a:noFill/>
        <a:ln w="304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4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032154340836015E-2"/>
          <c:y val="5.4968287526427059E-2"/>
          <c:w val="0.89389067524115751"/>
          <c:h val="0.752642706131078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rgbClr val="CC00FF">
                <a:alpha val="70000"/>
              </a:srgbClr>
            </a:solidFill>
            <a:ln w="23148">
              <a:noFill/>
            </a:ln>
            <a:scene3d>
              <a:camera prst="orthographicFront"/>
              <a:lightRig rig="soft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1"/>
              <c:layout>
                <c:manualLayout>
                  <c:x val="1.591485477507047E-3"/>
                  <c:y val="-2.7472158822440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1.5521926615753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4134145433702349E-3"/>
                  <c:y val="-1.8065677985691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7744564325212574E-3"/>
                  <c:y val="2.7098516978536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3148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на 1.01.2016г.</c:v>
                </c:pt>
                <c:pt idx="1">
                  <c:v>на 1.01.2017г.</c:v>
                </c:pt>
                <c:pt idx="2">
                  <c:v>на 1.01.2018г.</c:v>
                </c:pt>
                <c:pt idx="3">
                  <c:v>на 1.01.2019г.</c:v>
                </c:pt>
                <c:pt idx="4">
                  <c:v>на 1.01.2020г.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 formatCode="0.0">
                  <c:v>5.7</c:v>
                </c:pt>
                <c:pt idx="2">
                  <c:v>15</c:v>
                </c:pt>
                <c:pt idx="4">
                  <c:v>61.3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rgbClr val="66FF33">
                <a:alpha val="70000"/>
              </a:srgbClr>
            </a:solidFill>
            <a:ln w="23148">
              <a:noFill/>
            </a:ln>
            <a:scene3d>
              <a:camera prst="orthographicFront"/>
              <a:lightRig rig="threePt" dir="t"/>
            </a:scene3d>
            <a:sp3d>
              <a:bevelT prst="angle"/>
              <a:bevelB w="165100" prst="coolSlant"/>
            </a:sp3d>
          </c:spPr>
          <c:invertIfNegative val="0"/>
          <c:dLbls>
            <c:dLbl>
              <c:idx val="4"/>
              <c:layout>
                <c:manualLayout>
                  <c:x val="4.774456432521024E-3"/>
                  <c:y val="5.7207743205633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 w="23148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на 1.01.2016г.</c:v>
                </c:pt>
                <c:pt idx="1">
                  <c:v>на 1.01.2017г.</c:v>
                </c:pt>
                <c:pt idx="2">
                  <c:v>на 1.01.2018г.</c:v>
                </c:pt>
                <c:pt idx="3">
                  <c:v>на 1.01.2019г.</c:v>
                </c:pt>
                <c:pt idx="4">
                  <c:v>на 1.01.2020г.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177.9</c:v>
                </c:pt>
                <c:pt idx="1">
                  <c:v>163.6</c:v>
                </c:pt>
                <c:pt idx="2">
                  <c:v>143.6</c:v>
                </c:pt>
                <c:pt idx="3">
                  <c:v>101.9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78173184"/>
        <c:axId val="277120128"/>
      </c:barChart>
      <c:catAx>
        <c:axId val="278173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15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53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771201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7120128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115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53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781731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4308681672025719E-2"/>
          <c:y val="0.8865413781077649"/>
          <c:w val="0.91632445551773023"/>
          <c:h val="9.7403876723796412E-2"/>
        </c:manualLayout>
      </c:layout>
      <c:overlay val="0"/>
      <c:spPr>
        <a:noFill/>
        <a:ln w="23148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0.42188</cdr:x>
      <cdr:y>0.7114</cdr:y>
    </cdr:from>
    <cdr:to>
      <cdr:x>0.62029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5202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0.1615</cdr:x>
      <cdr:y>0.11684</cdr:y>
    </cdr:from>
    <cdr:to>
      <cdr:x>0.26149</cdr:x>
      <cdr:y>0.27054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77010" y="69513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0.29253</cdr:x>
      <cdr:y>0.59196</cdr:y>
    </cdr:from>
    <cdr:to>
      <cdr:x>0.42684</cdr:x>
      <cdr:y>0.6278</cdr:y>
    </cdr:to>
    <cdr:sp macro="" textlink="">
      <cdr:nvSpPr>
        <cdr:cNvPr id="6" name="Стрелка вниз 5"/>
        <cdr:cNvSpPr/>
      </cdr:nvSpPr>
      <cdr:spPr>
        <a:xfrm xmlns:a="http://schemas.openxmlformats.org/drawingml/2006/main" rot="14877731">
          <a:off x="3030030" y="2839390"/>
          <a:ext cx="201203" cy="1169018"/>
        </a:xfrm>
        <a:prstGeom xmlns:a="http://schemas.openxmlformats.org/drawingml/2006/main" prst="downArrow">
          <a:avLst/>
        </a:prstGeom>
        <a:gradFill xmlns:a="http://schemas.openxmlformats.org/drawingml/2006/main">
          <a:gsLst>
            <a:gs pos="10000">
              <a:srgbClr val="00FF00"/>
            </a:gs>
            <a:gs pos="0">
              <a:srgbClr val="00FF00"/>
            </a:gs>
            <a:gs pos="19000">
              <a:srgbClr val="00FF00"/>
            </a:gs>
            <a:gs pos="0">
              <a:srgbClr val="00FF00"/>
            </a:gs>
          </a:gsLst>
          <a:lin ang="5400000" scaled="0"/>
        </a:gra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  <a:bevelB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0.29606</cdr:x>
      <cdr:y>0.54532</cdr:y>
    </cdr:from>
    <cdr:to>
      <cdr:x>0.40171</cdr:x>
      <cdr:y>0.60396</cdr:y>
    </cdr:to>
    <cdr:sp macro="" textlink="">
      <cdr:nvSpPr>
        <cdr:cNvPr id="8" name="TextBox 1"/>
        <cdr:cNvSpPr txBox="1"/>
      </cdr:nvSpPr>
      <cdr:spPr>
        <a:xfrm xmlns:a="http://schemas.openxmlformats.org/drawingml/2006/main" rot="20235098">
          <a:off x="2576957" y="3061981"/>
          <a:ext cx="919605" cy="329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+ 4,3%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0.12967</cdr:x>
      <cdr:y>0.06796</cdr:y>
    </cdr:from>
    <cdr:to>
      <cdr:x>0.24057</cdr:x>
      <cdr:y>0.15935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1128661" y="381569"/>
          <a:ext cx="965303" cy="513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1" dirty="0" smtClean="0"/>
            <a:t>787,7</a:t>
          </a:r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0.29677</cdr:x>
      <cdr:y>0.21377</cdr:y>
    </cdr:from>
    <cdr:to>
      <cdr:x>0.401</cdr:x>
      <cdr:y>0.26897</cdr:y>
    </cdr:to>
    <cdr:sp macro="" textlink="">
      <cdr:nvSpPr>
        <cdr:cNvPr id="15" name="TextBox 1"/>
        <cdr:cNvSpPr txBox="1"/>
      </cdr:nvSpPr>
      <cdr:spPr>
        <a:xfrm xmlns:a="http://schemas.openxmlformats.org/drawingml/2006/main" rot="20235098">
          <a:off x="2583137" y="1200310"/>
          <a:ext cx="907246" cy="309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+ 7,3%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0.26519</cdr:x>
      <cdr:y>0</cdr:y>
    </cdr:from>
    <cdr:to>
      <cdr:x>0.39753</cdr:x>
      <cdr:y>0.07998</cdr:y>
    </cdr:to>
    <cdr:sp macro="" textlink="">
      <cdr:nvSpPr>
        <cdr:cNvPr id="16" name="TextBox 1"/>
        <cdr:cNvSpPr txBox="1"/>
      </cdr:nvSpPr>
      <cdr:spPr>
        <a:xfrm xmlns:a="http://schemas.openxmlformats.org/drawingml/2006/main" rot="20235098">
          <a:off x="2308326" y="-902826"/>
          <a:ext cx="1151922" cy="4490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b="1" dirty="0" smtClean="0"/>
            <a:t>+ 4,9%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0.5747</cdr:x>
      <cdr:y>0.56032</cdr:y>
    </cdr:from>
    <cdr:to>
      <cdr:x>0.69998</cdr:x>
      <cdr:y>0.59409</cdr:y>
    </cdr:to>
    <cdr:sp macro="" textlink="">
      <cdr:nvSpPr>
        <cdr:cNvPr id="11" name="Стрелка вниз 10"/>
        <cdr:cNvSpPr/>
      </cdr:nvSpPr>
      <cdr:spPr>
        <a:xfrm xmlns:a="http://schemas.openxmlformats.org/drawingml/2006/main" rot="14877731">
          <a:off x="5452525" y="2695266"/>
          <a:ext cx="189617" cy="1090407"/>
        </a:xfrm>
        <a:prstGeom xmlns:a="http://schemas.openxmlformats.org/drawingml/2006/main" prst="downArrow">
          <a:avLst/>
        </a:prstGeom>
        <a:gradFill xmlns:a="http://schemas.openxmlformats.org/drawingml/2006/main">
          <a:gsLst>
            <a:gs pos="10000">
              <a:srgbClr val="00FF00"/>
            </a:gs>
            <a:gs pos="0">
              <a:srgbClr val="00FF00"/>
            </a:gs>
            <a:gs pos="19000">
              <a:srgbClr val="00FF00"/>
            </a:gs>
            <a:gs pos="0">
              <a:srgbClr val="00FF00"/>
            </a:gs>
          </a:gsLst>
          <a:lin ang="5400000" scaled="0"/>
        </a:gra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  <a:bevelB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0.43489</cdr:x>
      <cdr:y>0.03946</cdr:y>
    </cdr:from>
    <cdr:to>
      <cdr:x>0.54579</cdr:x>
      <cdr:y>0.13085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3785361" y="221556"/>
          <a:ext cx="965303" cy="513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1" dirty="0" smtClean="0"/>
            <a:t>826,5</a:t>
          </a:r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0.76008</cdr:x>
      <cdr:y>0.03946</cdr:y>
    </cdr:from>
    <cdr:to>
      <cdr:x>0.87098</cdr:x>
      <cdr:y>0.13085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6615906" y="221556"/>
          <a:ext cx="965303" cy="513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1" dirty="0" smtClean="0"/>
            <a:t>822,1</a:t>
          </a:r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0.581</cdr:x>
      <cdr:y>0.51967</cdr:y>
    </cdr:from>
    <cdr:to>
      <cdr:x>0.68665</cdr:x>
      <cdr:y>0.57831</cdr:y>
    </cdr:to>
    <cdr:sp macro="" textlink="">
      <cdr:nvSpPr>
        <cdr:cNvPr id="14" name="TextBox 1"/>
        <cdr:cNvSpPr txBox="1"/>
      </cdr:nvSpPr>
      <cdr:spPr>
        <a:xfrm xmlns:a="http://schemas.openxmlformats.org/drawingml/2006/main" rot="20235098">
          <a:off x="5057160" y="2917966"/>
          <a:ext cx="919605" cy="329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+ 4,4%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0.61284</cdr:x>
      <cdr:y>0</cdr:y>
    </cdr:from>
    <cdr:to>
      <cdr:x>0.74518</cdr:x>
      <cdr:y>0.07998</cdr:y>
    </cdr:to>
    <cdr:sp macro="" textlink="">
      <cdr:nvSpPr>
        <cdr:cNvPr id="18" name="TextBox 1"/>
        <cdr:cNvSpPr txBox="1"/>
      </cdr:nvSpPr>
      <cdr:spPr>
        <a:xfrm xmlns:a="http://schemas.openxmlformats.org/drawingml/2006/main" rot="1002014">
          <a:off x="5334314" y="-952035"/>
          <a:ext cx="1151922" cy="4490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b="1" dirty="0" smtClean="0"/>
            <a:t>-0,5%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0.58984</cdr:x>
      <cdr:y>0.18527</cdr:y>
    </cdr:from>
    <cdr:to>
      <cdr:x>0.69407</cdr:x>
      <cdr:y>0.24047</cdr:y>
    </cdr:to>
    <cdr:sp macro="" textlink="">
      <cdr:nvSpPr>
        <cdr:cNvPr id="19" name="TextBox 1"/>
        <cdr:cNvSpPr txBox="1"/>
      </cdr:nvSpPr>
      <cdr:spPr>
        <a:xfrm xmlns:a="http://schemas.openxmlformats.org/drawingml/2006/main" rot="1150704">
          <a:off x="5134110" y="1040306"/>
          <a:ext cx="907246" cy="309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-18,7%</a:t>
          </a:r>
          <a:endParaRPr lang="ru-RU" sz="18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0BF02-F233-4422-AC3C-D49EDF63CBE3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F64E4-3E87-45BC-9D18-921A42934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8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F64E4-3E87-45BC-9D18-921A4293406C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830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4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70003AC-83C3-480D-BBA6-9619736B0F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527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060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013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737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682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091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6943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0725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3920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409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964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5103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2424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7266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4035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3412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9570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4717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0342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6592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3294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2309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732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0073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0598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664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7743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7299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3846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9418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7633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3349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2644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6539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5342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3126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3402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3902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0479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0264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1790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5649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310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1845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3443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79850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5267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62863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1938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4069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0605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2182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52556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084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2823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956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4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93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951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292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58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hart" Target="../charts/chart11.xml"/><Relationship Id="rId7" Type="http://schemas.openxmlformats.org/officeDocument/2006/relationships/image" Target="../media/image9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1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4832" y="1844824"/>
            <a:ext cx="8854415" cy="1470025"/>
          </a:xfrm>
        </p:spPr>
        <p:txBody>
          <a:bodyPr>
            <a:normAutofit/>
          </a:bodyPr>
          <a:lstStyle/>
          <a:p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БЮДЖЕТ для ГРАЖДАН</a:t>
            </a:r>
            <a:endParaRPr lang="ru-R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708920"/>
            <a:ext cx="864096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</a:rPr>
              <a:t>ОТЧЕТ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ОБ ИСПОЛНЕНИИ БЮДЖЕТА 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МУНИЦИПАЛЬНОГО ОБРАЗОВАНИЯ ЕЙСКИЙ РАЙОН 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ЗА 2019 год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60649"/>
            <a:ext cx="1584176" cy="19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83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047" y="103267"/>
            <a:ext cx="903649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Уважаемые жители </a:t>
            </a:r>
            <a:r>
              <a:rPr lang="ru-RU" sz="2400" b="1" i="1" dirty="0" smtClean="0"/>
              <a:t>Ейского района! </a:t>
            </a:r>
          </a:p>
          <a:p>
            <a:pPr algn="just"/>
            <a:r>
              <a:rPr lang="ru-RU" sz="2400" b="1" i="1" dirty="0" smtClean="0"/>
              <a:t> </a:t>
            </a:r>
            <a:r>
              <a:rPr lang="ru-RU" sz="1600" b="1" i="1" dirty="0" smtClean="0"/>
              <a:t>           Сегодня большое внимание уделяется теме информационной открытости органов власти, прежде всего в сфере бюджетных отношений. Важнейшие задачи, которые мы совместно с вами можем решать - это эффективное, экономное расходование бюджетных средств во благо </a:t>
            </a:r>
            <a:r>
              <a:rPr lang="ru-RU" sz="1600" b="1" i="1" dirty="0" err="1" smtClean="0"/>
              <a:t>Ейского</a:t>
            </a:r>
            <a:r>
              <a:rPr lang="ru-RU" sz="1600" b="1" i="1" dirty="0" smtClean="0"/>
              <a:t> </a:t>
            </a:r>
            <a:r>
              <a:rPr lang="ru-RU" sz="1600" b="1" i="1" dirty="0" smtClean="0"/>
              <a:t>района. </a:t>
            </a:r>
            <a:r>
              <a:rPr lang="ru-RU" sz="1600" b="1" i="1" dirty="0" smtClean="0"/>
              <a:t>В целях реализации принципа прозрачности бюджетной системы Российской Федерации и обеспечения полного и доступного информирования граждан о бюджете муниципального образования, в соответствии с Бюджетным кодексом Российской Федерации финансовым управлением подготовлен «Бюджет для граждан». </a:t>
            </a:r>
          </a:p>
          <a:p>
            <a:pPr algn="just"/>
            <a:r>
              <a:rPr lang="ru-RU" sz="1600" b="1" i="1" dirty="0" smtClean="0"/>
              <a:t>        Бюджет для граждан - это упрощенная версия бюджетного документа, которая использует доступные форматы для облегчения восприятия бюджета. Она содержит информационно-аналитический материал, доступный для широкого круга неподготовленных пользователей: основы бюджета и бюджетного процесса, исполнение бюджета, проект бюджета, муниципальные программы, материалы публичных слушаний и другую информацию. Эта информация позволит каждому жителю Ейского района самостоятельно разобраться в том, каким образом расходуются бюджетные средства, какие задачи решаются при помощи этих средств и как бюджетная политика влияет на социально-экономическое развитие района, на улучшение качества жизни населения. Уже сегодня информация о всех стадиях бюджетного процесса, о плановых показателях бюджета Ейского муниципального района доступна для всех заинтересованных пользователей и размещается на официальном сайте администрации Ейского муниципального район на (</a:t>
            </a:r>
            <a:r>
              <a:rPr lang="en-US" sz="1600" b="1" i="1" dirty="0" smtClean="0"/>
              <a:t>https</a:t>
            </a:r>
            <a:r>
              <a:rPr lang="en-US" sz="1600" b="1" i="1" dirty="0"/>
              <a:t>://</a:t>
            </a:r>
            <a:r>
              <a:rPr lang="en-US" sz="1600" b="1" i="1" dirty="0" smtClean="0"/>
              <a:t>www.yeiskraion.ru/fu/</a:t>
            </a:r>
            <a:r>
              <a:rPr lang="ru-RU" sz="1600" b="1" i="1" dirty="0" smtClean="0"/>
              <a:t>) в разделе «Бюджет для граждан».</a:t>
            </a:r>
          </a:p>
          <a:p>
            <a:pPr algn="just"/>
            <a:r>
              <a:rPr lang="ru-RU" sz="1600" b="1" i="1" dirty="0" smtClean="0"/>
              <a:t>       Надеемся, что представление бюджета и бюджетного процесса в нашем муниципальном образовании в понятной для жителей форме повысит уровень участия граждан в осуществлении самоуправления в Ейском районе</a:t>
            </a:r>
            <a:r>
              <a:rPr lang="ru-RU" sz="1500" b="1" i="1" dirty="0" smtClean="0"/>
              <a:t>.</a:t>
            </a:r>
            <a:endParaRPr lang="ru-RU" sz="1500" b="1" i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79315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4138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500211"/>
            <a:ext cx="3059832" cy="22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813" l="0" r="894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9" y="4558325"/>
            <a:ext cx="3288364" cy="238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465645"/>
            <a:ext cx="3024336" cy="1961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4" y="16463"/>
            <a:ext cx="91085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Что такое исполнение бюджета?</a:t>
            </a:r>
            <a:endParaRPr lang="ru-RU" sz="3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65264" y="735964"/>
            <a:ext cx="52206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Segoe Script" pitchFamily="34" charset="0"/>
                <a:cs typeface="Arial" charset="0"/>
              </a:rPr>
              <a:t>ИСПОЛНЕНИЕ БЮДЖЕТА </a:t>
            </a:r>
            <a:r>
              <a:rPr lang="ru-RU" dirty="0">
                <a:latin typeface="Calibri" pitchFamily="34" charset="0"/>
                <a:cs typeface="Arial" charset="0"/>
              </a:rPr>
              <a:t>– </a:t>
            </a:r>
            <a:r>
              <a:rPr lang="ru-RU" b="1" i="1" dirty="0">
                <a:latin typeface="Calibri" pitchFamily="34" charset="0"/>
                <a:cs typeface="Arial" charset="0"/>
              </a:rPr>
              <a:t>это этап бюджетного процесса, который начинается с момента принятия решения о бюджете  представительным органом  муниципального образования и продолжается в течение финансового года</a:t>
            </a: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1164131" y="1052737"/>
            <a:ext cx="887589" cy="1800200"/>
          </a:xfrm>
          <a:prstGeom prst="curved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право стрелка 8"/>
          <p:cNvSpPr/>
          <p:nvPr/>
        </p:nvSpPr>
        <p:spPr>
          <a:xfrm>
            <a:off x="7164559" y="1052737"/>
            <a:ext cx="731520" cy="1800199"/>
          </a:xfrm>
          <a:prstGeom prst="curvedLef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807" y="2742437"/>
            <a:ext cx="334786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доходам </a:t>
            </a:r>
            <a:endParaRPr lang="ru-RU" sz="2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обеспечение полного и своевременного поступления в бюджет налогов, сборов, доходов от использования имущества и других обязательных платежей, в соответствии с утвержденными бюджетными назначениями)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39941" y="2742437"/>
            <a:ext cx="3491879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расходам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обеспечение последовательного финансирования мероприятий, предусмотренных решением о бюджете, в пределах утвержденных сумм с целью исполнения принятых муниципальным образованием расходных обязательств)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203135" y="442420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00FF"/>
                </a:solidFill>
                <a:latin typeface="Segoe Script" pitchFamily="34" charset="0"/>
                <a:cs typeface="Times New Roman" pitchFamily="18" charset="0"/>
              </a:rPr>
              <a:t>Бюджет муниципального образования </a:t>
            </a:r>
            <a:r>
              <a:rPr lang="ru-RU" b="1" dirty="0" err="1">
                <a:solidFill>
                  <a:srgbClr val="0000FF"/>
                </a:solidFill>
                <a:latin typeface="Segoe Script" pitchFamily="34" charset="0"/>
                <a:cs typeface="Times New Roman" pitchFamily="18" charset="0"/>
              </a:rPr>
              <a:t>Ейский</a:t>
            </a:r>
            <a:r>
              <a:rPr lang="ru-RU" b="1" dirty="0">
                <a:solidFill>
                  <a:srgbClr val="0000FF"/>
                </a:solidFill>
                <a:latin typeface="Segoe Script" pitchFamily="34" charset="0"/>
                <a:cs typeface="Times New Roman" pitchFamily="18" charset="0"/>
              </a:rPr>
              <a:t> район</a:t>
            </a:r>
            <a:endParaRPr lang="ru-RU" dirty="0">
              <a:solidFill>
                <a:srgbClr val="0000FF"/>
              </a:solidFill>
              <a:latin typeface="Segoe Script" pitchFamily="34" charset="0"/>
              <a:cs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99792" y="5068708"/>
            <a:ext cx="37444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утвержден решением Совета муниципального образования </a:t>
            </a:r>
            <a:r>
              <a:rPr lang="ru-RU" sz="1600" b="1" dirty="0" err="1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Ейский</a:t>
            </a: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 район от </a:t>
            </a:r>
            <a:r>
              <a:rPr lang="ru-RU" sz="1600" b="1" dirty="0" smtClean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7 декабря 2018 </a:t>
            </a: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года № </a:t>
            </a:r>
            <a:r>
              <a:rPr lang="ru-RU" sz="1600" b="1" dirty="0" smtClean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133 </a:t>
            </a: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«О районном бюджете на </a:t>
            </a:r>
            <a:r>
              <a:rPr lang="ru-RU" sz="1600" b="1" dirty="0" smtClean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2019 </a:t>
            </a: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год и на плановый период </a:t>
            </a:r>
            <a:r>
              <a:rPr lang="ru-RU" sz="1600" b="1" dirty="0" smtClean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2020 </a:t>
            </a: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и </a:t>
            </a:r>
            <a:r>
              <a:rPr lang="ru-RU" sz="1600" b="1" dirty="0" smtClean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2021 </a:t>
            </a: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годов»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623623" y="4910971"/>
            <a:ext cx="23042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Публичные слушания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по отчету об исполнении районного бюджета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за </a:t>
            </a:r>
            <a:r>
              <a:rPr lang="ru-RU" sz="1600" b="1" dirty="0" smtClean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2019 </a:t>
            </a:r>
            <a:r>
              <a:rPr lang="ru-RU" sz="16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год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проведены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1 декабря  2020 </a:t>
            </a:r>
            <a:r>
              <a:rPr lang="ru-RU" sz="16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года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1503" y="4841721"/>
            <a:ext cx="215284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Публичные слушания по проекту районного бюджета на </a:t>
            </a:r>
            <a:r>
              <a:rPr lang="ru-RU" sz="1500" b="1" dirty="0" smtClean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2019 </a:t>
            </a:r>
            <a:r>
              <a:rPr lang="ru-RU" sz="15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год и на плановый период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 </a:t>
            </a:r>
            <a:r>
              <a:rPr lang="ru-RU" sz="1500" b="1" dirty="0" smtClean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2020 </a:t>
            </a:r>
            <a:r>
              <a:rPr lang="ru-RU" sz="15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и </a:t>
            </a:r>
            <a:r>
              <a:rPr lang="ru-RU" sz="1500" b="1" dirty="0" smtClean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2021 </a:t>
            </a:r>
            <a:r>
              <a:rPr lang="ru-RU" sz="15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годов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проведены</a:t>
            </a:r>
            <a:endParaRPr lang="en-US" sz="1500" b="1" dirty="0">
              <a:solidFill>
                <a:srgbClr val="C00000"/>
              </a:solidFill>
              <a:latin typeface="Monotype Corsiva" panose="03010101010201010101" pitchFamily="66" charset="0"/>
              <a:cs typeface="Arial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21 ноября 2018 </a:t>
            </a:r>
            <a:r>
              <a:rPr lang="ru-RU" sz="1500" b="1" dirty="0">
                <a:solidFill>
                  <a:srgbClr val="C00000"/>
                </a:solidFill>
                <a:latin typeface="Monotype Corsiva" panose="03010101010201010101" pitchFamily="66" charset="0"/>
                <a:cs typeface="Arial" charset="0"/>
              </a:rPr>
              <a:t>года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79315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67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3919" y="-25102"/>
            <a:ext cx="8568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Основные показатели социально-экономического развития муниципального образования </a:t>
            </a:r>
            <a:r>
              <a:rPr lang="ru-RU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Ейский</a:t>
            </a:r>
            <a:r>
              <a:rPr lang="ru-RU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район за 2019 год</a:t>
            </a:r>
            <a:endParaRPr lang="ru-RU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025281984"/>
              </p:ext>
            </p:extLst>
          </p:nvPr>
        </p:nvGraphicFramePr>
        <p:xfrm>
          <a:off x="35496" y="818045"/>
          <a:ext cx="4608512" cy="2610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45495" y="764704"/>
            <a:ext cx="3357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latin typeface="Monotype Corsiva" panose="03010101010201010101" pitchFamily="66" charset="0"/>
              </a:rPr>
              <a:t>Доходы районного бюджета, млн. рублей</a:t>
            </a:r>
            <a:endParaRPr lang="ru-RU" sz="1600" b="1" dirty="0">
              <a:latin typeface="Monotype Corsiva" panose="03010101010201010101" pitchFamily="66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512572190"/>
              </p:ext>
            </p:extLst>
          </p:nvPr>
        </p:nvGraphicFramePr>
        <p:xfrm>
          <a:off x="4644008" y="818045"/>
          <a:ext cx="4392488" cy="2610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92080" y="764704"/>
            <a:ext cx="3398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Monotype Corsiva" panose="03010101010201010101" pitchFamily="66" charset="0"/>
              </a:rPr>
              <a:t>Расходы районного бюджета, млн. рублей</a:t>
            </a:r>
            <a:endParaRPr lang="ru-RU" sz="1600" b="1" dirty="0">
              <a:latin typeface="Monotype Corsiva" panose="03010101010201010101" pitchFamily="66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023534710"/>
              </p:ext>
            </p:extLst>
          </p:nvPr>
        </p:nvGraphicFramePr>
        <p:xfrm>
          <a:off x="35496" y="3501008"/>
          <a:ext cx="460851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45495" y="3419365"/>
            <a:ext cx="2616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Monotype Corsiva" panose="03010101010201010101" pitchFamily="66" charset="0"/>
              </a:rPr>
              <a:t>Доходы в расчете на 1 жителя, руб.</a:t>
            </a:r>
            <a:endParaRPr lang="ru-RU" sz="1400" b="1" dirty="0">
              <a:latin typeface="Monotype Corsiva" panose="03010101010201010101" pitchFamily="66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13104720"/>
              </p:ext>
            </p:extLst>
          </p:nvPr>
        </p:nvGraphicFramePr>
        <p:xfrm>
          <a:off x="4644008" y="3501007"/>
          <a:ext cx="4392488" cy="3096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511786" y="3419365"/>
            <a:ext cx="2653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Monotype Corsiva" panose="03010101010201010101" pitchFamily="66" charset="0"/>
              </a:rPr>
              <a:t>Расходы в расчете на 1 жителя, руб.</a:t>
            </a:r>
            <a:endParaRPr lang="ru-RU" sz="14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57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7" y="23322"/>
            <a:ext cx="84249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prstClr val="white"/>
                </a:solidFill>
                <a:latin typeface="Arial Black" panose="020B0A04020102020204" pitchFamily="34" charset="0"/>
              </a:rPr>
              <a:t>Основные показатели социально-экономического развития муниципального образования </a:t>
            </a:r>
            <a:r>
              <a:rPr lang="ru-RU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Ейский</a:t>
            </a:r>
            <a:r>
              <a:rPr lang="ru-RU" b="1" dirty="0">
                <a:solidFill>
                  <a:prstClr val="white"/>
                </a:solidFill>
                <a:latin typeface="Arial Black" panose="020B0A04020102020204" pitchFamily="34" charset="0"/>
              </a:rPr>
              <a:t> район за 2019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382525"/>
              </p:ext>
            </p:extLst>
          </p:nvPr>
        </p:nvGraphicFramePr>
        <p:xfrm>
          <a:off x="131948" y="1052736"/>
          <a:ext cx="8946739" cy="532400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16071"/>
                <a:gridCol w="4454204"/>
                <a:gridCol w="1008112"/>
                <a:gridCol w="864096"/>
                <a:gridCol w="792088"/>
                <a:gridCol w="792088"/>
                <a:gridCol w="720080"/>
              </a:tblGrid>
              <a:tr h="1308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№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Наименование показателя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Единица измерения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2018 год факт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2019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Динамика к 2018 году, в %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b"/>
                </a:tc>
              </a:tr>
              <a:tr h="443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план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факт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3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b"/>
                </a:tc>
              </a:tr>
              <a:tr h="84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</a:rPr>
                        <a:t>Среднегодовая численность постоянного населения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тыс. чел.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134,7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134,4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134,6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99,9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158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 dirty="0">
                          <a:effectLst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тыс. 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1 852 980,0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870 900,0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1 663 700,0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89,8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1899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Количество субъектов малого и среднего предпринимательства, которым оказана государственная поддержка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ед.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52,5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147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>
                          <a:effectLst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тыс. 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968 506,0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1 272 300,0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1 443 296,0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149,0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780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>
                          <a:effectLst/>
                        </a:rPr>
                        <a:t>Прибыль прибыльных предприятий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тыс. 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1 524 559,0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1 550 300,0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1 709 199,0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112,1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675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Убытки убыточных предприятий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тыс. 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556 053,0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278 000,0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265 903,0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47,8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886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Удельный вес убыточных предприятий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32,6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26,2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23,8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73,0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1751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чел.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521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417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633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121,5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124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Уровень регистрируемой безработицы (на конец периода)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1688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Фонд заработной платы организаций (фонд заработной платы по крупным и средним организациям)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млн. 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6 906,00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7 211,00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7 237,2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104,8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2173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Численность работающих (численность работающих для расчета среднемесячной заработной платы по крупным и средним организациям)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тыс. чел.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20,454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20,501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19,451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95,1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15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Среднемесячная заработная плата (среднемесячная заработная плата по крупным и средним организациям)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28 136,4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29 311,6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30 209,3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107,4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1435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Доля населения с доходами ниже прожиточного минимума в % ко всему населению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%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17,6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93,8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297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промышленным предприятиям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тыс. 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3 985 700,0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4 452 700,0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3 091 300,0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77,6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84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u="none" strike="noStrike">
                          <a:effectLst/>
                        </a:rPr>
                        <a:t>Ввод в действие жилых домов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тыс. кв. м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47,691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68,000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75,945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159,2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3123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тыс. 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3 780 300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4 925 500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4 926 500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130,3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2659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Объем работ, выполненных собственными силами, по виду деятельности «Строительство» по крупным и средним организациям по чистым видам деятельности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тыс. 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38 147,80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231,2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2110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тыс. 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7 778 200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8 361 100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8 183 400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105,2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3262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тыс. 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198 431,0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199 218,0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261 779,60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131,9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1329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Численность населения в возрасте от 1 до 6 лет (за исключением школьников)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человек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7650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7660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7744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101,2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177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Среднегодовое количество обучающихся в муниципальных общеобразовательных организациях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человек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13 104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13 124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12 355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94,3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1329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Среднегодовое количество воспитанников в дошкольных образовательных организациях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человек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5 646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6 115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5431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96,2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831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Детские дошкольные учреждения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мест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6105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6115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6197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101,5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2216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Среднемесячная номинальная начисленная заработная плата работников муниципальных общеобразовательных учреждений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25 431,0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24 820,0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27 490,0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108,1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  <a:tr h="2216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Среднемесячная номинальная начисленная заработная плата работников муниципальных дошкольных образовательных учреждений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руб.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20 003,0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21 124,0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22 423,0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112,1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11" marR="2111" marT="2111" marB="0" anchor="ctr"/>
                </a:tc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22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81435" y="1"/>
            <a:ext cx="75608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ОСНОВНЫЕ ХАРАКТЕРИСТИКИ ИСПОЛНЕНИЯ БЮДЖЕТА </a:t>
            </a:r>
            <a:r>
              <a:rPr lang="ru-RU" sz="240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ЗА 2019 год </a:t>
            </a:r>
            <a:endParaRPr lang="ru-RU" sz="2400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Стрелка углом вверх 5"/>
          <p:cNvSpPr/>
          <p:nvPr/>
        </p:nvSpPr>
        <p:spPr>
          <a:xfrm rot="5400000">
            <a:off x="1409986" y="1741264"/>
            <a:ext cx="771745" cy="731520"/>
          </a:xfrm>
          <a:prstGeom prst="bentUp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8199" y="971404"/>
            <a:ext cx="2812952" cy="736253"/>
          </a:xfrm>
          <a:prstGeom prst="roundRect">
            <a:avLst/>
          </a:prstGeom>
          <a:solidFill>
            <a:srgbClr val="00990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ДОХОДЫ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01155" y="1986856"/>
            <a:ext cx="2754887" cy="708632"/>
          </a:xfrm>
          <a:prstGeom prst="round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РАСХОДЫ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9" name="Стрелка углом вверх 8"/>
          <p:cNvSpPr/>
          <p:nvPr/>
        </p:nvSpPr>
        <p:spPr>
          <a:xfrm rot="5400000">
            <a:off x="3351881" y="2657403"/>
            <a:ext cx="667659" cy="731520"/>
          </a:xfrm>
          <a:prstGeom prst="bentUp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51473" y="2971978"/>
            <a:ext cx="2708660" cy="720079"/>
          </a:xfrm>
          <a:prstGeom prst="roundRect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ДЕФИЦИТ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128185" y="3429001"/>
            <a:ext cx="3019123" cy="800390"/>
          </a:xfrm>
          <a:prstGeom prst="round2Diag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Привлечено кредитов в кредитных организациях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2" name="Стрелка углом вверх 11"/>
          <p:cNvSpPr/>
          <p:nvPr/>
        </p:nvSpPr>
        <p:spPr>
          <a:xfrm rot="5400000">
            <a:off x="2392487" y="4042331"/>
            <a:ext cx="563492" cy="946151"/>
          </a:xfrm>
          <a:prstGeom prst="bentUp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3203848" y="4365105"/>
            <a:ext cx="3096344" cy="718948"/>
          </a:xfrm>
          <a:prstGeom prst="round2DiagRect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Погашено кредитов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81223" y="1052737"/>
            <a:ext cx="2690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2 116,3 </a:t>
            </a:r>
            <a:r>
              <a:rPr lang="ru-RU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37878" y="1973244"/>
            <a:ext cx="2713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2 149,8 </a:t>
            </a:r>
            <a:r>
              <a:rPr lang="ru-RU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8224" y="2953036"/>
            <a:ext cx="2784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33,5 </a:t>
            </a:r>
            <a:r>
              <a:rPr lang="ru-RU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128185" y="5084053"/>
            <a:ext cx="2787633" cy="720080"/>
          </a:xfrm>
          <a:prstGeom prst="round2Diag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Привлечен бюджетный кредит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8" name="Стрелка углом вверх 17"/>
          <p:cNvSpPr/>
          <p:nvPr/>
        </p:nvSpPr>
        <p:spPr>
          <a:xfrm rot="5400000">
            <a:off x="2503990" y="5639895"/>
            <a:ext cx="502924" cy="831397"/>
          </a:xfrm>
          <a:prstGeom prst="bentUp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3203848" y="5682952"/>
            <a:ext cx="3096344" cy="624104"/>
          </a:xfrm>
          <a:prstGeom prst="round2DiagRect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Погашено кредитов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9473" y="4467602"/>
            <a:ext cx="2097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40,6 </a:t>
            </a:r>
            <a:r>
              <a:rPr lang="ru-RU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82553" y="331082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00FF"/>
                </a:solidFill>
              </a:rPr>
              <a:t>__</a:t>
            </a: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64090" y="5355940"/>
            <a:ext cx="792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00FF"/>
                </a:solidFill>
              </a:rPr>
              <a:t>__</a:t>
            </a: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15816" y="5159732"/>
            <a:ext cx="2097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40,6 </a:t>
            </a:r>
            <a:r>
              <a:rPr lang="ru-RU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571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009052"/>
              </p:ext>
            </p:extLst>
          </p:nvPr>
        </p:nvGraphicFramePr>
        <p:xfrm>
          <a:off x="837726" y="987625"/>
          <a:ext cx="7305044" cy="1793303"/>
        </p:xfrm>
        <a:graphic>
          <a:graphicData uri="http://schemas.openxmlformats.org/drawingml/2006/table">
            <a:tbl>
              <a:tblPr/>
              <a:tblGrid>
                <a:gridCol w="1592062"/>
                <a:gridCol w="1616332"/>
                <a:gridCol w="1087262"/>
                <a:gridCol w="1048432"/>
                <a:gridCol w="1029017"/>
                <a:gridCol w="931939"/>
              </a:tblGrid>
              <a:tr h="22416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2018 год (отчет)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2019 год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 к 2018 году,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Утвержденные плановые показатели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 к плановым показателям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Доходы, всего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2237,8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2100,3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2116,3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73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1294,2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Расходы, всего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2206,8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2166,8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2149,8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11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Дефицит (-),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Профицит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(+)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-66,5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60204" y="623152"/>
            <a:ext cx="3119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 Black" panose="020B0A04020102020204" pitchFamily="34" charset="0"/>
              </a:rPr>
              <a:t>Районный бюджет, всего</a:t>
            </a:r>
            <a:endParaRPr lang="ru-RU" sz="1600" b="1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02930" y="679848"/>
            <a:ext cx="980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1932" y="2780928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Arial Black" pitchFamily="34" charset="0"/>
                <a:cs typeface="Arial" charset="0"/>
              </a:rPr>
              <a:t>в т. ч. безвозмездные поступления из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Arial Black" pitchFamily="34" charset="0"/>
                <a:cs typeface="Arial" charset="0"/>
              </a:rPr>
              <a:t>краевого бюджета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728880"/>
              </p:ext>
            </p:extLst>
          </p:nvPr>
        </p:nvGraphicFramePr>
        <p:xfrm>
          <a:off x="971972" y="3206206"/>
          <a:ext cx="7164561" cy="1886073"/>
        </p:xfrm>
        <a:graphic>
          <a:graphicData uri="http://schemas.openxmlformats.org/drawingml/2006/table">
            <a:tbl>
              <a:tblPr/>
              <a:tblGrid>
                <a:gridCol w="1758405"/>
                <a:gridCol w="1047561"/>
                <a:gridCol w="1147326"/>
                <a:gridCol w="1150445"/>
                <a:gridCol w="1022617"/>
                <a:gridCol w="1038207"/>
              </a:tblGrid>
              <a:tr h="13808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</a:t>
                      </a:r>
                    </a:p>
                  </a:txBody>
                  <a:tcPr marL="9467" marR="9467" marT="9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2018 год (отчет)</a:t>
                      </a:r>
                    </a:p>
                  </a:txBody>
                  <a:tcPr marL="9467" marR="9467" marT="9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2019 год (отчет)</a:t>
                      </a:r>
                    </a:p>
                  </a:txBody>
                  <a:tcPr marL="9467" marR="9467" marT="9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 к 2018 году, %</a:t>
                      </a:r>
                    </a:p>
                  </a:txBody>
                  <a:tcPr marL="9467" marR="9467" marT="9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3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Утвержденные плановые показатели</a:t>
                      </a:r>
                    </a:p>
                  </a:txBody>
                  <a:tcPr marL="9467" marR="9467" marT="9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Исполнено</a:t>
                      </a:r>
                    </a:p>
                  </a:txBody>
                  <a:tcPr marL="9467" marR="9467" marT="9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 к плановым показателям</a:t>
                      </a:r>
                    </a:p>
                  </a:txBody>
                  <a:tcPr marL="9467" marR="9467" marT="9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0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1411,0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1300,1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1293,5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91,7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155,0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154,9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154,9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85,2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62,8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61,0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97,1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71,6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0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Субвенции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1170,8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1082,4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1077,6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99,6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92,0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77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467" marR="9467" marT="9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092280" y="2976821"/>
            <a:ext cx="9802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7624" y="-17499"/>
            <a:ext cx="777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Основные параметры исполнения бюджета муниципального образования </a:t>
            </a:r>
            <a:r>
              <a:rPr lang="ru-RU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Ейский</a:t>
            </a:r>
            <a:r>
              <a:rPr lang="ru-RU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район</a:t>
            </a:r>
            <a:endParaRPr lang="ru-RU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990003280"/>
              </p:ext>
            </p:extLst>
          </p:nvPr>
        </p:nvGraphicFramePr>
        <p:xfrm>
          <a:off x="1403648" y="4653136"/>
          <a:ext cx="6336704" cy="2197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 rot="16200000">
            <a:off x="1303399" y="5617481"/>
            <a:ext cx="8787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/>
              <a:t>млн. рублей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45851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11"/>
          <p:cNvSpPr txBox="1">
            <a:spLocks noChangeArrowheads="1"/>
          </p:cNvSpPr>
          <p:nvPr/>
        </p:nvSpPr>
        <p:spPr bwMode="auto">
          <a:xfrm>
            <a:off x="657714" y="-14414"/>
            <a:ext cx="84566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Исполнение доходной части консолидированного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за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2017-2019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годы, млн. рублей</a:t>
            </a:r>
          </a:p>
        </p:txBody>
      </p:sp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522216"/>
              </p:ext>
            </p:extLst>
          </p:nvPr>
        </p:nvGraphicFramePr>
        <p:xfrm>
          <a:off x="107504" y="575394"/>
          <a:ext cx="9145588" cy="594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6525344"/>
            <a:ext cx="9143999" cy="33265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03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14" name="Заголовок 4"/>
          <p:cNvSpPr txBox="1">
            <a:spLocks/>
          </p:cNvSpPr>
          <p:nvPr/>
        </p:nvSpPr>
        <p:spPr bwMode="auto">
          <a:xfrm>
            <a:off x="1043608" y="23322"/>
            <a:ext cx="7773987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ru-RU" alt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Исполнение плана по налоговым и неналоговым доходам районного бюджета за </a:t>
            </a:r>
            <a:r>
              <a:rPr lang="ru-RU" alt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alt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год, тыс. руб.</a:t>
            </a:r>
            <a:endParaRPr lang="ru-RU" altLang="ru-RU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95052"/>
              </p:ext>
            </p:extLst>
          </p:nvPr>
        </p:nvGraphicFramePr>
        <p:xfrm>
          <a:off x="107505" y="813109"/>
          <a:ext cx="8928993" cy="6044892"/>
        </p:xfrm>
        <a:graphic>
          <a:graphicData uri="http://schemas.openxmlformats.org/drawingml/2006/table">
            <a:tbl>
              <a:tblPr/>
              <a:tblGrid>
                <a:gridCol w="4452697"/>
                <a:gridCol w="896903"/>
                <a:gridCol w="907479"/>
                <a:gridCol w="812290"/>
                <a:gridCol w="846133"/>
                <a:gridCol w="1013491"/>
              </a:tblGrid>
              <a:tr h="2001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500" b="1" i="0" u="none" strike="noStrike" dirty="0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4307" marR="4307" marT="43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5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4307" marR="4307" marT="43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5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4307" marR="4307" marT="43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5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4307" marR="4307" marT="43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500" b="1" i="0" u="none" strike="noStrike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4307" marR="4307" marT="43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b"/>
                      <a:endParaRPr lang="ru-RU" sz="500" b="0" i="0" u="none" strike="noStrike">
                        <a:effectLst/>
                        <a:latin typeface="Arial Cyr"/>
                      </a:endParaRPr>
                    </a:p>
                  </a:txBody>
                  <a:tcPr marL="4307" marR="4307" marT="43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12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Наименование доходов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Факт за 2018г.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Факт за 2019г.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план на 2019г.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%                             исполнения плана за 2019 год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%                   темпы роста 2019/2018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790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900" b="1" i="0" u="none" strike="noStrike" dirty="0">
                          <a:effectLst/>
                          <a:latin typeface="Arial Cyr"/>
                        </a:rPr>
                        <a:t>Всего налоговые доходы 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649 417,0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678 145,8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653 864,6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103,7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104,4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867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Налог на прибыль организаций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17 928,2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14 148,9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13 668,1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103,5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78,9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9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Налог на доходы физических лиц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466 603,9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487 680,5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461 783,4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105,6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104,5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25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Акцизы по подакцизным товарам (продукции), производимым на территории РФ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530,0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1 418,1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1 424,1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99,6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267,6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2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Налог, взимаемый в связи с применением упрощенной системы налогообложения 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40 759,2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56 164,9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54 000,0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104,0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137,8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4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Единый налог на вмененный доход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91 397,8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94 261,6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92 700,0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101,7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103,1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0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Единый сельскохозяйственный налог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17 100,3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9 376,5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15 049,0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62,3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54,8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67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Налог, взимаемый в связи с применением патентной системы налогообложения 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1 205,6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1 144,9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1 260,0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90,9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95,0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00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1" i="1" u="none" strike="noStrike" dirty="0">
                          <a:effectLst/>
                          <a:latin typeface="Arial Cyr"/>
                        </a:rPr>
                        <a:t>Государственная пошлина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13 891,6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13 950,3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13 980,0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99,8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100,4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50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1" i="1" u="none" strike="noStrike" dirty="0">
                          <a:effectLst/>
                          <a:latin typeface="Arial Cyr"/>
                        </a:rPr>
                        <a:t>Задолженность по отмененным налогам и сборам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0,3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>
                          <a:effectLst/>
                          <a:latin typeface="Arial Cyr"/>
                        </a:rPr>
                        <a:t>0,1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FFFFFF"/>
                        </a:solidFill>
                        <a:effectLst/>
                        <a:latin typeface="Arial Cyr"/>
                      </a:endParaRP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 smtClean="0">
                          <a:effectLst/>
                          <a:latin typeface="Arial Cyr"/>
                        </a:rPr>
                        <a:t>33,9</a:t>
                      </a:r>
                      <a:endParaRPr lang="ru-RU" sz="800" b="0" i="0" u="none" strike="noStrike" dirty="0">
                        <a:effectLst/>
                        <a:latin typeface="Arial Cyr"/>
                      </a:endParaRP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90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900" b="1" i="0" u="none" strike="noStrike" dirty="0">
                          <a:effectLst/>
                          <a:latin typeface="Arial Cyr"/>
                        </a:rPr>
                        <a:t>Всего неналоговые доходы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177 067,1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143 963,6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145 500,4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98,9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81,3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1615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Проценты, полученные от бюджетных кредитов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0,3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Cyr"/>
                        </a:rPr>
                        <a:t>!</a:t>
                      </a:r>
                      <a:endParaRPr lang="ru-RU" sz="900" b="0" i="0" u="none" strike="noStrike" dirty="0">
                        <a:solidFill>
                          <a:srgbClr val="FFFFFF"/>
                        </a:solidFill>
                        <a:effectLst/>
                        <a:latin typeface="Arial Cyr"/>
                      </a:endParaRP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68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1" i="0" u="none" strike="noStrike" dirty="0">
                          <a:effectLst/>
                          <a:latin typeface="Arial Cyr"/>
                        </a:rPr>
                        <a:t>Доходы получаемые в виде арендной платы за земельные участки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110 885,2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101 120,6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105 660,9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95,7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91,2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3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Доходы получаемые в виде арендной платы, а также средства от продажи права на </a:t>
                      </a:r>
                      <a:r>
                        <a:rPr lang="ru-RU" sz="800" b="0" i="0" u="none" strike="noStrike" dirty="0" err="1">
                          <a:effectLst/>
                          <a:latin typeface="Arial Cyr"/>
                        </a:rPr>
                        <a:t>заключ</a:t>
                      </a:r>
                      <a:r>
                        <a:rPr lang="ru-RU" sz="800" b="0" i="0" u="none" strike="noStrike" dirty="0" smtClean="0">
                          <a:effectLst/>
                          <a:latin typeface="Arial Cyr"/>
                        </a:rPr>
                        <a:t>. договоров </a:t>
                      </a:r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аренды за земли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0,0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131,1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endParaRPr lang="ru-RU" sz="900" b="0" i="0" u="none" strike="noStrike" dirty="0">
                        <a:solidFill>
                          <a:srgbClr val="FFFFFF"/>
                        </a:solidFill>
                        <a:effectLst/>
                        <a:latin typeface="Arial Cyr"/>
                      </a:endParaRP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endParaRPr lang="ru-RU" sz="900" b="0" i="0" u="none" strike="noStrike" dirty="0">
                        <a:solidFill>
                          <a:srgbClr val="FFFFFF"/>
                        </a:solidFill>
                        <a:effectLst/>
                        <a:latin typeface="Arial Cyr"/>
                      </a:endParaRP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09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Доходы от сдачи в аренду имущества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3 215,8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1 936,5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3 781,0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51,2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60,2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4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Доходы от перечисления части прибыли </a:t>
                      </a:r>
                      <a:r>
                        <a:rPr lang="ru-RU" sz="800" b="0" i="0" u="none" strike="noStrike" dirty="0" err="1">
                          <a:effectLst/>
                          <a:latin typeface="Arial Cyr"/>
                        </a:rPr>
                        <a:t>МУПов</a:t>
                      </a:r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, </a:t>
                      </a:r>
                      <a:r>
                        <a:rPr lang="ru-RU" sz="800" b="0" i="0" u="none" strike="noStrike" dirty="0" err="1">
                          <a:effectLst/>
                          <a:latin typeface="Arial Cyr"/>
                        </a:rPr>
                        <a:t>ГУПов</a:t>
                      </a:r>
                      <a:endParaRPr lang="ru-RU" sz="800" b="0" i="0" u="none" strike="noStrike" dirty="0">
                        <a:effectLst/>
                        <a:latin typeface="Arial Cyr"/>
                      </a:endParaRP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100,5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106,7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50,0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213,4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106,1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09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3 220,2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5 749,7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3 835,6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149,9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178,6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5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Доходы от оказания платных услуг и комп</a:t>
                      </a:r>
                      <a:r>
                        <a:rPr lang="ru-RU" sz="800" b="0" i="0" u="none" strike="noStrike" dirty="0" smtClean="0">
                          <a:effectLst/>
                          <a:latin typeface="Arial Cyr"/>
                        </a:rPr>
                        <a:t>. затрат </a:t>
                      </a:r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гос-ва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2 725,2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4 307,5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2 033,4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211,8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158,1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5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Доходы от реализации муниципального имущества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458,6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23,5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3 500,0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0,7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5,1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3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"/>
                        </a:rPr>
                        <a:t>Доходы от продажи земельных участков,  государственная  собственность на которые не разграничена и которые расположены в границах поселений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41 288,9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12 072,4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11 720,0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103,0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29,2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00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effectLst/>
                          <a:latin typeface="Arial Cyr"/>
                        </a:rPr>
                        <a:t>Штрафы, санкции, возмещение ущерба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15 168,2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18 119,6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14 524,5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124,8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119,5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92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1" i="1" u="none" strike="noStrike" dirty="0">
                          <a:effectLst/>
                          <a:latin typeface="Arial Cyr"/>
                        </a:rPr>
                        <a:t>Прочие неналоговые доходы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4,2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395,9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395,0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100,2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9 397,3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15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800" b="1" i="0" u="none" strike="noStrike" dirty="0">
                          <a:effectLst/>
                          <a:latin typeface="Arial Cyr"/>
                        </a:rPr>
                        <a:t>Прочие безвозмездные поступления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55,5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8,3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Arial Cyr"/>
                        </a:rPr>
                        <a:t>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Arial Cyr"/>
                        </a:rPr>
                        <a:t>0,0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61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Всего  доходов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826 539,6</a:t>
                      </a:r>
                    </a:p>
                  </a:txBody>
                  <a:tcPr marL="4307" marR="4307" marT="43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822 109,4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799 373,3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102,8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 Cyr"/>
                        </a:rPr>
                        <a:t>99,5</a:t>
                      </a:r>
                    </a:p>
                  </a:txBody>
                  <a:tcPr marL="4307" marR="4307" marT="43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</a:tr>
              <a:tr h="1267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b"/>
                      <a:endParaRPr lang="ru-RU" sz="700" b="0" i="0" u="none" strike="noStrike" dirty="0">
                        <a:effectLst/>
                        <a:latin typeface="Arial Cyr"/>
                      </a:endParaRPr>
                    </a:p>
                  </a:txBody>
                  <a:tcPr marL="4307" marR="4307" marT="430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b"/>
                      <a:endParaRPr lang="ru-RU" sz="700" b="0" i="0" u="none" strike="noStrike">
                        <a:effectLst/>
                        <a:latin typeface="Arial Cyr"/>
                      </a:endParaRPr>
                    </a:p>
                  </a:txBody>
                  <a:tcPr marL="4307" marR="4307" marT="430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b"/>
                      <a:endParaRPr lang="ru-RU" sz="700" b="0" i="0" u="none" strike="noStrike">
                        <a:effectLst/>
                        <a:latin typeface="Arial Cyr"/>
                      </a:endParaRPr>
                    </a:p>
                  </a:txBody>
                  <a:tcPr marL="4307" marR="4307" marT="430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b"/>
                      <a:endParaRPr lang="ru-RU" sz="700" b="0" i="0" u="none" strike="noStrike">
                        <a:effectLst/>
                        <a:latin typeface="Arial Cyr"/>
                      </a:endParaRPr>
                    </a:p>
                  </a:txBody>
                  <a:tcPr marL="4307" marR="4307" marT="430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b"/>
                      <a:endParaRPr lang="ru-RU" sz="700" b="0" i="0" u="none" strike="noStrike">
                        <a:effectLst/>
                        <a:latin typeface="Arial Cyr"/>
                      </a:endParaRPr>
                    </a:p>
                  </a:txBody>
                  <a:tcPr marL="4307" marR="4307" marT="430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</a:defRPr>
                      </a:lvl9pPr>
                    </a:lstStyle>
                    <a:p>
                      <a:pPr algn="l" fontAlgn="b"/>
                      <a:endParaRPr lang="ru-RU" sz="500" b="0" i="0" u="none" strike="noStrike" dirty="0">
                        <a:effectLst/>
                        <a:latin typeface="Arial Cyr"/>
                      </a:endParaRPr>
                    </a:p>
                  </a:txBody>
                  <a:tcPr marL="4307" marR="4307" marT="4307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95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714409"/>
              </p:ext>
            </p:extLst>
          </p:nvPr>
        </p:nvGraphicFramePr>
        <p:xfrm>
          <a:off x="323850" y="1341438"/>
          <a:ext cx="8569325" cy="5516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1040947" y="-12217"/>
            <a:ext cx="73628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районного бюджета в </a:t>
            </a:r>
            <a:r>
              <a:rPr lang="ru-RU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году, %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05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6975311"/>
              </p:ext>
            </p:extLst>
          </p:nvPr>
        </p:nvGraphicFramePr>
        <p:xfrm>
          <a:off x="260350" y="1108075"/>
          <a:ext cx="8704263" cy="5614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22" name="Text Box 20"/>
          <p:cNvSpPr txBox="1">
            <a:spLocks noChangeArrowheads="1"/>
          </p:cNvSpPr>
          <p:nvPr/>
        </p:nvSpPr>
        <p:spPr bwMode="auto">
          <a:xfrm>
            <a:off x="899592" y="23322"/>
            <a:ext cx="8059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 dirty="0">
                <a:solidFill>
                  <a:schemeClr val="bg1"/>
                </a:solidFill>
                <a:latin typeface="Times New Roman" pitchFamily="18" charset="0"/>
              </a:rPr>
              <a:t>Динамика налоговых и неналоговых доходов, %</a:t>
            </a:r>
          </a:p>
        </p:txBody>
      </p:sp>
      <p:sp>
        <p:nvSpPr>
          <p:cNvPr id="2" name="Стрелка вниз 1"/>
          <p:cNvSpPr/>
          <p:nvPr/>
        </p:nvSpPr>
        <p:spPr>
          <a:xfrm rot="14835976">
            <a:off x="3215708" y="689673"/>
            <a:ext cx="162805" cy="1555098"/>
          </a:xfrm>
          <a:prstGeom prst="downArrow">
            <a:avLst/>
          </a:prstGeom>
          <a:gradFill>
            <a:gsLst>
              <a:gs pos="0">
                <a:srgbClr val="00FF00"/>
              </a:gs>
              <a:gs pos="55000">
                <a:srgbClr val="616B79">
                  <a:alpha val="76000"/>
                </a:srgbClr>
              </a:gs>
              <a:gs pos="95000">
                <a:srgbClr val="CC00FF"/>
              </a:gs>
              <a:gs pos="100000">
                <a:srgbClr val="CC00FF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 rot="14877731">
            <a:off x="3299322" y="2119215"/>
            <a:ext cx="148942" cy="1058153"/>
          </a:xfrm>
          <a:prstGeom prst="downArrow">
            <a:avLst/>
          </a:prstGeom>
          <a:solidFill>
            <a:srgbClr val="CC00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 rot="14877731">
            <a:off x="5733510" y="1965209"/>
            <a:ext cx="148942" cy="1058153"/>
          </a:xfrm>
          <a:prstGeom prst="downArrow">
            <a:avLst/>
          </a:prstGeom>
          <a:solidFill>
            <a:srgbClr val="CC00CC"/>
          </a:solidFill>
          <a:ln>
            <a:noFill/>
          </a:ln>
          <a:scene3d>
            <a:camera prst="orthographicFront">
              <a:rot lat="0" lon="0" rev="1920000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 rot="14835976">
            <a:off x="5956814" y="764820"/>
            <a:ext cx="162805" cy="1555098"/>
          </a:xfrm>
          <a:prstGeom prst="downArrow">
            <a:avLst/>
          </a:prstGeom>
          <a:gradFill>
            <a:gsLst>
              <a:gs pos="0">
                <a:srgbClr val="00FF00"/>
              </a:gs>
              <a:gs pos="55000">
                <a:srgbClr val="616B79">
                  <a:alpha val="76000"/>
                </a:srgbClr>
              </a:gs>
              <a:gs pos="95000">
                <a:srgbClr val="CC00FF"/>
              </a:gs>
              <a:gs pos="100000">
                <a:srgbClr val="CC00FF"/>
              </a:gs>
            </a:gsLst>
            <a:lin ang="5400000" scaled="0"/>
          </a:gradFill>
          <a:ln>
            <a:noFill/>
          </a:ln>
          <a:scene3d>
            <a:camera prst="orthographicFront">
              <a:rot lat="0" lon="0" rev="1920000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95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2023" y="39853"/>
            <a:ext cx="8424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Исполнение бюджета муниципального образований </a:t>
            </a:r>
            <a:r>
              <a:rPr lang="ru-RU" sz="16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Ейский</a:t>
            </a:r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район по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расходам за 2019 год</a:t>
            </a:r>
            <a:endParaRPr lang="ru-RU" sz="1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48492076"/>
              </p:ext>
            </p:extLst>
          </p:nvPr>
        </p:nvGraphicFramePr>
        <p:xfrm>
          <a:off x="467544" y="1397000"/>
          <a:ext cx="8064896" cy="462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1486438"/>
            <a:ext cx="142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39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79" b="99218" l="5023" r="970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053" y="2564905"/>
            <a:ext cx="3574182" cy="364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21415768">
            <a:off x="3883869" y="504673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АСХОДЫ</a:t>
            </a:r>
            <a:endParaRPr lang="ru-RU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3618" y="51178"/>
            <a:ext cx="8412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СТРУКТУРА РАСХОДОВ БЮДЖЕТА В 2019ГОДУ</a:t>
            </a:r>
            <a:endParaRPr lang="ru-RU" sz="200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19532904">
            <a:off x="5894097" y="2753414"/>
            <a:ext cx="660401" cy="770577"/>
          </a:xfrm>
          <a:prstGeom prst="rightArrow">
            <a:avLst/>
          </a:prstGeom>
          <a:solidFill>
            <a:srgbClr val="CC66FF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 rot="16200000">
            <a:off x="4491711" y="1732432"/>
            <a:ext cx="516245" cy="91999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5400000">
            <a:off x="2804794" y="3940454"/>
            <a:ext cx="707929" cy="546303"/>
          </a:xfrm>
          <a:prstGeom prst="downArrow">
            <a:avLst/>
          </a:prstGeom>
          <a:solidFill>
            <a:srgbClr val="00990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 rot="7350803">
            <a:off x="3081829" y="2580403"/>
            <a:ext cx="705623" cy="596391"/>
          </a:xfrm>
          <a:prstGeom prst="downArrow">
            <a:avLst/>
          </a:prstGeom>
          <a:solidFill>
            <a:srgbClr val="FFFF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65" y="6565556"/>
            <a:ext cx="913288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трелка вниз 8"/>
          <p:cNvSpPr/>
          <p:nvPr/>
        </p:nvSpPr>
        <p:spPr>
          <a:xfrm rot="15999021">
            <a:off x="6095787" y="4085875"/>
            <a:ext cx="686637" cy="670901"/>
          </a:xfrm>
          <a:prstGeom prst="downArrow">
            <a:avLst/>
          </a:prstGeom>
          <a:solidFill>
            <a:srgbClr val="00B0F0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 rot="17909801">
            <a:off x="5674135" y="5512417"/>
            <a:ext cx="820066" cy="591805"/>
          </a:xfrm>
          <a:prstGeom prst="downArrow">
            <a:avLst/>
          </a:prstGeom>
          <a:solidFill>
            <a:srgbClr val="FF00FF"/>
          </a:solidFill>
          <a:ln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8651981">
            <a:off x="2903967" y="5470223"/>
            <a:ext cx="664355" cy="829243"/>
          </a:xfrm>
          <a:prstGeom prst="rightArrow">
            <a:avLst/>
          </a:prstGeom>
          <a:solidFill>
            <a:srgbClr val="FF99FF"/>
          </a:solidFill>
          <a:ln>
            <a:solidFill>
              <a:srgbClr val="CC66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0" y="1772817"/>
            <a:ext cx="3059832" cy="98882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сфера</a:t>
            </a:r>
          </a:p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1860,0 млн. рублей</a:t>
            </a:r>
          </a:p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86,5%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23051" y="864856"/>
            <a:ext cx="3924039" cy="91440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30,8 млн. рублей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1,4 %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673855" y="1983860"/>
            <a:ext cx="2340847" cy="933387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долга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6,8 млн. рублей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0,3%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947089" y="3869256"/>
            <a:ext cx="2174232" cy="91440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25,0 млн. рублей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1,2%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33869" y="5351120"/>
            <a:ext cx="2362600" cy="914400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 млн. рублей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0,2 %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79512" y="3573017"/>
            <a:ext cx="2483752" cy="10801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и ЖКХ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61,1 млн. рублей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2,8 %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79513" y="5325333"/>
            <a:ext cx="2666540" cy="104669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rgbClr val="CC66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162,6 млн. рублей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7,6%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21385269">
            <a:off x="4226076" y="5313402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2 149,8 </a:t>
            </a: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635299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403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122567345"/>
              </p:ext>
            </p:extLst>
          </p:nvPr>
        </p:nvGraphicFramePr>
        <p:xfrm>
          <a:off x="467543" y="3284985"/>
          <a:ext cx="6350139" cy="3287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673097337"/>
              </p:ext>
            </p:extLst>
          </p:nvPr>
        </p:nvGraphicFramePr>
        <p:xfrm>
          <a:off x="2112138" y="3448249"/>
          <a:ext cx="4343447" cy="2304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49580" y="23322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РАСХОДЫ НА СОЦИАЛЬНУЮ СФЕРУ В 2019 году</a:t>
            </a:r>
            <a:endParaRPr lang="ru-RU" sz="2000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3529754"/>
              </p:ext>
            </p:extLst>
          </p:nvPr>
        </p:nvGraphicFramePr>
        <p:xfrm>
          <a:off x="2777155" y="3321037"/>
          <a:ext cx="3575634" cy="1980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4424167"/>
              </p:ext>
            </p:extLst>
          </p:nvPr>
        </p:nvGraphicFramePr>
        <p:xfrm>
          <a:off x="3419872" y="3284984"/>
          <a:ext cx="2851317" cy="1615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425814251"/>
              </p:ext>
            </p:extLst>
          </p:nvPr>
        </p:nvGraphicFramePr>
        <p:xfrm>
          <a:off x="4233292" y="3599663"/>
          <a:ext cx="2284477" cy="766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" y="6572250"/>
            <a:ext cx="913288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731" y="2898576"/>
            <a:ext cx="2125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  <a:p>
            <a:pPr algn="ctr"/>
            <a:r>
              <a:rPr lang="ru-RU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1500,9 млн. рублей</a:t>
            </a:r>
            <a:endParaRPr lang="ru-RU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1158917" y="3492032"/>
            <a:ext cx="332109" cy="1008113"/>
          </a:xfrm>
          <a:prstGeom prst="straightConnector1">
            <a:avLst/>
          </a:prstGeom>
          <a:ln w="381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2518502" y="2511334"/>
            <a:ext cx="541332" cy="148475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69388" y="1865002"/>
            <a:ext cx="3298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152,4 млн. рублей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flipV="1">
            <a:off x="3707933" y="2420888"/>
            <a:ext cx="945342" cy="14591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922135" y="1865002"/>
            <a:ext cx="2533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122,3 млн. рублей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 flipV="1">
            <a:off x="4995109" y="2875690"/>
            <a:ext cx="1460476" cy="901085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86581" y="2511334"/>
            <a:ext cx="1894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83,7 млн. рублей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 flipV="1">
            <a:off x="5725347" y="3626902"/>
            <a:ext cx="855372" cy="277294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630594" y="3371941"/>
            <a:ext cx="197329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  <a:p>
            <a:pPr algn="ctr"/>
            <a:r>
              <a:rPr lang="ru-RU" b="1" dirty="0" smtClean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 млн. рублей</a:t>
            </a:r>
            <a:endParaRPr lang="ru-RU" b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24972" y="4771824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80,7%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518502" y="4253523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8,2%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212640" y="4033810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6,5%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868240" y="3695107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4,5%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26454" y="3695107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0,1%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77785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44393" y="692696"/>
            <a:ext cx="88177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prstClr val="black"/>
                </a:solidFill>
              </a:rPr>
              <a:t>    </a:t>
            </a:r>
            <a:r>
              <a:rPr lang="ru-RU" sz="2200" b="1" dirty="0" smtClean="0">
                <a:solidFill>
                  <a:prstClr val="black"/>
                </a:solidFill>
              </a:rPr>
              <a:t>Как и в предыдущие годы, наибольший удельный вес – 86,5% в общем объеме расходов районного бюджета или 1860,0 млн. рублей составляют расходы на социальную сферу, в том числе:</a:t>
            </a:r>
            <a:endParaRPr lang="ru-RU" sz="2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07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247309"/>
              </p:ext>
            </p:extLst>
          </p:nvPr>
        </p:nvGraphicFramePr>
        <p:xfrm>
          <a:off x="65428" y="1268760"/>
          <a:ext cx="8928995" cy="511257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12319"/>
                <a:gridCol w="5107903"/>
                <a:gridCol w="619879"/>
                <a:gridCol w="683243"/>
                <a:gridCol w="683243"/>
                <a:gridCol w="661204"/>
                <a:gridCol w="661204"/>
              </a:tblGrid>
              <a:tr h="1857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 Раздел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Наименование показателя (раздел, подраздел)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2018 год (отчет)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2019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36" marR="5636" marT="56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b"/>
                </a:tc>
              </a:tr>
              <a:tr h="6417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Уточненная сводная бюджетная роспись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Исполнено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% </a:t>
                      </a:r>
                      <a:r>
                        <a:rPr lang="ru-RU" sz="800" u="none" strike="noStrike" dirty="0" smtClean="0">
                          <a:effectLst/>
                        </a:rPr>
                        <a:t>исполнения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Динамика к 2018 году,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16593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Расходы 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2 206 792,5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2 166 818,5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2 149 750,8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99,2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97,4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165938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том числе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938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158 114,0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166 215,1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162 605,5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97,8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102,8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</a:tr>
              <a:tr h="165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2 013,8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2 263,7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2 262,2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99,9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112,3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324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6 075,6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7 383,1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7 255,8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98,3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119,4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324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53 590,6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57 575,8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56 975,9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99,0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106,3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165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Судебная система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99,7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19,5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19,5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100,0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19,6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324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30 088,0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32 507,0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32 101,1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98,8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106,7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165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Резервные фонды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х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х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165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Другие общегосударственные вопросы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66 246,3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66 366,0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63 991,0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              96,4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96,6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1659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НАЦИОНАЛЬНАЯ ОБОРОНА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44,0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200,0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199,9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100,0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            454,3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</a:tr>
              <a:tr h="165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Мобилизационная подготовка экономики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44,0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200,0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199,9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100,0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            454,3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16593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28 157,2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31 164,1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30 846,2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99,0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            109,5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</a:tr>
              <a:tr h="324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27 157,2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30 939,1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30 634,6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99,0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            112,8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165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1 000,0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225,0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211,6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94,0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              21,2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16593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НАЦИОНАЛЬНАЯ ЭКОНОМИКА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35 662,2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26 788,7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26 067,4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97,3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73,1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</a:tr>
              <a:tr h="165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Сельское хозяйство и рыболовство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25 256,6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16 064,0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15 610,8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97,2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              61,8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165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Дорожное хозяйство (дорожные фонды)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2 942,7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1 545,6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1 370,3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88,7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              46,6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165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7 462,9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9 179,1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9 086,3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99,0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            121,8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</a:tr>
              <a:tr h="16593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48 879,2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35 734,1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35 000,1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97,9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               71,6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b">
                    <a:solidFill>
                      <a:srgbClr val="FFC000"/>
                    </a:solidFill>
                  </a:tcPr>
                </a:tc>
              </a:tr>
              <a:tr h="165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Коммунальное хозяйство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36 183,9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20 967,9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20 281,0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96,7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               56,0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b"/>
                </a:tc>
              </a:tr>
              <a:tr h="165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Другие вопросы в области жилищно-коммунального хозяйства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12 695,3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14 766,2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14 719,1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99,7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             115,9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36" marR="5636" marT="5636" marB="0" anchor="b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019662" y="980728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35833" y="0"/>
            <a:ext cx="80913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районного бюджета </a:t>
            </a:r>
          </a:p>
          <a:p>
            <a:pPr lvl="0" algn="ctr">
              <a:defRPr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разделам и подразделам классификации расходов бюджета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77785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88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841469"/>
              </p:ext>
            </p:extLst>
          </p:nvPr>
        </p:nvGraphicFramePr>
        <p:xfrm>
          <a:off x="89757" y="1036820"/>
          <a:ext cx="8928992" cy="569085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04055"/>
                <a:gridCol w="5116169"/>
                <a:gridCol w="619880"/>
                <a:gridCol w="683243"/>
                <a:gridCol w="683243"/>
                <a:gridCol w="661201"/>
                <a:gridCol w="661201"/>
              </a:tblGrid>
              <a:tr h="842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Раздел</a:t>
                      </a:r>
                      <a:endParaRPr lang="ru-RU" sz="800" u="none" strike="noStrike" dirty="0">
                        <a:effectLst/>
                      </a:endParaRPr>
                    </a:p>
                  </a:txBody>
                  <a:tcPr marL="4416" marR="4416" marT="441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Наименование показателя (раздел, подраздел)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2018 год (отчет)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2019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16" marR="4416" marT="441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b"/>
                </a:tc>
              </a:tr>
              <a:tr h="592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Уточненная сводная бюджетная роспись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Исполнено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% </a:t>
                      </a:r>
                      <a:r>
                        <a:rPr lang="ru-RU" sz="800" u="none" strike="noStrike" dirty="0" smtClean="0">
                          <a:effectLst/>
                        </a:rPr>
                        <a:t>исполнения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Динамика к 2018 году,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7608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том числе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79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ОБРАЗОВАНИЕ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1 398 701,9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1 503 993,7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1 500 913,3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99,8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            107,3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Дошкольное образование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592 453,3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619 027,8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619 026,9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100,0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104,5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Общее образование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579 494,8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640 171,5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639 468,0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99,9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110,3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Дополнительное образование детей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152 772,4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172 655,7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171 353,9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99,2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112,2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847,7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х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х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Молодежная политика и оздоровление детей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7 420,7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10 214,3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10 061,2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98,5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135,6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образования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65 713,0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61 924,4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61 003,3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98,5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92,8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КУЛЬТУРА, КИНЕМАТОГРАФИЯ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92 002,9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83 823,1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83 654,3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99,8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90,9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Культура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68 858,4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66 548,4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66 464,5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99,9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96,5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культуры, кинематографии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23 144,5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17 274,7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17 189,8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99,5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74,3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ЗДРАВООХРАНЕНИЕ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163 910,8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3 000,0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681,4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22,7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  0,4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Стационарная медицинская помощь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54 146,4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х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х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Амбулаторная помощь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106 410,2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3 000,0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681,4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22,7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                0,6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Скорая медицинская помощь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3 354,2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х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х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СОЦИАЛЬНАЯ ПОЛИТИКА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99 032,7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123 851,1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122 295,1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98,7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123,5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Пенсионное обеспечение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3 693,6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3 968,2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3 964,0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99,9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107,3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Охрана семьи и детства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85 279,6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109 883,6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108 420,0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98,7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127,1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социальной политики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10 059,5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9 999,3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9 911,1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99,1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 98,5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ФИЗИЧЕСКАЯ КУЛЬТУРА И СПОРТ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137 635,0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156 548,6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152 398,6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97,3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110,7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Физическая культура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130 595,3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145 512,4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141 557,9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97,3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108,4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Массовый спорт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3 340,7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3 324,0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99,5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 x 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Другие вопросы в области физической культуры и спорта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7 039,7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7 695,5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7 516,7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97,7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106,8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СРЕДСТВА МАССОВОЙ ИНФОРМАЦИИ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3 330,8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3 600,0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3 275,6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91,0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98,3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Телевидение и радиовещание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1 488,3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1 800,0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1 673,3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93,0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112,4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Периодическая печать и издательства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1 842,5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1 800,0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1 602,3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89,0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87,0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11 181,8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6 900,0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6 813,4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98,7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60,9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Обслуживание государственного (муниципального) внутреннего долга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11 181,8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6 900,0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6 813,4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  98,7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60,9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22349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30 140,0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25 000,0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25 000,0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           100,0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               82,9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>
                    <a:solidFill>
                      <a:srgbClr val="FFC000"/>
                    </a:solidFill>
                  </a:tcPr>
                </a:tc>
              </a:tr>
              <a:tr h="2234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25 507,7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 х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х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Иные дотации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25 000,0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25 000,0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            100,0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х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  <a:tr h="14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Прочие межбюджетные трансферты общего характера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4 632,3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 х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х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416" marR="4416" marT="4416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52322" y="697210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5518"/>
            <a:ext cx="82809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районного бюджета </a:t>
            </a:r>
          </a:p>
          <a:p>
            <a:pPr lvl="0" algn="ctr">
              <a:defRPr/>
            </a:pPr>
            <a:r>
              <a:rPr lang="ru-RU" sz="2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разделам и подразделам классификации расходов бюджета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77785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843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51469"/>
              </p:ext>
            </p:extLst>
          </p:nvPr>
        </p:nvGraphicFramePr>
        <p:xfrm>
          <a:off x="155792" y="917423"/>
          <a:ext cx="8880705" cy="5678566"/>
        </p:xfrm>
        <a:graphic>
          <a:graphicData uri="http://schemas.openxmlformats.org/drawingml/2006/table">
            <a:tbl>
              <a:tblPr/>
              <a:tblGrid>
                <a:gridCol w="436757"/>
                <a:gridCol w="2899331"/>
                <a:gridCol w="864096"/>
                <a:gridCol w="576064"/>
                <a:gridCol w="720080"/>
                <a:gridCol w="576064"/>
                <a:gridCol w="720080"/>
                <a:gridCol w="648072"/>
                <a:gridCol w="792088"/>
                <a:gridCol w="648073"/>
              </a:tblGrid>
              <a:tr h="13079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2018 год (отчет)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2019 год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 к 2018 году, %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6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Уточненная сводная бюджетная роспись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Исполнено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исполнения к уточненной сводной бюджетной росписи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6524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2 206 792,5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100,0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2 166 818,5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100,0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2 149 750,8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97,4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794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числе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6524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 рамках муниципальных программ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2 097 366,2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95,0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2 058 360,0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95,0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2 043 777,2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95,1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99,3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97,4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здравоохранения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164 258,5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7,4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3 000,0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681,4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22,7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образования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1 333 636,6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60,4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1 421 548,2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65,6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1 418 682,5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66,0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106,4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поддержка граждан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55 397,3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2,5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65 725,0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3,0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64 262,1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3,0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97,8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116,0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Дети </a:t>
                      </a:r>
                      <a:r>
                        <a:rPr lang="ru-RU" sz="7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Ейского</a:t>
                      </a:r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района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33 039,8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1,5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48 909,2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2,3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48 593,6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2,3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99,4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147,1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Комплексное и устойчивое развитие </a:t>
                      </a:r>
                      <a:r>
                        <a:rPr lang="ru-RU" sz="7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Ейского</a:t>
                      </a:r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района в сфере строительства и архитектуры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6 153,1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0,3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5 789,1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0,3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5 747,2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0,3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99,3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93,4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Инвестиционное развитие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484,5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0,0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810,0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799,3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98,7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165,0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Поддержки малого и среднего предпринимательства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212,4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0,0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200,0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180,6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90,3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85,0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безопасности населения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31 968,1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1,4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36 088,1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1,7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35 733,8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1,7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99,0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111,8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культуры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159 432,3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7,2  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161 312,0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7,4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160 972,7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7,5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101,0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санаторно-курортного и туристского комплекса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331,9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2 180,0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2 159,2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99,0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650,6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физической культуры и спорта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137 635,0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6,2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153 397,6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7,1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149 286,4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6,9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97,3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108,5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жилищно-коммунального и дорожного хозяйства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35 899,6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30 722,7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1,4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30 307,3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1,4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98,6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84,4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топливно-энергетического комплекса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15 922,3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0,7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6 557,0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0,3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6 063,1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0,3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92,5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38,1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Информационное общество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4 151,6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0,2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4 670,0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4 280,6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91,7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103,1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Поддержка </a:t>
                      </a:r>
                      <a:r>
                        <a:rPr lang="ru-RU" sz="7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Ейского</a:t>
                      </a:r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районного казачьего общества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7 744,0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0,4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7 746,8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0,4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7 746,8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0,4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Эффективное управление муниципальным имуществом и земельными ресурсами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13 010,1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0,6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13 721,2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13 357,7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97,4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102,7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1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Поддержка деятельности социально-ориентированных общественных организаций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2 527,6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0,1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1 700,0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1 700,0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67,3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сельского хозяйства  и регулирование рынков сельскохозяйственной продукции, сырья и продовольствия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25 256,6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1,1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16 064,0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0,7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15 610,8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0,7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97,2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61,8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4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Молодежь </a:t>
                      </a:r>
                      <a:r>
                        <a:rPr lang="ru-RU" sz="7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Ейского</a:t>
                      </a:r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района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7 489,0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0,3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9 610,7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0,4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9 456,8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0,4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98,4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126,3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Укрепление правопорядка, профилактика правонарушений, усиление борьбы с преступностью и противодействие коррупции 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0,0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9 078,2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0,4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9 058,1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0,4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Управление муниципальными финансами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62 315,9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2,8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59 530,2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2,7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59 097,2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2,7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99,3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94,8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24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5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109 426,3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5,0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108 458,5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5,0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105 973,6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4,9   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97,7</a:t>
                      </a:r>
                    </a:p>
                  </a:txBody>
                  <a:tcPr marL="5064" marR="5064" marT="50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96,8</a:t>
                      </a:r>
                    </a:p>
                  </a:txBody>
                  <a:tcPr marL="5064" marR="5064" marT="50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7956376" y="679545"/>
            <a:ext cx="10075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2816" y="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Ейского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района и непрограммным направлениям деятельности за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2019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год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1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403272"/>
              </p:ext>
            </p:extLst>
          </p:nvPr>
        </p:nvGraphicFramePr>
        <p:xfrm>
          <a:off x="89757" y="764704"/>
          <a:ext cx="9018749" cy="60721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{21E4AEA4-8DFA-4A89-87EB-49C32662AFE0}</a:tableStyleId>
              </a:tblPr>
              <a:tblGrid>
                <a:gridCol w="381585"/>
                <a:gridCol w="5964011"/>
                <a:gridCol w="945514"/>
                <a:gridCol w="654587"/>
                <a:gridCol w="581855"/>
                <a:gridCol w="491197"/>
              </a:tblGrid>
              <a:tr h="408217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 anchor="ctr"/>
                </a:tc>
              </a:tr>
              <a:tr h="632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632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образования в Ейском районе"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2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программами дошкольного образования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1897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1264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от 5 до 18 лет программами дополнительного образования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2529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численности обучающихся в организациях общего образования, обучающихся по новым федеральным государственным образовательным стандартам, в общей численности учащихся общеобразовательных организаций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1897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 общеобразовательных организаций, которым при прохождении аттестации присвоена первая и высшая категория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2529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дошкольных образовательных учреждений, здания которых находятся в аварийном состоянии или требуют капитального ремонта в общем числе муниципальных дошкольных образовательных учреждений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2529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общеобразовательных  учреждений, здания которых находятся в аварийном состоянии или требуют капитального ремонта в общем числе муниципальных общеобразовательных  учреждений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1897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обучающихся в муниципальных общеобразовательных учреждениях, занимающихся во вторую смену, в общей численности обучающихся в муниципальных общеобразовательных учреждениях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632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"Социальная поддержка граждан в Ейском районе"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7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детей-сирот и детей, оставшихся без попечения родителей, переданных на воспитание в семьи граждан из числа вновь выявленных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1264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граждан, которым предоставляется ежемесячная денежная выплата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2529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охвата лиц, замещавших муниципальные должности и должности муниципальной службы муниципального образования Ейский район, которым полагается дополнительное материальное обеспечение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632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"Дети </a:t>
                      </a:r>
                      <a:r>
                        <a:rPr lang="ru-RU" sz="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64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муниципальных конкурсов, соревнований, олимпиад и иных мероприятий, проведенных для выявления одаренных детей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31624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отдохнувших в профильных лагерях, организованных муниципальными образовательными организациями, осуществляющими организацию отдыха и оздоровления обучающихся в каникулярное время с дневным пребыванием с обязательной организацией питания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1897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мероприятий для детей, состоящих на учете в комиссии по делам несовершеннолетних и защите их прав, ОДН ОУУП и ПДН ОМВД по Ейскому району, внутришкольном учете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1897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детей-сирот и детей, оставшихся без попечения родителей, а также лиц из их числа, обеспеченных жилыми помещениями 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1264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"Комплексное и устойчивое развитие </a:t>
                      </a:r>
                      <a:r>
                        <a:rPr lang="ru-RU" sz="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 в сфере строительства и архитектуры"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2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Корректировка генеральных планов сельских поселений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1264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Корректировка Правил землепользования и застройки сельских поселений Ейского района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632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Постановка на кадастровый учет зеленых зон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632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"Инвестиционное развитие </a:t>
                      </a:r>
                      <a:r>
                        <a:rPr lang="ru-RU" sz="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43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 в основной капитал за счет всех источников финансирования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219,5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1264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  <a:tr h="1264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новых рабочих мест за счет реализации инвестиционных проектов на территории Ейского района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8462" marR="28462" marT="0" marB="0"/>
                </a:tc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59" y="23322"/>
            <a:ext cx="8496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1600" dirty="0">
                <a:solidFill>
                  <a:schemeClr val="bg1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endParaRPr lang="ru-RU" altLang="ru-RU" sz="1600" dirty="0" smtClean="0">
              <a:solidFill>
                <a:schemeClr val="bg1"/>
              </a:solidFill>
              <a:latin typeface="Arial Black" panose="020B0A04020102020204"/>
            </a:endParaRPr>
          </a:p>
          <a:p>
            <a:pPr lvl="0" algn="ctr"/>
            <a:r>
              <a:rPr lang="ru-RU" altLang="ru-RU" sz="1600" dirty="0" err="1" smtClean="0">
                <a:solidFill>
                  <a:schemeClr val="bg1"/>
                </a:solidFill>
                <a:latin typeface="Arial Black" panose="020B0A04020102020204"/>
              </a:rPr>
              <a:t>Ейского</a:t>
            </a:r>
            <a:r>
              <a:rPr lang="ru-RU" altLang="ru-RU" sz="1600" dirty="0" smtClean="0">
                <a:solidFill>
                  <a:schemeClr val="bg1"/>
                </a:solidFill>
                <a:latin typeface="Arial Black" panose="020B0A04020102020204"/>
              </a:rPr>
              <a:t> </a:t>
            </a:r>
            <a:r>
              <a:rPr lang="ru-RU" altLang="ru-RU" sz="1600" dirty="0">
                <a:solidFill>
                  <a:schemeClr val="bg1"/>
                </a:solidFill>
                <a:latin typeface="Arial Black" panose="020B0A04020102020204"/>
              </a:rPr>
              <a:t>района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54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062304"/>
              </p:ext>
            </p:extLst>
          </p:nvPr>
        </p:nvGraphicFramePr>
        <p:xfrm>
          <a:off x="92543" y="466763"/>
          <a:ext cx="9001002" cy="635165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{21E4AEA4-8DFA-4A89-87EB-49C32662AFE0}</a:tableStyleId>
              </a:tblPr>
              <a:tblGrid>
                <a:gridCol w="288033"/>
                <a:gridCol w="6423672"/>
                <a:gridCol w="648072"/>
                <a:gridCol w="648072"/>
                <a:gridCol w="489096"/>
                <a:gridCol w="504057"/>
              </a:tblGrid>
              <a:tr h="297941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№ п/п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 anchor="ctr"/>
                </a:tc>
              </a:tr>
              <a:tr h="6633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13267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865"/>
                        </a:spcBef>
                        <a:spcAft>
                          <a:spcPts val="0"/>
                        </a:spcAft>
                        <a:tabLst>
                          <a:tab pos="-180340" algn="l"/>
                          <a:tab pos="-90170" algn="l"/>
                          <a:tab pos="-180340" algn="l"/>
                          <a:tab pos="-90170" algn="l"/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поддержки малого и среднего предпринимательства в 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Ейском 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районе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33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6.1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5634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13267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6.2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предпринимательства, получивших консультационные услуги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1990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6.3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 в средствах массовой информации материалов по вопросам деятельности малого и среднего предпринимательства (газетные публикации)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2653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6.4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участников проведенных мероприятий, в том числе «Неделя малого и среднего бизнеса Ейского района», семинаров, «круглых столов», конференций по вопросам развития и поддержки субъектов малого и среднего предпринимательства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2653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6.5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 в основной капитал субъектов малого и среднего предпринимательства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действующих ценах млн. руб.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990,6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1195,5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1195,6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6633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"Обеспечение безопасности населения </a:t>
                      </a:r>
                      <a:r>
                        <a:rPr lang="ru-RU" sz="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90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7.1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Своевременное реагирование на вызов (обращение): количество вызовов (обращение) по которым организовано своевременное реагирование/ количество поступивших вызовов (обращений)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3316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7.2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требований пожарной безопасности в учреждениях дополнительного образования,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3316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7.3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требований пожарной безопасности в дошкольных образовательных учреждениях,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35933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7.4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требований пожарной безопасности в общеобразовательных учреждениях,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21560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7.5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Видеонаблюдение на территории населенных пунктов Ейского района с целью обеспечения общественного порядка и безопасности граждан: количество часов видеонаблюдения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8760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8760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8760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6633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культуры в Ейском районе"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33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8.1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культурно-досуговых мероприятий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13267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8.2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посетителей культурно-массовых мероприятий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человек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167,6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1990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8.3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международных, всероссийских и краевых смотрах, конкурсах, фестивалях самодеятельного художественного творчества 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6633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8.4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экскурсионным обслуживанием в музейных учреждениях  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13267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8.5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Посещаемость муниципальных музейных учреждений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человек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13267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8.6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школьного возраста (6-18 лет) эстетическим образованием, предоставляемым детскими школами искусств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13267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8.7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и содержание муниципальных архивных фондов: подшивка и переплет документов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хранения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6633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267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9.1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отдыхающих, посетивших муниципальное образование </a:t>
                      </a:r>
                      <a:r>
                        <a:rPr lang="ru-RU" sz="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человек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759,021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744,5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758,71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13267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9.2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организаций в санаторно-курортном и туристском комплексе Ейского района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  <a:tr h="13267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9.3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Коечная емкость предприятий санаторно-курортного комплекса Ейского района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7312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7354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7447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9852" marR="29852" marT="0" marB="0"/>
                </a:tc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8963" y="-73786"/>
            <a:ext cx="84969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1600" dirty="0">
                <a:solidFill>
                  <a:prstClr val="white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endParaRPr lang="ru-RU" altLang="ru-RU" sz="1600" dirty="0" smtClean="0">
              <a:solidFill>
                <a:prstClr val="white"/>
              </a:solidFill>
              <a:latin typeface="Arial Black" panose="020B0A04020102020204"/>
            </a:endParaRPr>
          </a:p>
          <a:p>
            <a:pPr lvl="0" algn="ctr"/>
            <a:r>
              <a:rPr lang="ru-RU" altLang="ru-RU" sz="1600" dirty="0" err="1" smtClean="0">
                <a:solidFill>
                  <a:prstClr val="white"/>
                </a:solidFill>
                <a:latin typeface="Arial Black" panose="020B0A04020102020204"/>
              </a:rPr>
              <a:t>Ейского</a:t>
            </a:r>
            <a:r>
              <a:rPr lang="ru-RU" altLang="ru-RU" sz="1600" dirty="0" smtClean="0">
                <a:solidFill>
                  <a:prstClr val="white"/>
                </a:solidFill>
                <a:latin typeface="Arial Black" panose="020B0A04020102020204"/>
              </a:rPr>
              <a:t> </a:t>
            </a:r>
            <a:r>
              <a:rPr lang="ru-RU" altLang="ru-RU" sz="1600" dirty="0">
                <a:solidFill>
                  <a:prstClr val="white"/>
                </a:solidFill>
                <a:latin typeface="Arial Black" panose="020B0A04020102020204"/>
              </a:rPr>
              <a:t>района</a:t>
            </a:r>
            <a:endParaRPr lang="ru-RU" sz="1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73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1559" y="37369"/>
            <a:ext cx="84969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dirty="0">
                <a:solidFill>
                  <a:prstClr val="white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r>
              <a:rPr lang="ru-RU" altLang="ru-RU" dirty="0" err="1">
                <a:solidFill>
                  <a:prstClr val="white"/>
                </a:solidFill>
                <a:latin typeface="Arial Black" panose="020B0A04020102020204"/>
              </a:rPr>
              <a:t>Ейского</a:t>
            </a:r>
            <a:r>
              <a:rPr lang="ru-RU" altLang="ru-RU" dirty="0">
                <a:solidFill>
                  <a:prstClr val="white"/>
                </a:solidFill>
                <a:latin typeface="Arial Black" panose="020B0A04020102020204"/>
              </a:rPr>
              <a:t> района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091187"/>
              </p:ext>
            </p:extLst>
          </p:nvPr>
        </p:nvGraphicFramePr>
        <p:xfrm>
          <a:off x="53753" y="908720"/>
          <a:ext cx="9000999" cy="53544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{21E4AEA4-8DFA-4A89-87EB-49C32662AFE0}</a:tableStyleId>
              </a:tblPr>
              <a:tblGrid>
                <a:gridCol w="360039"/>
                <a:gridCol w="5369244"/>
                <a:gridCol w="1015991"/>
                <a:gridCol w="902131"/>
                <a:gridCol w="676797"/>
                <a:gridCol w="676797"/>
              </a:tblGrid>
              <a:tr h="297034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№ п/п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Единица измерения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2018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(факт)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2019 год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2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план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факт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 anchor="ctr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</a:rPr>
                        <a:t>1</a:t>
                      </a:r>
                      <a:r>
                        <a:rPr lang="ru-RU" sz="700" dirty="0" smtClean="0">
                          <a:effectLst/>
                        </a:rPr>
                        <a:t>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10.1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Удельный вес населения района, систематически занимающегося физической культурой и спортом, в общей численности населения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44,6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43,7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51,5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10.2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Удельный вес детей и подростков в возрасте 6-15 лет, систематически занимающихся в спортивных учреждениях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%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27,0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26,0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29,0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10.3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спортсменов-разрядников, подготовленных за отчетный период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чел.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1479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1100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1160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10.4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проведенных физкультурно-спортивных мероприятий районного, краевого и всероссийского уровней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ед.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56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62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62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10.5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участников физкультурно-спортивных мероприятий районного, краевого и всероссийского уровней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чел.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3275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3200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3200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10.6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Обеспеченность спортивными сооружениями в Ейском районе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ед.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310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291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291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10.7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Единовременная пропускная способность спортивных сооружений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чел.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3102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3152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3152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9328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10.8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Доля спортсменов, зачисленных в составы спортивных сборных команд Краснодарского края, в общем количестве спортсменов, занимающихся учебно-тренировочных группах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%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20,0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20,0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20,0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10.9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медалей, завоеванных спортсменами и командами Ейского района на краевых и всероссийских соревнованиях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шт.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670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600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698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9328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10.10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спортсменов, проходящих спортивную подготовку в муниципальных бюджетных учреждениях Ейского района, подведомственных ОФКС Ейского района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чел.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2726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2600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2867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10.11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отремонтированных спортивных объектов муниципальных учреждений 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 </a:t>
                      </a:r>
                      <a:r>
                        <a:rPr lang="ru-RU" sz="700" dirty="0" smtClean="0">
                          <a:effectLst/>
                        </a:rPr>
                        <a:t>ед</a:t>
                      </a:r>
                      <a:r>
                        <a:rPr lang="ru-RU" sz="700" dirty="0">
                          <a:effectLst/>
                        </a:rPr>
                        <a:t>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11.1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Количество отремонтированных водозаборных </a:t>
                      </a:r>
                      <a:r>
                        <a:rPr lang="ru-RU" sz="700" dirty="0" smtClean="0">
                          <a:effectLst/>
                        </a:rPr>
                        <a:t>сооружений (сетей)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ед.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</a:rPr>
                        <a:t>5</a:t>
                      </a: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r>
                        <a:rPr lang="ru-RU" sz="700" dirty="0" smtClean="0">
                          <a:effectLst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</a:rPr>
                        <a:t>-</a:t>
                      </a: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11.2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отремонтированных автомобильных дорог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ед.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</a:rPr>
                        <a:t>1</a:t>
                      </a: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r>
                        <a:rPr lang="ru-RU" sz="700" dirty="0" smtClean="0">
                          <a:effectLst/>
                        </a:rPr>
                        <a:t>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</a:rPr>
                        <a:t>3</a:t>
                      </a: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7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12.1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Количество заказанных проектно-изыскательских работ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шт.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r>
                        <a:rPr lang="ru-RU" sz="700" dirty="0" smtClean="0">
                          <a:effectLst/>
                        </a:rPr>
                        <a:t>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</a:rPr>
                        <a:t>13</a:t>
                      </a: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</a:rPr>
                        <a:t>12</a:t>
                      </a: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12.2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Количество построенных газопроводных сооружений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шт.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r>
                        <a:rPr lang="ru-RU" sz="700" dirty="0" smtClean="0">
                          <a:effectLst/>
                        </a:rPr>
                        <a:t>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</a:rPr>
                        <a:t>1</a:t>
                      </a: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</a:rPr>
                        <a:t>1</a:t>
                      </a: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</a:rPr>
                        <a:t>Муниципальная программа "Поддержка </a:t>
                      </a:r>
                      <a:r>
                        <a:rPr lang="ru-RU" sz="700" dirty="0" err="1">
                          <a:effectLst/>
                        </a:rPr>
                        <a:t>Ейского</a:t>
                      </a:r>
                      <a:r>
                        <a:rPr lang="ru-RU" sz="700" dirty="0">
                          <a:effectLst/>
                        </a:rPr>
                        <a:t> районного казачьего общества"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13.1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Число членов Ейского районного казачьего общества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чел.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760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760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786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13.2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Численность кадетских казачьих классов и групп казачьей направленности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ед.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</a:rPr>
                        <a:t>31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45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13.3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учащихся в казачьих классах и группах казачьей направленности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ед.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651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300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890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</a:rPr>
                        <a:t>1</a:t>
                      </a:r>
                      <a:r>
                        <a:rPr lang="ru-RU" sz="700" dirty="0" smtClean="0">
                          <a:effectLst/>
                        </a:rPr>
                        <a:t>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</a:rPr>
                        <a:t>Муниципальная программа "Эффективное управление муниципальным имуществом и земельными ресурсами </a:t>
                      </a:r>
                      <a:r>
                        <a:rPr lang="ru-RU" sz="700" dirty="0" err="1">
                          <a:effectLst/>
                        </a:rPr>
                        <a:t>Ейского</a:t>
                      </a:r>
                      <a:r>
                        <a:rPr lang="ru-RU" sz="700" dirty="0">
                          <a:effectLst/>
                        </a:rPr>
                        <a:t> района"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910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14.1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Объем полученных доходов от сдачи в аренду муниципального имущества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err="1" smtClean="0">
                          <a:effectLst/>
                        </a:rPr>
                        <a:t>млн</a:t>
                      </a:r>
                      <a:r>
                        <a:rPr lang="ru-RU" sz="700" smtClean="0">
                          <a:effectLst/>
                        </a:rPr>
                        <a:t>. рублей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3,21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</a:rPr>
                        <a:t>3,78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1,9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8060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14.2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Объем полученных доходов от арендной платы за земельные участки, государственная собственность на которые не разграничена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млн. рублей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70,24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63,39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61,67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187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r>
                        <a:rPr lang="ru-RU" sz="700" dirty="0" smtClean="0">
                          <a:effectLst/>
                        </a:rPr>
                        <a:t>14.3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Объем полученных доходов от договоров на установку и эксплуатацию объектов наружной рекламы (рекламных конструкций)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млн. рублей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0,4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</a:rPr>
                        <a:t>0,1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0,39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14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14.4</a:t>
                      </a: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демонтированных рекламных конструкций, установленных без разрешения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шт.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126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15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283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  <a:tr h="28444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</a:rPr>
                        <a:t>14.5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шт.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13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</a:rPr>
                        <a:t>20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</a:rPr>
                        <a:t>22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067" marR="31067" marT="0" marB="0"/>
                </a:tc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69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" y="6597352"/>
            <a:ext cx="9108503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889038"/>
              </p:ext>
            </p:extLst>
          </p:nvPr>
        </p:nvGraphicFramePr>
        <p:xfrm>
          <a:off x="113125" y="658360"/>
          <a:ext cx="8882256" cy="608499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{21E4AEA4-8DFA-4A89-87EB-49C32662AFE0}</a:tableStyleId>
              </a:tblPr>
              <a:tblGrid>
                <a:gridCol w="432048"/>
                <a:gridCol w="5683011"/>
                <a:gridCol w="936104"/>
                <a:gridCol w="720080"/>
                <a:gridCol w="576064"/>
                <a:gridCol w="534949"/>
              </a:tblGrid>
              <a:tr h="322368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 anchor="ctr"/>
                </a:tc>
              </a:tr>
              <a:tr h="747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"Развитие сельского хозяйства и регулирование рынков сельскохозяйственной продукции, сырья и продовольствия в Ейском районе"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12905,1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Наполнение официального сайта муниципального образования Ейский район информацией для сельхозтоваропроизводителей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2242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15.3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 в средствах массовой информации материалов по вопросам деятельности </a:t>
                      </a:r>
                      <a:r>
                        <a:rPr lang="ru-RU" sz="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сельхозтоваропроизводителей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(газетные публикации)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15.4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основам ведения сельского хозяйства, методам и способам повышения доходности сельскохозяйственного производства АПК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2242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участников проведенных мероприятий, в том числе семинаров, «круглых столов», конференций по вопросам развития ведения сельского хозяйства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2242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26421,5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28710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"Поддержка деятельности социально-ориентированных общественных организаций Ейского района"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ветеранов, получивших разъяснения о порядке участия в программных мероприятиях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2242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16.3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членов некоммерческих организаций, участвующих в мероприятиях, посвященных знаменательным датам, проводимым в районе, крае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2989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16.4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консультаций, оказанных ветеранам о порядке предоставления социальных услуг и мер государственной поддержки, проводимых культурно-спортивных мероприятий в крае, районе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747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"Молодежь </a:t>
                      </a:r>
                      <a:r>
                        <a:rPr lang="ru-RU" sz="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района"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42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молодых людей, участвующих в мероприятиях, направленных на гражданское и патриотическое воспитание, духовно-нравственное развитие детей и молодежи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2989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военно-патриотических клубов (центров, учреждений) по месту жительства и общественных организаций, осуществляющих работу по военно-патриотическому воспитанию молодежи и подготовке ее к военной службе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17.3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установленных единиц оборудования для занятий уличными видами спорта в муниципальном образовании Ейский район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747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"Управление муниципальными финансами </a:t>
                      </a:r>
                      <a:r>
                        <a:rPr lang="ru-RU" sz="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района"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Степень</a:t>
                      </a:r>
                      <a:r>
                        <a:rPr lang="ru-RU" sz="800" baseline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качества управления муниципальными финансами согласно оценке, проводимой в соответствии с приказом министерства финансов Краснодарского края от 18.06.2014 года № 175 «О порядке оценки качества управления муниципальными финансами»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степень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II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II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II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по профилактике терроризма, укреплению правопорядка, профилактике правонарушений, усилению борьбы с преступностью и противодействию коррупции в Ейском районе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преступности (количество преступлений, совершенных на 10 тыс. человек населения края)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106,09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преступлений, совершенных лицами, ранее совершавшими уголовно наказуемые деяния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34,7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747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19.3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преступлений, совершенных несовершеннолетними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  <a:tr h="1494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19.4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в средствах массовой информации материалов по вопросам противодействия терроризму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публикаций 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479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3632" marR="33632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857500" y="-644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332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dirty="0">
                <a:solidFill>
                  <a:prstClr val="white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r>
              <a:rPr lang="ru-RU" altLang="ru-RU" dirty="0" err="1">
                <a:solidFill>
                  <a:prstClr val="white"/>
                </a:solidFill>
                <a:latin typeface="Arial Black" panose="020B0A04020102020204"/>
              </a:rPr>
              <a:t>Ейского</a:t>
            </a:r>
            <a:r>
              <a:rPr lang="ru-RU" altLang="ru-RU" dirty="0">
                <a:solidFill>
                  <a:prstClr val="white"/>
                </a:solidFill>
                <a:latin typeface="Arial Black" panose="020B0A04020102020204"/>
              </a:rPr>
              <a:t> района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40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9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21373365"/>
              </p:ext>
            </p:extLst>
          </p:nvPr>
        </p:nvGraphicFramePr>
        <p:xfrm>
          <a:off x="202865" y="1259470"/>
          <a:ext cx="5080000" cy="3168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2157113" y="2384021"/>
            <a:ext cx="9701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1.01.2018</a:t>
            </a:r>
            <a:endParaRPr lang="ru-RU" sz="1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218937" y="1834796"/>
            <a:ext cx="9701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1.01.2016</a:t>
            </a:r>
            <a:endParaRPr lang="ru-RU" sz="1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099294" y="2130740"/>
            <a:ext cx="10038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1.01.2017</a:t>
            </a:r>
            <a:endParaRPr lang="ru-RU" sz="1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846037" y="1336323"/>
            <a:ext cx="320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1836438" y="1729191"/>
            <a:ext cx="320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22551" name="Text Box 23"/>
          <p:cNvSpPr txBox="1">
            <a:spLocks noChangeArrowheads="1"/>
          </p:cNvSpPr>
          <p:nvPr/>
        </p:nvSpPr>
        <p:spPr bwMode="auto">
          <a:xfrm>
            <a:off x="2852959" y="1973295"/>
            <a:ext cx="320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1412121" y="1042237"/>
            <a:ext cx="32023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800" b="1" i="1" dirty="0">
                <a:solidFill>
                  <a:srgbClr val="000000"/>
                </a:solidFill>
                <a:latin typeface="Times New Roman" pitchFamily="18" charset="0"/>
              </a:rPr>
              <a:t>Динамика </a:t>
            </a:r>
            <a:r>
              <a:rPr lang="ru-RU" sz="2000" b="1" i="1" dirty="0">
                <a:solidFill>
                  <a:srgbClr val="000000"/>
                </a:solidFill>
                <a:latin typeface="Times New Roman" pitchFamily="18" charset="0"/>
              </a:rPr>
              <a:t>долговой</a:t>
            </a:r>
            <a:r>
              <a:rPr lang="ru-RU" sz="1800" b="1" i="1" dirty="0">
                <a:solidFill>
                  <a:srgbClr val="000000"/>
                </a:solidFill>
                <a:latin typeface="Times New Roman" pitchFamily="18" charset="0"/>
              </a:rPr>
              <a:t> нагрузки</a:t>
            </a:r>
          </a:p>
        </p:txBody>
      </p:sp>
      <p:graphicFrame>
        <p:nvGraphicFramePr>
          <p:cNvPr id="3" name="Object 2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71249843"/>
              </p:ext>
            </p:extLst>
          </p:nvPr>
        </p:nvGraphicFramePr>
        <p:xfrm>
          <a:off x="192434" y="2640057"/>
          <a:ext cx="7979966" cy="3813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560" name="Text Box 32"/>
          <p:cNvSpPr txBox="1">
            <a:spLocks noChangeArrowheads="1"/>
          </p:cNvSpPr>
          <p:nvPr/>
        </p:nvSpPr>
        <p:spPr bwMode="auto">
          <a:xfrm>
            <a:off x="4261613" y="2974135"/>
            <a:ext cx="463086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Структура муниципального долга МО Ейский район</a:t>
            </a:r>
          </a:p>
          <a:p>
            <a:pPr algn="r"/>
            <a:endParaRPr lang="ru-RU" sz="24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r"/>
            <a:endParaRPr lang="ru-R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68" name="Text Box 40"/>
          <p:cNvSpPr txBox="1">
            <a:spLocks noChangeArrowheads="1"/>
          </p:cNvSpPr>
          <p:nvPr/>
        </p:nvSpPr>
        <p:spPr bwMode="auto">
          <a:xfrm>
            <a:off x="2103095" y="-34996"/>
            <a:ext cx="546987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itchFamily="18" charset="0"/>
              </a:rPr>
              <a:t>Муниципальный долг</a:t>
            </a:r>
          </a:p>
        </p:txBody>
      </p:sp>
      <p:sp>
        <p:nvSpPr>
          <p:cNvPr id="22569" name="Text Box 41"/>
          <p:cNvSpPr txBox="1">
            <a:spLocks noChangeArrowheads="1"/>
          </p:cNvSpPr>
          <p:nvPr/>
        </p:nvSpPr>
        <p:spPr bwMode="auto">
          <a:xfrm>
            <a:off x="704006" y="2539193"/>
            <a:ext cx="936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22572" name="Text Box 44"/>
          <p:cNvSpPr txBox="1">
            <a:spLocks noChangeArrowheads="1"/>
          </p:cNvSpPr>
          <p:nvPr/>
        </p:nvSpPr>
        <p:spPr bwMode="auto">
          <a:xfrm>
            <a:off x="1259631" y="2810235"/>
            <a:ext cx="76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1800" b="1" dirty="0" smtClean="0">
                <a:solidFill>
                  <a:srgbClr val="000000"/>
                </a:solidFill>
              </a:rPr>
              <a:t>183,6</a:t>
            </a:r>
          </a:p>
          <a:p>
            <a:endParaRPr lang="ru-RU" sz="1800" b="1" dirty="0">
              <a:solidFill>
                <a:srgbClr val="000000"/>
              </a:solidFill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220072" y="1022171"/>
            <a:ext cx="3851920" cy="1361851"/>
          </a:xfrm>
          <a:prstGeom prst="flowChartAlternateProcess">
            <a:avLst/>
          </a:prstGeom>
          <a:solidFill>
            <a:srgbClr val="92D050">
              <a:alpha val="20000"/>
            </a:srgbClr>
          </a:solidFill>
          <a:ln w="34925" cap="sq" cmpd="dbl">
            <a:solidFill>
              <a:srgbClr val="002060">
                <a:alpha val="63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</a:rPr>
              <a:t>Долговая 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</a:rPr>
              <a:t>нагрузка – отношение объема муниципального долга МО Ейский район на 1 января соответствующего года к общему годовому объему доходов районного бюджета (без учета безвозмездных поступлений)</a:t>
            </a:r>
          </a:p>
          <a:p>
            <a:pPr algn="ctr"/>
            <a:endParaRPr lang="ru-RU" sz="1400" dirty="0"/>
          </a:p>
        </p:txBody>
      </p:sp>
      <p:sp>
        <p:nvSpPr>
          <p:cNvPr id="20" name="Text Box 47"/>
          <p:cNvSpPr txBox="1">
            <a:spLocks noChangeArrowheads="1"/>
          </p:cNvSpPr>
          <p:nvPr/>
        </p:nvSpPr>
        <p:spPr bwMode="auto">
          <a:xfrm>
            <a:off x="6948264" y="4543795"/>
            <a:ext cx="76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rgbClr val="000000"/>
                </a:solidFill>
              </a:rPr>
              <a:t>63,3</a:t>
            </a:r>
          </a:p>
          <a:p>
            <a:endParaRPr lang="ru-RU" sz="1800" b="1" dirty="0">
              <a:solidFill>
                <a:srgbClr val="000000"/>
              </a:solidFill>
            </a:endParaRP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4801277" y="2338997"/>
            <a:ext cx="320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3139076" y="2430469"/>
            <a:ext cx="9701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1.01.2019</a:t>
            </a:r>
            <a:endParaRPr lang="ru-RU" sz="1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4261613" y="2707468"/>
            <a:ext cx="9701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1.01.2020</a:t>
            </a:r>
            <a:endParaRPr lang="ru-RU" sz="1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3835622" y="2034197"/>
            <a:ext cx="320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238" y="3133400"/>
            <a:ext cx="8651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98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1" b="95052" l="7520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0" y="3264649"/>
            <a:ext cx="4540763" cy="340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1139259"/>
            <a:ext cx="7200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Разработчиком </a:t>
            </a:r>
            <a:r>
              <a:rPr lang="ru-RU" sz="28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презентации</a:t>
            </a:r>
          </a:p>
          <a:p>
            <a:pPr lvl="0" algn="ctr"/>
            <a:r>
              <a:rPr lang="ru-RU" sz="28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«Бюджет для граждан» по исполнению бюджета </a:t>
            </a:r>
            <a:r>
              <a:rPr lang="ru-RU" sz="2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муниципального образования  </a:t>
            </a:r>
            <a:r>
              <a:rPr lang="ru-RU" sz="2800" b="1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Ейский</a:t>
            </a:r>
            <a:r>
              <a:rPr lang="ru-RU" sz="2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район </a:t>
            </a:r>
          </a:p>
          <a:p>
            <a:pPr lvl="0" algn="ctr"/>
            <a:r>
              <a:rPr lang="ru-RU" sz="2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за 2019 </a:t>
            </a:r>
            <a:r>
              <a:rPr lang="ru-RU" sz="28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год </a:t>
            </a:r>
            <a:r>
              <a:rPr lang="ru-RU" sz="2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является:</a:t>
            </a:r>
            <a:endParaRPr lang="ru-RU" sz="28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2780928"/>
            <a:ext cx="6264696" cy="32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527346"/>
            <a:ext cx="913288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557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4059</TotalTime>
  <Words>5362</Words>
  <Application>Microsoft Office PowerPoint</Application>
  <PresentationFormat>Экран (4:3)</PresentationFormat>
  <Paragraphs>1808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Тема Office</vt:lpstr>
      <vt:lpstr>2_Тема Office</vt:lpstr>
      <vt:lpstr>3_Тема Office</vt:lpstr>
      <vt:lpstr>4_Тема Office</vt:lpstr>
      <vt:lpstr>5_Тема Office</vt:lpstr>
      <vt:lpstr>7_Тема Office</vt:lpstr>
      <vt:lpstr>БЮДЖЕТ для ГРАЖДАН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budget3</dc:creator>
  <cp:lastModifiedBy>budget3</cp:lastModifiedBy>
  <cp:revision>129</cp:revision>
  <dcterms:created xsi:type="dcterms:W3CDTF">2020-03-16T07:44:26Z</dcterms:created>
  <dcterms:modified xsi:type="dcterms:W3CDTF">2020-12-21T14:48:07Z</dcterms:modified>
</cp:coreProperties>
</file>