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7E8059"/>
    <a:srgbClr val="8E5839"/>
    <a:srgbClr val="6F6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3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5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5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3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7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7887-4F82-4122-9079-75178F905D6B}" type="datetimeFigureOut">
              <a:rPr lang="ru-RU" smtClean="0"/>
              <a:t>21.03.2025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35A6D-37B4-47CB-B34E-391206EFD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3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711269"/>
            <a:ext cx="12192000" cy="414673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69000">
                <a:schemeClr val="tx1">
                  <a:lumMod val="100000"/>
                  <a:alpha val="88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sz="2600" b="1" i="1" dirty="0">
              <a:solidFill>
                <a:schemeClr val="bg1"/>
              </a:solidFill>
              <a:effectLst/>
              <a:latin typeface="GT Eesti Display LC Md" panose="00000600000000000000" pitchFamily="50" charset="-52"/>
            </a:endParaRPr>
          </a:p>
          <a:p>
            <a:pPr algn="ctr"/>
            <a:endParaRPr lang="ru-RU" sz="2600" b="1" i="1" dirty="0">
              <a:solidFill>
                <a:schemeClr val="bg1"/>
              </a:solidFill>
              <a:effectLst/>
              <a:latin typeface="GT Eesti Display LC Md" panose="00000600000000000000" pitchFamily="50" charset="-52"/>
            </a:endParaRPr>
          </a:p>
          <a:p>
            <a:pPr algn="ctr"/>
            <a:endParaRPr lang="ru-RU" sz="2600" b="1" i="1" dirty="0">
              <a:solidFill>
                <a:schemeClr val="bg1"/>
              </a:solidFill>
              <a:effectLst/>
              <a:latin typeface="GT Eesti Display LC Md" panose="00000600000000000000" pitchFamily="50" charset="-52"/>
            </a:endParaRPr>
          </a:p>
          <a:p>
            <a:pPr algn="ctr"/>
            <a:r>
              <a:rPr lang="ru-RU" sz="2600" b="1" i="1" dirty="0">
                <a:solidFill>
                  <a:schemeClr val="bg1"/>
                </a:solidFill>
                <a:effectLst/>
                <a:latin typeface="GT Eesti Display LC Md" panose="00000600000000000000" pitchFamily="50" charset="-52"/>
              </a:rPr>
              <a:t>Общественно-полезный проект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GT Eesti Display LC Md" panose="00000600000000000000" pitchFamily="50" charset="-52"/>
              </a:rPr>
              <a:t>Ейской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GT Eesti Display LC Md" panose="00000600000000000000" pitchFamily="50" charset="-52"/>
              </a:rPr>
              <a:t> районной организации ветеранов</a:t>
            </a:r>
          </a:p>
          <a:p>
            <a:pPr algn="ctr"/>
            <a:endParaRPr lang="ru-RU" b="1" dirty="0">
              <a:solidFill>
                <a:schemeClr val="bg1"/>
              </a:solidFill>
              <a:effectLst/>
              <a:latin typeface="GT Eesti Display LC Md" panose="00000600000000000000" pitchFamily="50" charset="-52"/>
            </a:endParaRPr>
          </a:p>
          <a:p>
            <a:pPr algn="ctr"/>
            <a:r>
              <a:rPr lang="ru-RU" sz="2600" b="1" i="1" dirty="0">
                <a:solidFill>
                  <a:schemeClr val="bg1"/>
                </a:solidFill>
                <a:effectLst/>
                <a:latin typeface="GT Eesti Display LC Md" panose="00000600000000000000" pitchFamily="50" charset="-52"/>
              </a:rPr>
              <a:t>«Азов - море мира и сотрудничества. </a:t>
            </a:r>
            <a:r>
              <a:rPr lang="ru-RU" sz="2600" b="1" i="1" dirty="0" err="1">
                <a:solidFill>
                  <a:schemeClr val="bg1"/>
                </a:solidFill>
                <a:effectLst/>
                <a:latin typeface="GT Eesti Display LC Md" panose="00000600000000000000" pitchFamily="50" charset="-52"/>
              </a:rPr>
              <a:t>Меотида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GT Eesti Display LC Md" panose="00000600000000000000" pitchFamily="50" charset="-52"/>
              </a:rPr>
              <a:t> - возвращение домой»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0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65895" y="-1236236"/>
            <a:ext cx="5060211" cy="7848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" y="5349240"/>
            <a:ext cx="1173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T Eesti Display LC Md" panose="00000600000000000000" pitchFamily="50" charset="-52"/>
              </a:rPr>
              <a:t>Обстрел Ейска кораблями англо-французской эскадры          23-24 октября 1855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191387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014" y="136684"/>
            <a:ext cx="4927601" cy="3002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014" y="3261360"/>
            <a:ext cx="4927601" cy="3596640"/>
          </a:xfrm>
          <a:prstGeom prst="roundRect">
            <a:avLst>
              <a:gd name="adj" fmla="val 14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3840" y="117693"/>
            <a:ext cx="58521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GT Eesti Display LC Md" panose="00000600000000000000" pitchFamily="50" charset="-52"/>
              </a:rPr>
              <a:t>Воздушные сражения на Кубани</a:t>
            </a:r>
            <a:r>
              <a:rPr lang="ru-RU" sz="3600" dirty="0">
                <a:latin typeface="GT Eesti Display LC Md" panose="00000600000000000000" pitchFamily="50" charset="-52"/>
              </a:rPr>
              <a:t> — серия крупномасштабных сражений советской авиации с немецкой авиацией в апреле — июне 1943 года над низовьями реки Кубань, Таманским полуостровом и Новороссийском в Великой Отечественной войне.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042" y="136684"/>
            <a:ext cx="2288958" cy="9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986" y="411480"/>
            <a:ext cx="6394027" cy="477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7159" y="5638800"/>
            <a:ext cx="1191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T Eesti Display LC Md" panose="00000600000000000000" pitchFamily="50" charset="-52"/>
              </a:rPr>
              <a:t>Летом 2022 года Приазовье вернулось в состав Российской 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320" y="198120"/>
            <a:ext cx="3688080" cy="2276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0" y="2297618"/>
            <a:ext cx="4084320" cy="2520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0" y="4137359"/>
            <a:ext cx="4086810" cy="252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4190" y="366829"/>
            <a:ext cx="7985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GT Eesti Display LC Md" panose="00000600000000000000" pitchFamily="50" charset="-52"/>
              </a:rPr>
              <a:t>17 сентября 2003 года Президент России В.В. Путин провел в Ейске совещание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8280" y="4987311"/>
            <a:ext cx="6675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T Eesti Display LC Md" panose="00000600000000000000" pitchFamily="50" charset="-52"/>
              </a:rPr>
              <a:t>Военно-дипломатическое присутствие России                         в Черноморско-Азовском регионе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0" y="2706259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027" y="-304800"/>
            <a:ext cx="6096001" cy="3901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65" y="3429000"/>
            <a:ext cx="5865135" cy="3289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7717"/>
            <a:ext cx="6492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T Eesti Display LC Md" panose="00000600000000000000" pitchFamily="50" charset="-52"/>
              </a:rPr>
              <a:t>Кризис в российско-украинских отношениях в конце 2003 года, вызванный спорами по поводу принадлежности острова </a:t>
            </a:r>
            <a:r>
              <a:rPr lang="ru-RU" sz="2800" dirty="0" err="1">
                <a:latin typeface="GT Eesti Display LC Md" panose="00000600000000000000" pitchFamily="50" charset="-52"/>
              </a:rPr>
              <a:t>Тузла</a:t>
            </a:r>
            <a:r>
              <a:rPr lang="ru-RU" sz="2800" dirty="0">
                <a:latin typeface="GT Eesti Display LC Md" panose="00000600000000000000" pitchFamily="50" charset="-52"/>
              </a:rPr>
              <a:t> и сооружением Россией в Керченском проливе дамбы к острову </a:t>
            </a:r>
            <a:r>
              <a:rPr lang="ru-RU" sz="2800" dirty="0" err="1">
                <a:latin typeface="GT Eesti Display LC Md" panose="00000600000000000000" pitchFamily="50" charset="-52"/>
              </a:rPr>
              <a:t>Тузла</a:t>
            </a:r>
            <a:endParaRPr lang="ru-RU" sz="2800" dirty="0">
              <a:latin typeface="GT Eesti Display LC Md" panose="00000600000000000000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718679"/>
            <a:ext cx="5516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GT Eesti Display LC Md" panose="00000600000000000000" pitchFamily="50" charset="-52"/>
              </a:rPr>
              <a:t>21 марта 2014 года, в связи с присоединением Крыма к </a:t>
            </a:r>
            <a:r>
              <a:rPr lang="ru-RU" sz="1400" dirty="0" err="1">
                <a:latin typeface="GT Eesti Display LC Md" panose="00000600000000000000" pitchFamily="50" charset="-52"/>
              </a:rPr>
              <a:t>Россие</a:t>
            </a:r>
            <a:r>
              <a:rPr lang="ru-RU" sz="1400" dirty="0">
                <a:latin typeface="GT Eesti Display LC Md" panose="00000600000000000000" pitchFamily="50" charset="-52"/>
              </a:rPr>
              <a:t>, глава МИД России Сергей Лавров заявил, что Керченский пролив больше не может являться предметом переговоров с Украиной. Таким образом, Российская Федерация в одностороннем порядке заявила о своём территориальном праве на Керченский пролив и остров </a:t>
            </a:r>
            <a:r>
              <a:rPr lang="ru-RU" sz="1400" dirty="0" err="1">
                <a:latin typeface="GT Eesti Display LC Md" panose="00000600000000000000" pitchFamily="50" charset="-52"/>
              </a:rPr>
              <a:t>Тузла</a:t>
            </a:r>
            <a:r>
              <a:rPr lang="ru-RU" sz="1400" dirty="0">
                <a:latin typeface="GT Eesti Display LC Md" panose="00000600000000000000" pitchFamily="50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GT Eesti Display LC Md" panose="00000600000000000000" pitchFamily="50" charset="-52"/>
              </a:rPr>
              <a:t>В июне 2014 года было принято решение о прохождении планируемого моста через Керченский пролив между Краснодарским краем и Крымом через остров </a:t>
            </a:r>
            <a:r>
              <a:rPr lang="ru-RU" sz="1400" dirty="0" err="1">
                <a:latin typeface="GT Eesti Display LC Md" panose="00000600000000000000" pitchFamily="50" charset="-52"/>
              </a:rPr>
              <a:t>Тузла</a:t>
            </a:r>
            <a:r>
              <a:rPr lang="ru-RU" sz="1400" dirty="0">
                <a:latin typeface="GT Eesti Display LC Md" panose="00000600000000000000" pitchFamily="50" charset="-5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GT Eesti Display LC Md" panose="00000600000000000000" pitchFamily="50" charset="-52"/>
              </a:rPr>
              <a:t>В 2018 году первый полуторакилометровый мост соединил дамбу, построенную в 2003 году, с </a:t>
            </a:r>
            <a:r>
              <a:rPr lang="ru-RU" sz="1400" dirty="0" err="1">
                <a:latin typeface="GT Eesti Display LC Md" panose="00000600000000000000" pitchFamily="50" charset="-52"/>
              </a:rPr>
              <a:t>Тузлой</a:t>
            </a:r>
            <a:r>
              <a:rPr lang="ru-RU" sz="1400" dirty="0">
                <a:latin typeface="GT Eesti Display LC Md" panose="00000600000000000000" pitchFamily="50" charset="-52"/>
              </a:rPr>
              <a:t>, второй мост соединил </a:t>
            </a:r>
            <a:r>
              <a:rPr lang="ru-RU" sz="1400" dirty="0" err="1">
                <a:latin typeface="GT Eesti Display LC Md" panose="00000600000000000000" pitchFamily="50" charset="-52"/>
              </a:rPr>
              <a:t>Тузлу</a:t>
            </a:r>
            <a:r>
              <a:rPr lang="ru-RU" sz="1400" dirty="0">
                <a:latin typeface="GT Eesti Display LC Md" panose="00000600000000000000" pitchFamily="50" charset="-52"/>
              </a:rPr>
              <a:t> с Крымским полуостровом.</a:t>
            </a:r>
          </a:p>
          <a:p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01" y="5381744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13" y="2978711"/>
            <a:ext cx="5856775" cy="362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99" y="235025"/>
            <a:ext cx="4792835" cy="319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2713" y="457200"/>
            <a:ext cx="7117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GT Eesti Display LC Md" panose="00000600000000000000" pitchFamily="50" charset="-52"/>
              </a:rPr>
              <a:t>В 2020 году стало известно, что Украина планирует строительство военно-морской базы в районе Бердянска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354" y="5653326"/>
            <a:ext cx="2316480" cy="9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47" y="3080083"/>
            <a:ext cx="5483142" cy="365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553" y="146998"/>
            <a:ext cx="5484613" cy="365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8124" y="368968"/>
            <a:ext cx="58513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T Eesti Display LC Md" panose="00000600000000000000" pitchFamily="50" charset="-52"/>
              </a:rPr>
              <a:t>Губернатор Краснодарского края В.И. Кондратьев 17 апреля 2024 года посетил Ейск. Поручил разработать стратегию развития районов Азовского побережья.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2771" y="3935728"/>
            <a:ext cx="5809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GT Eesti Display LC Md" panose="00000600000000000000" pitchFamily="50" charset="-52"/>
              </a:rPr>
              <a:t>По поручению Президента РФ Агентство стратегических инициатив готовит Стратегию устойчивого развития Приазовья до 2040 года.            В нее включат мероприятия по восстановлению экологии Азовского моря, развитию </a:t>
            </a:r>
            <a:r>
              <a:rPr lang="ru-RU" sz="2400" dirty="0" err="1">
                <a:latin typeface="GT Eesti Display LC Md" panose="00000600000000000000" pitchFamily="50" charset="-52"/>
              </a:rPr>
              <a:t>рыбохозяйственного</a:t>
            </a:r>
            <a:r>
              <a:rPr lang="ru-RU" sz="2400" dirty="0">
                <a:latin typeface="GT Eesti Display LC Md" panose="00000600000000000000" pitchFamily="50" charset="-52"/>
              </a:rPr>
              <a:t>                 и туристического потенциала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943" y="146998"/>
            <a:ext cx="1940288" cy="79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79" y="254823"/>
            <a:ext cx="5023184" cy="361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88" y="3183058"/>
            <a:ext cx="5548579" cy="3467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3348" y="577516"/>
            <a:ext cx="6527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GT Eesti Display LC Md" panose="00000600000000000000" pitchFamily="50" charset="-52"/>
              </a:rPr>
              <a:t>Высокий туристический потенциал Азовского побережья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904" y="5457372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31" y="3160295"/>
            <a:ext cx="5250279" cy="3500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48" y="224589"/>
            <a:ext cx="5137486" cy="2935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8231" y="401053"/>
            <a:ext cx="6304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T Eesti Display LC Md" panose="00000600000000000000" pitchFamily="50" charset="-52"/>
              </a:rPr>
              <a:t>Азовский регион один из важных центров производства рыбной продукции, здесь огромное разнообразие морских ресурсов.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0805" y="3817781"/>
            <a:ext cx="71287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atin typeface="GT Eesti Display LC Md" panose="00000600000000000000" pitchFamily="50" charset="-52"/>
              </a:rPr>
              <a:t>Став внутренним морем России, промысловая индустрия будет развиваться в рамках единого правового пространства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445" y="224589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870" y="573320"/>
            <a:ext cx="8537159" cy="571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069432" y="280932"/>
            <a:ext cx="8277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T Eesti Display LC Md" panose="00000600000000000000" pitchFamily="50" charset="-52"/>
              </a:rPr>
              <a:t>Кольцевая дорога вокруг Азовского моря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0" y="5546405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" y="502856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GT Eesti Display LC Md" panose="00000600000000000000" pitchFamily="50" charset="-52"/>
              </a:rPr>
              <a:t>Западный участок пути в </a:t>
            </a:r>
            <a:r>
              <a:rPr lang="en-US" sz="3200" i="1" dirty="0">
                <a:latin typeface="GT Eesti Display LC Md" panose="00000600000000000000" pitchFamily="50" charset="-52"/>
              </a:rPr>
              <a:t>XIV – XV</a:t>
            </a:r>
            <a:r>
              <a:rPr lang="ru-RU" sz="3200" i="1" dirty="0">
                <a:latin typeface="GT Eesti Display LC Md" panose="00000600000000000000" pitchFamily="50" charset="-52"/>
              </a:rPr>
              <a:t> веках контролировали венецианцы и генуэзцы, которые обзавелись укрепленными факториями по берегам Черного моря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256" y="187735"/>
            <a:ext cx="7969568" cy="4443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27120" y="187735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GT Eesti Display LC Md" panose="00000600000000000000" pitchFamily="50" charset="-52"/>
              </a:rPr>
              <a:t>Великий шелковый путь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9" y="134069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3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336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GT Eesti Display LC Md" panose="00000600000000000000" pitchFamily="50" charset="-52"/>
              </a:rPr>
              <a:t>Баз НАТО в Азовском море не будет!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01" y="207944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65192"/>
            <a:ext cx="12405360" cy="1325563"/>
          </a:xfrm>
        </p:spPr>
        <p:txBody>
          <a:bodyPr>
            <a:noAutofit/>
          </a:bodyPr>
          <a:lstStyle/>
          <a:p>
            <a:r>
              <a:rPr lang="ru-RU" sz="5400" i="1" dirty="0">
                <a:latin typeface="GT Eesti Display LC Md" panose="00000600000000000000" pitchFamily="50" charset="-52"/>
              </a:rPr>
              <a:t>Генуэзская крепость в Крыму (Судак)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764" y="152400"/>
            <a:ext cx="7222471" cy="4812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4" y="174172"/>
            <a:ext cx="2303744" cy="9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01" y="5135562"/>
            <a:ext cx="12740640" cy="1325563"/>
          </a:xfrm>
        </p:spPr>
        <p:txBody>
          <a:bodyPr>
            <a:normAutofit/>
          </a:bodyPr>
          <a:lstStyle/>
          <a:p>
            <a:r>
              <a:rPr lang="ru-RU" sz="4200" i="1" dirty="0">
                <a:latin typeface="GT Eesti Display LC Md" panose="00000600000000000000" pitchFamily="50" charset="-52"/>
              </a:rPr>
              <a:t>Генуэзская крепость Кафа в Крыму (Феодосия)</a:t>
            </a:r>
            <a:endParaRPr lang="ru-RU" sz="4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281" y="183267"/>
            <a:ext cx="7589438" cy="5103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4" y="174172"/>
            <a:ext cx="2055648" cy="8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481" y="2682240"/>
            <a:ext cx="5947519" cy="4069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3210"/>
            <a:ext cx="5958840" cy="3879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0" y="4221480"/>
            <a:ext cx="6492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GT Eesti Display LC Md" panose="00000600000000000000" pitchFamily="50" charset="-52"/>
              </a:rPr>
              <a:t>Петр </a:t>
            </a:r>
            <a:r>
              <a:rPr lang="en-US" sz="3200" i="1" dirty="0">
                <a:latin typeface="GT Eesti Display LC Md" panose="00000600000000000000" pitchFamily="50" charset="-52"/>
              </a:rPr>
              <a:t>I</a:t>
            </a:r>
            <a:r>
              <a:rPr lang="ru-RU" sz="3200" i="1" dirty="0">
                <a:latin typeface="GT Eesti Display LC Md" panose="00000600000000000000" pitchFamily="50" charset="-52"/>
              </a:rPr>
              <a:t> Великий начинал прорыв России к императорскому могуществу именно                                 с Азовского моря.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3104" y="411480"/>
            <a:ext cx="6058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GT Eesti Display LC Md" panose="00000600000000000000" pitchFamily="50" charset="-52"/>
              </a:rPr>
              <a:t>Знаменитое «Русскому флоту быть» прозвучало в 1696 году на берегах Азова.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2334413" cy="9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980" y="502920"/>
            <a:ext cx="7178040" cy="4864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540" y="5608320"/>
            <a:ext cx="1193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GT Eesti Display LC Md" panose="00000600000000000000" pitchFamily="50" charset="-52"/>
              </a:rPr>
              <a:t>Турецкая крепость </a:t>
            </a:r>
            <a:r>
              <a:rPr lang="ru-RU" sz="3600" i="1" dirty="0" err="1">
                <a:latin typeface="GT Eesti Display LC Md" panose="00000600000000000000" pitchFamily="50" charset="-52"/>
              </a:rPr>
              <a:t>Еникале</a:t>
            </a:r>
            <a:r>
              <a:rPr lang="ru-RU" sz="3600" i="1" dirty="0">
                <a:latin typeface="GT Eesti Display LC Md" panose="00000600000000000000" pitchFamily="50" charset="-52"/>
              </a:rPr>
              <a:t> Крым (Керченский пролив)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2374629" cy="9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8022" y="0"/>
            <a:ext cx="4744584" cy="371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1" y="3429000"/>
            <a:ext cx="2590800" cy="3144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4924" y="521048"/>
            <a:ext cx="7452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GT Eesti Display LC Md" panose="00000600000000000000" pitchFamily="50" charset="-52"/>
              </a:rPr>
              <a:t>«Греческий проект» — геополитический план российской императрицы Екатерины II</a:t>
            </a:r>
            <a:endParaRPr lang="ru-RU" sz="4000" i="1" dirty="0">
              <a:latin typeface="GT Eesti Display LC Md" panose="00000600000000000000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480" y="3534312"/>
            <a:ext cx="86164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GT Eesti Display LC Md" panose="00000600000000000000" pitchFamily="50" charset="-52"/>
              </a:rPr>
              <a:t>Основные идеи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GT Eesti Display LC Md" panose="00000600000000000000" pitchFamily="50" charset="-52"/>
              </a:rPr>
              <a:t>Полное вытеснение турок в Азию.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GT Eesti Display LC Md" panose="00000600000000000000" pitchFamily="50" charset="-52"/>
              </a:rPr>
              <a:t>Создание на европейской части Османской империи двух государств — Дакии и Византии.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GT Eesti Display LC Md" panose="00000600000000000000" pitchFamily="50" charset="-52"/>
              </a:rPr>
              <a:t>Присоединение к России земель между Бугом и Днестром, а также территорий возле Очакова.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GT Eesti Display LC Md" panose="00000600000000000000" pitchFamily="50" charset="-52"/>
              </a:rPr>
              <a:t>Основание новой греческой династии — предполагалось, что первым правителем возрождённой Византии должен стать внук Екатерины II — Константин Павлович.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GT Eesti Display LC Md" panose="00000600000000000000" pitchFamily="50" charset="-52"/>
              </a:rPr>
              <a:t>Возвращение статуса столицы Греческой империи Константинополю. 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314" y="33465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520" y="1129619"/>
            <a:ext cx="6918960" cy="389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22220" y="138947"/>
            <a:ext cx="7147560" cy="11412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T Eesti Display LC Md" panose="00000600000000000000" pitchFamily="50" charset="-52"/>
              </a:rPr>
              <a:t>Мариуполь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60" y="5206273"/>
            <a:ext cx="10469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T Eesti Display LC Md" panose="00000600000000000000" pitchFamily="50" charset="-52"/>
              </a:rPr>
              <a:t>Город назван в честь Марии Федоровны, супруги Великого князя Павла Петровича – будущего российского Императора Павла </a:t>
            </a:r>
            <a:r>
              <a:rPr lang="en-US" sz="2400" b="1" dirty="0">
                <a:latin typeface="GT Eesti Display LC Md" panose="00000600000000000000" pitchFamily="50" charset="-52"/>
              </a:rPr>
              <a:t>I</a:t>
            </a:r>
            <a:endParaRPr lang="ru-RU" sz="2400" b="1" dirty="0">
              <a:latin typeface="GT Eesti Display LC Md" panose="000006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2516759" cy="10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06" y="1451932"/>
            <a:ext cx="10579987" cy="337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43000" y="41148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T Eesti Display LC Md" panose="00000600000000000000" pitchFamily="50" charset="-52"/>
              </a:rPr>
              <a:t>Бомбардировка Таганрога англичанами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" y="5344180"/>
            <a:ext cx="1179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T Eesti Display LC Md" panose="00000600000000000000" pitchFamily="50" charset="-52"/>
              </a:rPr>
              <a:t>В мае 1855 года англо-французская армада из 60 крупных военных кораблей вошла в Азовское море.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73" y="174172"/>
            <a:ext cx="1957041" cy="8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26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560</TotalTime>
  <Words>524</Words>
  <Application>Microsoft Office PowerPoint</Application>
  <PresentationFormat>Широкоэкранный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GT Eesti Display LC Md</vt:lpstr>
      <vt:lpstr>Тема Office</vt:lpstr>
      <vt:lpstr>Презентация PowerPoint</vt:lpstr>
      <vt:lpstr>Западный участок пути в XIV – XV веках контролировали венецианцы и генуэзцы, которые обзавелись укрепленными факториями по берегам Черного моря</vt:lpstr>
      <vt:lpstr>Генуэзская крепость в Крыму (Судак)</vt:lpstr>
      <vt:lpstr>Генуэзская крепость Кафа в Крыму (Феодосия)</vt:lpstr>
      <vt:lpstr>Презентация PowerPoint</vt:lpstr>
      <vt:lpstr>Презентация PowerPoint</vt:lpstr>
      <vt:lpstr>Презентация PowerPoint</vt:lpstr>
      <vt:lpstr>Мариуполь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Nikolay</cp:lastModifiedBy>
  <cp:revision>31</cp:revision>
  <dcterms:created xsi:type="dcterms:W3CDTF">2025-02-02T13:54:49Z</dcterms:created>
  <dcterms:modified xsi:type="dcterms:W3CDTF">2025-03-21T07:50:07Z</dcterms:modified>
</cp:coreProperties>
</file>